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6"/>
  </p:notesMasterIdLst>
  <p:sldIdLst>
    <p:sldId id="256" r:id="rId2"/>
    <p:sldId id="257" r:id="rId3"/>
    <p:sldId id="259" r:id="rId4"/>
    <p:sldId id="258" r:id="rId5"/>
    <p:sldId id="260" r:id="rId6"/>
    <p:sldId id="261" r:id="rId7"/>
    <p:sldId id="262" r:id="rId8"/>
    <p:sldId id="263" r:id="rId9"/>
    <p:sldId id="264" r:id="rId10"/>
    <p:sldId id="265" r:id="rId11"/>
    <p:sldId id="28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Lat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Raleway"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656"/>
  </p:normalViewPr>
  <p:slideViewPr>
    <p:cSldViewPr snapToGrid="0">
      <p:cViewPr varScale="1">
        <p:scale>
          <a:sx n="71" d="100"/>
          <a:sy n="71" d="100"/>
        </p:scale>
        <p:origin x="28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orkforcecontedkcc.dashboard.vevox.com/#/meeting/248996/poll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endParaRPr lang="en-US" dirty="0"/>
          </a:p>
        </p:txBody>
      </p:sp>
    </p:spTree>
    <p:extLst>
      <p:ext uri="{BB962C8B-B14F-4D97-AF65-F5344CB8AC3E}">
        <p14:creationId xmlns:p14="http://schemas.microsoft.com/office/powerpoint/2010/main" val="44660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1d9096f4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1d9096f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1d9096f4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1d9096f4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1d9096f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1d9096f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1d9945ad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1d9945ad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1d9945ad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1d9945ad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1d9945ad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1d9945a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1d9945ad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1d9945ad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0" name="Google Shape;20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6" name="Google Shape;22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8" name="Google Shape;27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JESSIE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u="sng" dirty="0">
                <a:solidFill>
                  <a:schemeClr val="hlink"/>
                </a:solidFill>
                <a:hlinkClick r:id="rId3"/>
              </a:rPr>
              <a:t>https://workforcecontedkcc.dashboard.vevox.com/#/meeting/248996/polls</a:t>
            </a:r>
            <a:r>
              <a:rPr lang="en"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8"/>
        <p:cNvGrpSpPr/>
        <p:nvPr/>
      </p:nvGrpSpPr>
      <p:grpSpPr>
        <a:xfrm>
          <a:off x="0" y="0"/>
          <a:ext cx="0" cy="0"/>
          <a:chOff x="0" y="0"/>
          <a:chExt cx="0" cy="0"/>
        </a:xfrm>
      </p:grpSpPr>
      <p:grpSp>
        <p:nvGrpSpPr>
          <p:cNvPr id="69" name="Google Shape;69;p11"/>
          <p:cNvGrpSpPr/>
          <p:nvPr/>
        </p:nvGrpSpPr>
        <p:grpSpPr>
          <a:xfrm>
            <a:off x="830392" y="4169130"/>
            <a:ext cx="745763" cy="45826"/>
            <a:chOff x="4580561" y="2589004"/>
            <a:chExt cx="1064464" cy="25200"/>
          </a:xfrm>
        </p:grpSpPr>
        <p:sp>
          <p:nvSpPr>
            <p:cNvPr id="70" name="Google Shape;70;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p1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3" name="Google Shape;73;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4" name="Google Shape;74;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830392" y="1191256"/>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 name="Google Shape;35;p6"/>
          <p:cNvGrpSpPr/>
          <p:nvPr/>
        </p:nvGrpSpPr>
        <p:grpSpPr>
          <a:xfrm>
            <a:off x="830392" y="1191256"/>
            <a:ext cx="745763" cy="45826"/>
            <a:chOff x="4580561" y="2589004"/>
            <a:chExt cx="1064464" cy="25200"/>
          </a:xfrm>
        </p:grpSpPr>
        <p:sp>
          <p:nvSpPr>
            <p:cNvPr id="36" name="Google Shape;36;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9" name="Google Shape;39;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0" name="Google Shape;40;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1" name="Google Shape;41;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7"/>
          <p:cNvGrpSpPr/>
          <p:nvPr/>
        </p:nvGrpSpPr>
        <p:grpSpPr>
          <a:xfrm>
            <a:off x="830392" y="1191256"/>
            <a:ext cx="745763" cy="45826"/>
            <a:chOff x="4580561" y="2589004"/>
            <a:chExt cx="1064464" cy="25200"/>
          </a:xfrm>
        </p:grpSpPr>
        <p:sp>
          <p:nvSpPr>
            <p:cNvPr id="45" name="Google Shape;45;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8" name="Google Shape;48;p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9" name="Google Shape;49;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830392" y="4169130"/>
            <a:ext cx="745763" cy="45826"/>
            <a:chOff x="4580561" y="2589004"/>
            <a:chExt cx="1064464" cy="25200"/>
          </a:xfrm>
        </p:grpSpPr>
        <p:sp>
          <p:nvSpPr>
            <p:cNvPr id="52" name="Google Shape;52;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55" name="Google Shape;55;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9"/>
          <p:cNvGrpSpPr/>
          <p:nvPr/>
        </p:nvGrpSpPr>
        <p:grpSpPr>
          <a:xfrm>
            <a:off x="830392" y="1191256"/>
            <a:ext cx="745763" cy="45826"/>
            <a:chOff x="4580561" y="2589004"/>
            <a:chExt cx="1064464" cy="25200"/>
          </a:xfrm>
        </p:grpSpPr>
        <p:sp>
          <p:nvSpPr>
            <p:cNvPr id="59" name="Google Shape;5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2" name="Google Shape;62;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3" name="Google Shape;63;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4" name="Google Shape;64;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67" name="Google Shape;67;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essica.Cinelli@kbcc.cuny.edu"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mailto:Alissa.Levine@kbcc.cuny.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729450" y="1322450"/>
            <a:ext cx="7688100" cy="133647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80000"/>
              </a:lnSpc>
              <a:spcBef>
                <a:spcPts val="0"/>
              </a:spcBef>
              <a:spcAft>
                <a:spcPts val="0"/>
              </a:spcAft>
              <a:buClr>
                <a:srgbClr val="000000"/>
              </a:buClr>
              <a:buSzPts val="545"/>
              <a:buFont typeface="Arial"/>
              <a:buNone/>
            </a:pPr>
            <a:r>
              <a:rPr lang="en" sz="4800">
                <a:solidFill>
                  <a:schemeClr val="accent1"/>
                </a:solidFill>
                <a:latin typeface="Lato"/>
                <a:ea typeface="Lato"/>
                <a:cs typeface="Lato"/>
                <a:sym typeface="Lato"/>
              </a:rPr>
              <a:t>Win-Win: Engaging Employers and Meeting Workforce Needs </a:t>
            </a:r>
            <a:endParaRPr sz="4800">
              <a:solidFill>
                <a:schemeClr val="accent1"/>
              </a:solidFill>
              <a:latin typeface="Lato"/>
              <a:ea typeface="Lato"/>
              <a:cs typeface="Lato"/>
              <a:sym typeface="Lato"/>
            </a:endParaRPr>
          </a:p>
        </p:txBody>
      </p:sp>
      <p:sp>
        <p:nvSpPr>
          <p:cNvPr id="80" name="Google Shape;80;p12"/>
          <p:cNvSpPr txBox="1">
            <a:spLocks noGrp="1"/>
          </p:cNvSpPr>
          <p:nvPr>
            <p:ph type="subTitle" idx="1"/>
          </p:nvPr>
        </p:nvSpPr>
        <p:spPr>
          <a:xfrm>
            <a:off x="729627" y="3172900"/>
            <a:ext cx="7688100" cy="133647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2400"/>
              <a:t>Jessica Cinelli &amp; Alissa Levine</a:t>
            </a:r>
            <a:endParaRPr/>
          </a:p>
          <a:p>
            <a:pPr marL="0" lvl="0" indent="0" algn="l" rtl="0">
              <a:lnSpc>
                <a:spcPct val="80000"/>
              </a:lnSpc>
              <a:spcBef>
                <a:spcPts val="0"/>
              </a:spcBef>
              <a:spcAft>
                <a:spcPts val="0"/>
              </a:spcAft>
              <a:buSzPts val="605"/>
              <a:buNone/>
            </a:pPr>
            <a:endParaRPr sz="2400"/>
          </a:p>
          <a:p>
            <a:pPr marL="0" lvl="0" indent="0" algn="l" rtl="0">
              <a:lnSpc>
                <a:spcPct val="80000"/>
              </a:lnSpc>
              <a:spcBef>
                <a:spcPts val="0"/>
              </a:spcBef>
              <a:spcAft>
                <a:spcPts val="0"/>
              </a:spcAft>
              <a:buSzPts val="605"/>
              <a:buNone/>
            </a:pPr>
            <a:r>
              <a:rPr lang="en" sz="2400"/>
              <a:t>Workforce Development @ Kingsborough Community College</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How we did it – Finding the right members</a:t>
            </a:r>
            <a:endParaRPr/>
          </a:p>
        </p:txBody>
      </p:sp>
      <p:sp>
        <p:nvSpPr>
          <p:cNvPr id="133" name="Google Shape;133;p21"/>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sz="1800" dirty="0"/>
              <a:t>Anchor Member </a:t>
            </a:r>
          </a:p>
          <a:p>
            <a:pPr marL="457200" lvl="0" indent="-311150" algn="l" rtl="0">
              <a:lnSpc>
                <a:spcPct val="115000"/>
              </a:lnSpc>
              <a:spcBef>
                <a:spcPts val="0"/>
              </a:spcBef>
              <a:spcAft>
                <a:spcPts val="0"/>
              </a:spcAft>
              <a:buSzPts val="1300"/>
              <a:buChar char="●"/>
            </a:pPr>
            <a:r>
              <a:rPr lang="en" sz="1800" dirty="0"/>
              <a:t>Employers in industries we were currently working in and industries we hadn’t yet entered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5CACF0-365E-8849-8CBD-BA332FA61779}"/>
              </a:ext>
            </a:extLst>
          </p:cNvPr>
          <p:cNvSpPr/>
          <p:nvPr/>
        </p:nvSpPr>
        <p:spPr>
          <a:xfrm>
            <a:off x="-190500" y="0"/>
            <a:ext cx="9525000" cy="530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79F17D3-A758-6B45-9332-382F68EE8492}"/>
              </a:ext>
            </a:extLst>
          </p:cNvPr>
          <p:cNvSpPr>
            <a:spLocks noGrp="1"/>
          </p:cNvSpPr>
          <p:nvPr>
            <p:ph type="body" idx="1"/>
          </p:nvPr>
        </p:nvSpPr>
        <p:spPr>
          <a:xfrm>
            <a:off x="0" y="152400"/>
            <a:ext cx="9144000" cy="5156200"/>
          </a:xfrm>
        </p:spPr>
        <p:txBody>
          <a:bodyPr>
            <a:noAutofit/>
          </a:bodyPr>
          <a:lstStyle/>
          <a:p>
            <a:pPr marL="146050" indent="0">
              <a:buNone/>
            </a:pPr>
            <a:r>
              <a:rPr lang="en-US" sz="1400" dirty="0"/>
              <a:t>Dear (tech adv board partner)</a:t>
            </a:r>
          </a:p>
          <a:p>
            <a:pPr marL="146050" indent="0">
              <a:buNone/>
            </a:pPr>
            <a:r>
              <a:rPr lang="en-US" sz="1400" dirty="0"/>
              <a:t/>
            </a:r>
            <a:br>
              <a:rPr lang="en-US" sz="1400" dirty="0"/>
            </a:br>
            <a:r>
              <a:rPr lang="en-US" sz="1400" dirty="0"/>
              <a:t>Kingsborough Community College’s Division of Workforce Development, Continuing Education and Strategic Partnerships is forming a Tech Advisory Board and we would like to invite you to join. The Tech Advisory Board will provide Kingsborough with information from the field provided by content experts - like you - in order to help inform future credit and non-credit offerings at the college. Kingsborough strives to respond to the needs and gaps you will identify by designing programs that prepare New Yorkers to meet industry demands. </a:t>
            </a:r>
          </a:p>
          <a:p>
            <a:pPr marL="146050" indent="0">
              <a:buNone/>
            </a:pPr>
            <a:r>
              <a:rPr lang="en-US" sz="1400" dirty="0"/>
              <a:t/>
            </a:r>
            <a:br>
              <a:rPr lang="en-US" sz="1400" dirty="0"/>
            </a:br>
            <a:r>
              <a:rPr lang="en-US" sz="1400" dirty="0"/>
              <a:t>We understand that your time is valuable and plan to meet once quarterly for 90 minutes via Zoom. We welcome your input as we embark upon this endeavor in shaping the Board so that it is beneficial for Kingsborough and the Tech Advisory Board partners alike. </a:t>
            </a:r>
          </a:p>
          <a:p>
            <a:pPr marL="146050" indent="0">
              <a:buNone/>
            </a:pPr>
            <a:r>
              <a:rPr lang="en-US" sz="1400" dirty="0"/>
              <a:t/>
            </a:r>
            <a:br>
              <a:rPr lang="en-US" sz="1400" dirty="0"/>
            </a:br>
            <a:r>
              <a:rPr lang="en-US" sz="1400" dirty="0"/>
              <a:t>Our first meeting is scheduled for ______. Please let us know if you are interested in participating, and available to attend. Please let us know if you have any questions or suggestions. We appreciate you considering this request.</a:t>
            </a:r>
          </a:p>
          <a:p>
            <a:pPr marL="146050" indent="0">
              <a:buNone/>
            </a:pPr>
            <a:r>
              <a:rPr lang="en-US" sz="1400" dirty="0"/>
              <a:t/>
            </a:r>
            <a:br>
              <a:rPr lang="en-US" sz="1400" dirty="0"/>
            </a:br>
            <a:r>
              <a:rPr lang="en-US" sz="1400" dirty="0"/>
              <a:t>Sincerely, </a:t>
            </a:r>
          </a:p>
          <a:p>
            <a:pPr marL="146050" indent="0">
              <a:buNone/>
            </a:pPr>
            <a:r>
              <a:rPr lang="en-US" sz="1400" dirty="0"/>
              <a:t>Alissa Levine and Jessica Cinelli</a:t>
            </a:r>
          </a:p>
          <a:p>
            <a:pPr marL="146050" indent="0">
              <a:buNone/>
            </a:pPr>
            <a:r>
              <a:rPr lang="en-US" sz="1400" dirty="0"/>
              <a:t>Workforce Development</a:t>
            </a:r>
          </a:p>
          <a:p>
            <a:pPr marL="146050" indent="0">
              <a:buNone/>
            </a:pPr>
            <a:r>
              <a:rPr lang="en-US" sz="1400" dirty="0"/>
              <a:t>Kingsborough Community College </a:t>
            </a:r>
          </a:p>
        </p:txBody>
      </p:sp>
    </p:spTree>
    <p:extLst>
      <p:ext uri="{BB962C8B-B14F-4D97-AF65-F5344CB8AC3E}">
        <p14:creationId xmlns:p14="http://schemas.microsoft.com/office/powerpoint/2010/main" val="254869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How we did it – Meeting preparation</a:t>
            </a:r>
            <a:endParaRPr/>
          </a:p>
        </p:txBody>
      </p:sp>
      <p:sp>
        <p:nvSpPr>
          <p:cNvPr id="139" name="Google Shape;139;p22"/>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sz="1800"/>
              <a:t>Pre-meeting survey to get to know members</a:t>
            </a:r>
            <a:endParaRPr/>
          </a:p>
          <a:p>
            <a:pPr marL="457200" lvl="0" indent="-311150" algn="l" rtl="0">
              <a:lnSpc>
                <a:spcPct val="115000"/>
              </a:lnSpc>
              <a:spcBef>
                <a:spcPts val="0"/>
              </a:spcBef>
              <a:spcAft>
                <a:spcPts val="0"/>
              </a:spcAft>
              <a:buSzPts val="1300"/>
              <a:buChar char="●"/>
            </a:pPr>
            <a:r>
              <a:rPr lang="en" sz="1800"/>
              <a:t>Provided overview of mission and purpose</a:t>
            </a:r>
            <a:endParaRPr/>
          </a:p>
          <a:p>
            <a:pPr marL="457200" lvl="0" indent="-311150" algn="l" rtl="0">
              <a:lnSpc>
                <a:spcPct val="115000"/>
              </a:lnSpc>
              <a:spcBef>
                <a:spcPts val="0"/>
              </a:spcBef>
              <a:spcAft>
                <a:spcPts val="0"/>
              </a:spcAft>
              <a:buSzPts val="1300"/>
              <a:buChar char="●"/>
            </a:pPr>
            <a:r>
              <a:rPr lang="en" sz="1800"/>
              <a:t>Set expectations</a:t>
            </a:r>
            <a:endParaRPr/>
          </a:p>
          <a:p>
            <a:pPr marL="457200" lvl="0" indent="-311150" algn="l" rtl="0">
              <a:lnSpc>
                <a:spcPct val="115000"/>
              </a:lnSpc>
              <a:spcBef>
                <a:spcPts val="0"/>
              </a:spcBef>
              <a:spcAft>
                <a:spcPts val="0"/>
              </a:spcAft>
              <a:buSzPts val="1300"/>
              <a:buChar char="●"/>
            </a:pPr>
            <a:r>
              <a:rPr lang="en" sz="1800"/>
              <a:t>Invited feedback and suggestions </a:t>
            </a:r>
            <a:endParaRPr/>
          </a:p>
          <a:p>
            <a:pPr marL="457200" lvl="0" indent="-311150" algn="l" rtl="0">
              <a:lnSpc>
                <a:spcPct val="115000"/>
              </a:lnSpc>
              <a:spcBef>
                <a:spcPts val="0"/>
              </a:spcBef>
              <a:spcAft>
                <a:spcPts val="0"/>
              </a:spcAft>
              <a:buSzPts val="1300"/>
              <a:buChar char="●"/>
            </a:pPr>
            <a:r>
              <a:rPr lang="en" sz="1800"/>
              <a:t>Identified common day/time </a:t>
            </a:r>
            <a:endParaRPr/>
          </a:p>
          <a:p>
            <a:pPr marL="457200" lvl="0" indent="-311150" algn="l" rtl="0">
              <a:lnSpc>
                <a:spcPct val="115000"/>
              </a:lnSpc>
              <a:spcBef>
                <a:spcPts val="0"/>
              </a:spcBef>
              <a:spcAft>
                <a:spcPts val="0"/>
              </a:spcAft>
              <a:buSzPts val="1300"/>
              <a:buChar char="●"/>
            </a:pPr>
            <a:r>
              <a:rPr lang="en" sz="1800"/>
              <a:t>Sent reminder with agenda ahead of meeting </a:t>
            </a:r>
            <a:endParaRPr/>
          </a:p>
          <a:p>
            <a:pPr marL="457200" lvl="0" indent="-228600" algn="l" rtl="0">
              <a:lnSpc>
                <a:spcPct val="115000"/>
              </a:lnSpc>
              <a:spcBef>
                <a:spcPts val="0"/>
              </a:spcBef>
              <a:spcAft>
                <a:spcPts val="0"/>
              </a:spcAft>
              <a:buSzPts val="1300"/>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How we do it - Logistics</a:t>
            </a:r>
            <a:endParaRPr/>
          </a:p>
        </p:txBody>
      </p:sp>
      <p:sp>
        <p:nvSpPr>
          <p:cNvPr id="145" name="Google Shape;145;p2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sz="1800" dirty="0"/>
              <a:t>Keep it small</a:t>
            </a:r>
            <a:endParaRPr dirty="0"/>
          </a:p>
          <a:p>
            <a:pPr marL="457200" lvl="0" indent="-311150" algn="l" rtl="0">
              <a:lnSpc>
                <a:spcPct val="115000"/>
              </a:lnSpc>
              <a:spcBef>
                <a:spcPts val="0"/>
              </a:spcBef>
              <a:spcAft>
                <a:spcPts val="0"/>
              </a:spcAft>
              <a:buSzPts val="1300"/>
              <a:buChar char="●"/>
            </a:pPr>
            <a:r>
              <a:rPr lang="en" sz="1800" dirty="0"/>
              <a:t>Always have a notetaker</a:t>
            </a:r>
            <a:endParaRPr sz="1800" dirty="0"/>
          </a:p>
          <a:p>
            <a:pPr marL="457200" lvl="0" indent="-311150" algn="l" rtl="0">
              <a:lnSpc>
                <a:spcPct val="115000"/>
              </a:lnSpc>
              <a:spcBef>
                <a:spcPts val="0"/>
              </a:spcBef>
              <a:spcAft>
                <a:spcPts val="0"/>
              </a:spcAft>
              <a:buSzPts val="1300"/>
              <a:buChar char="●"/>
            </a:pPr>
            <a:r>
              <a:rPr lang="en" sz="1800" dirty="0"/>
              <a:t>Have talking points and/or questions</a:t>
            </a:r>
          </a:p>
          <a:p>
            <a:r>
              <a:rPr lang="en-US" sz="1800" dirty="0"/>
              <a:t>Tailor agenda to allow employers to learn and contribute</a:t>
            </a:r>
            <a:endParaRPr sz="1800" dirty="0"/>
          </a:p>
          <a:p>
            <a:pPr marL="457200" lvl="0" indent="-311150" algn="l" rtl="0">
              <a:lnSpc>
                <a:spcPct val="115000"/>
              </a:lnSpc>
              <a:spcBef>
                <a:spcPts val="0"/>
              </a:spcBef>
              <a:spcAft>
                <a:spcPts val="0"/>
              </a:spcAft>
              <a:buSzPts val="1300"/>
              <a:buChar char="●"/>
            </a:pPr>
            <a:r>
              <a:rPr lang="en" sz="1800" dirty="0"/>
              <a:t>Provide date/time of next meeting before concluding</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Mutual Expectations</a:t>
            </a:r>
            <a:endParaRPr/>
          </a:p>
        </p:txBody>
      </p:sp>
      <p:sp>
        <p:nvSpPr>
          <p:cNvPr id="151" name="Google Shape;151;p24"/>
          <p:cNvSpPr txBox="1">
            <a:spLocks noGrp="1"/>
          </p:cNvSpPr>
          <p:nvPr>
            <p:ph type="body" idx="1"/>
          </p:nvPr>
        </p:nvSpPr>
        <p:spPr>
          <a:xfrm>
            <a:off x="725850" y="1997215"/>
            <a:ext cx="7688700" cy="1690194"/>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 sz="1800" b="1"/>
              <a:t>Advisory Board Members will:</a:t>
            </a:r>
            <a:endParaRPr/>
          </a:p>
          <a:p>
            <a:pPr marL="914400" lvl="1" indent="-298450" algn="l" rtl="0">
              <a:lnSpc>
                <a:spcPct val="115000"/>
              </a:lnSpc>
              <a:spcBef>
                <a:spcPts val="0"/>
              </a:spcBef>
              <a:spcAft>
                <a:spcPts val="0"/>
              </a:spcAft>
              <a:buSzPts val="1100"/>
              <a:buChar char="○"/>
            </a:pPr>
            <a:r>
              <a:rPr lang="en" sz="1600"/>
              <a:t>Attend meetings</a:t>
            </a:r>
            <a:endParaRPr/>
          </a:p>
          <a:p>
            <a:pPr marL="914400" lvl="1" indent="-298450" algn="l" rtl="0">
              <a:lnSpc>
                <a:spcPct val="115000"/>
              </a:lnSpc>
              <a:spcBef>
                <a:spcPts val="0"/>
              </a:spcBef>
              <a:spcAft>
                <a:spcPts val="0"/>
              </a:spcAft>
              <a:buSzPts val="1100"/>
              <a:buChar char="○"/>
            </a:pPr>
            <a:r>
              <a:rPr lang="en" sz="1600"/>
              <a:t>Contribute expertise </a:t>
            </a:r>
            <a:endParaRPr/>
          </a:p>
          <a:p>
            <a:pPr marL="914400" lvl="1" indent="-298450" algn="l" rtl="0">
              <a:lnSpc>
                <a:spcPct val="115000"/>
              </a:lnSpc>
              <a:spcBef>
                <a:spcPts val="0"/>
              </a:spcBef>
              <a:spcAft>
                <a:spcPts val="0"/>
              </a:spcAft>
              <a:buSzPts val="1100"/>
              <a:buChar char="○"/>
            </a:pPr>
            <a:r>
              <a:rPr lang="en" sz="1600"/>
              <a:t>Be available for occasional outreach requesting advice</a:t>
            </a:r>
            <a:endParaRPr/>
          </a:p>
          <a:p>
            <a:pPr marL="914400" lvl="1" indent="-298450" algn="l" rtl="0">
              <a:lnSpc>
                <a:spcPct val="115000"/>
              </a:lnSpc>
              <a:spcBef>
                <a:spcPts val="0"/>
              </a:spcBef>
              <a:spcAft>
                <a:spcPts val="0"/>
              </a:spcAft>
              <a:buSzPts val="1100"/>
              <a:buChar char="○"/>
            </a:pPr>
            <a:r>
              <a:rPr lang="en" sz="1600"/>
              <a:t>Allow KCC to publish your name as a member of the Advisory Council </a:t>
            </a:r>
            <a:endParaRPr/>
          </a:p>
          <a:p>
            <a:pPr marL="457200" lvl="0" indent="-228600" algn="l" rtl="0">
              <a:lnSpc>
                <a:spcPct val="115000"/>
              </a:lnSpc>
              <a:spcBef>
                <a:spcPts val="0"/>
              </a:spcBef>
              <a:spcAft>
                <a:spcPts val="0"/>
              </a:spcAft>
              <a:buSzPts val="1300"/>
              <a:buNone/>
            </a:pPr>
            <a:endParaRPr sz="1600"/>
          </a:p>
        </p:txBody>
      </p:sp>
      <p:sp>
        <p:nvSpPr>
          <p:cNvPr id="152" name="Google Shape;152;p24"/>
          <p:cNvSpPr txBox="1"/>
          <p:nvPr/>
        </p:nvSpPr>
        <p:spPr>
          <a:xfrm>
            <a:off x="725850" y="3583640"/>
            <a:ext cx="7688700" cy="1439970"/>
          </a:xfrm>
          <a:prstGeom prst="rect">
            <a:avLst/>
          </a:prstGeom>
          <a:noFill/>
          <a:ln>
            <a:noFill/>
          </a:ln>
        </p:spPr>
        <p:txBody>
          <a:bodyPr spcFirstLastPara="1" wrap="square" lIns="91425" tIns="91425" rIns="91425" bIns="91425" anchor="t" anchorCtr="0">
            <a:normAutofit/>
          </a:bodyPr>
          <a:lstStyle/>
          <a:p>
            <a:pPr marL="146050" marR="0" lvl="0" indent="0" algn="l" rtl="0">
              <a:lnSpc>
                <a:spcPct val="115000"/>
              </a:lnSpc>
              <a:spcBef>
                <a:spcPts val="0"/>
              </a:spcBef>
              <a:spcAft>
                <a:spcPts val="0"/>
              </a:spcAft>
              <a:buClr>
                <a:schemeClr val="accent1"/>
              </a:buClr>
              <a:buSzPts val="1300"/>
              <a:buFont typeface="Lato"/>
              <a:buNone/>
            </a:pPr>
            <a:r>
              <a:rPr lang="en" sz="1800" b="1" i="0" u="none" strike="noStrike" cap="none">
                <a:solidFill>
                  <a:schemeClr val="accent1"/>
                </a:solidFill>
                <a:latin typeface="Lato"/>
                <a:ea typeface="Lato"/>
                <a:cs typeface="Lato"/>
                <a:sym typeface="Lato"/>
              </a:rPr>
              <a:t>In return, KCC promises to:</a:t>
            </a:r>
            <a:endParaRPr/>
          </a:p>
          <a:p>
            <a:pPr marL="914400" marR="0" lvl="1" indent="-298450" algn="l" rtl="0">
              <a:lnSpc>
                <a:spcPct val="115000"/>
              </a:lnSpc>
              <a:spcBef>
                <a:spcPts val="0"/>
              </a:spcBef>
              <a:spcAft>
                <a:spcPts val="0"/>
              </a:spcAft>
              <a:buClr>
                <a:schemeClr val="accent1"/>
              </a:buClr>
              <a:buSzPts val="1100"/>
              <a:buFont typeface="Lato"/>
              <a:buChar char="○"/>
            </a:pPr>
            <a:r>
              <a:rPr lang="en" sz="1600" b="0" i="0" u="none" strike="noStrike" cap="none">
                <a:solidFill>
                  <a:schemeClr val="accent1"/>
                </a:solidFill>
                <a:latin typeface="Lato"/>
                <a:ea typeface="Lato"/>
                <a:cs typeface="Lato"/>
                <a:sym typeface="Lato"/>
              </a:rPr>
              <a:t>Stick to start and end on time</a:t>
            </a:r>
            <a:endParaRPr/>
          </a:p>
          <a:p>
            <a:pPr marL="914400" marR="0" lvl="1" indent="-298450" algn="l" rtl="0">
              <a:lnSpc>
                <a:spcPct val="115000"/>
              </a:lnSpc>
              <a:spcBef>
                <a:spcPts val="0"/>
              </a:spcBef>
              <a:spcAft>
                <a:spcPts val="0"/>
              </a:spcAft>
              <a:buClr>
                <a:schemeClr val="accent1"/>
              </a:buClr>
              <a:buSzPts val="1100"/>
              <a:buFont typeface="Lato"/>
              <a:buChar char="○"/>
            </a:pPr>
            <a:r>
              <a:rPr lang="en" sz="1600" b="0" i="0" u="none" strike="noStrike" cap="none">
                <a:solidFill>
                  <a:schemeClr val="accent1"/>
                </a:solidFill>
                <a:latin typeface="Lato"/>
                <a:ea typeface="Lato"/>
                <a:cs typeface="Lato"/>
                <a:sym typeface="Lato"/>
              </a:rPr>
              <a:t>Support your efforts</a:t>
            </a:r>
            <a:endParaRPr/>
          </a:p>
          <a:p>
            <a:pPr marL="914400" marR="0" lvl="1" indent="-298450" algn="l" rtl="0">
              <a:lnSpc>
                <a:spcPct val="115000"/>
              </a:lnSpc>
              <a:spcBef>
                <a:spcPts val="0"/>
              </a:spcBef>
              <a:spcAft>
                <a:spcPts val="0"/>
              </a:spcAft>
              <a:buClr>
                <a:schemeClr val="accent1"/>
              </a:buClr>
              <a:buSzPts val="1100"/>
              <a:buFont typeface="Lato"/>
              <a:buChar char="○"/>
            </a:pPr>
            <a:r>
              <a:rPr lang="en" sz="1600" b="0" i="0" u="none" strike="noStrike" cap="none">
                <a:solidFill>
                  <a:schemeClr val="accent1"/>
                </a:solidFill>
                <a:latin typeface="Lato"/>
                <a:ea typeface="Lato"/>
                <a:cs typeface="Lato"/>
                <a:sym typeface="Lato"/>
              </a:rPr>
              <a:t>Respect your time, and will not abuse your generosity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p:nvPr/>
        </p:nvSpPr>
        <p:spPr>
          <a:xfrm>
            <a:off x="-101850" y="-76400"/>
            <a:ext cx="9245700" cy="5283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txBox="1">
            <a:spLocks noGrp="1"/>
          </p:cNvSpPr>
          <p:nvPr>
            <p:ph type="body" idx="1"/>
          </p:nvPr>
        </p:nvSpPr>
        <p:spPr>
          <a:xfrm>
            <a:off x="103800" y="0"/>
            <a:ext cx="8834400" cy="48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dirty="0">
                <a:solidFill>
                  <a:srgbClr val="000000"/>
                </a:solidFill>
                <a:latin typeface="Calibri"/>
                <a:ea typeface="Calibri"/>
                <a:cs typeface="Calibri"/>
                <a:sym typeface="Calibri"/>
              </a:rPr>
              <a:t>Tech Advisory Board Meeting </a:t>
            </a:r>
            <a:endParaRPr sz="1100" b="1" dirty="0">
              <a:solidFill>
                <a:srgbClr val="000000"/>
              </a:solidFill>
              <a:latin typeface="Calibri"/>
              <a:ea typeface="Calibri"/>
              <a:cs typeface="Calibri"/>
              <a:sym typeface="Calibri"/>
            </a:endParaRPr>
          </a:p>
          <a:p>
            <a:pPr marL="0" lvl="0" indent="0" algn="ctr" rtl="0">
              <a:spcBef>
                <a:spcPts val="0"/>
              </a:spcBef>
              <a:spcAft>
                <a:spcPts val="0"/>
              </a:spcAft>
              <a:buNone/>
            </a:pPr>
            <a:r>
              <a:rPr lang="en" sz="1100" b="1" dirty="0">
                <a:solidFill>
                  <a:srgbClr val="000000"/>
                </a:solidFill>
                <a:latin typeface="Calibri"/>
                <a:ea typeface="Calibri"/>
                <a:cs typeface="Calibri"/>
                <a:sym typeface="Calibri"/>
              </a:rPr>
              <a:t>Agenda June 10, 2021 </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Introductions</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 </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Review Mission of Tech Advisory Board</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dirty="0">
                <a:solidFill>
                  <a:srgbClr val="000000"/>
                </a:solidFill>
                <a:latin typeface="Calibri"/>
                <a:ea typeface="Calibri"/>
                <a:cs typeface="Calibri"/>
                <a:sym typeface="Calibri"/>
              </a:rPr>
              <a:t>The Board will support KCC in identifying emerging areas of technology that are sensible for KCC to pursue to develop new programs. The Board will provide feedback about industry and employer needs related to technical and 21</a:t>
            </a:r>
            <a:r>
              <a:rPr lang="en" sz="1100" baseline="30000" dirty="0">
                <a:solidFill>
                  <a:srgbClr val="000000"/>
                </a:solidFill>
                <a:latin typeface="Calibri"/>
                <a:ea typeface="Calibri"/>
                <a:cs typeface="Calibri"/>
                <a:sym typeface="Calibri"/>
              </a:rPr>
              <a:t>st</a:t>
            </a:r>
            <a:r>
              <a:rPr lang="en" sz="1100" dirty="0">
                <a:solidFill>
                  <a:srgbClr val="000000"/>
                </a:solidFill>
                <a:latin typeface="Calibri"/>
                <a:ea typeface="Calibri"/>
                <a:cs typeface="Calibri"/>
                <a:sym typeface="Calibri"/>
              </a:rPr>
              <a:t> century skills that KCC will use to inform our approach to training and employment readiness services. Board members are encouraged to share their priorities and needs related to training and hiring, and identify areas in which KCC can support their professional efforts.</a:t>
            </a:r>
            <a:endParaRPr sz="1100" dirty="0">
              <a:solidFill>
                <a:srgbClr val="000000"/>
              </a:solidFill>
              <a:latin typeface="Calibri"/>
              <a:ea typeface="Calibri"/>
              <a:cs typeface="Calibri"/>
              <a:sym typeface="Calibri"/>
            </a:endParaRPr>
          </a:p>
          <a:p>
            <a:pPr marL="0" lvl="0" indent="0" algn="l" rtl="0">
              <a:spcBef>
                <a:spcPts val="0"/>
              </a:spcBef>
              <a:spcAft>
                <a:spcPts val="0"/>
              </a:spcAft>
              <a:buNone/>
            </a:pPr>
            <a:r>
              <a:rPr lang="en" sz="1100" dirty="0">
                <a:solidFill>
                  <a:srgbClr val="000000"/>
                </a:solidFill>
                <a:latin typeface="Calibri"/>
                <a:ea typeface="Calibri"/>
                <a:cs typeface="Calibri"/>
                <a:sym typeface="Calibri"/>
              </a:rPr>
              <a:t> </a:t>
            </a:r>
            <a:endParaRPr sz="1100"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KCC Program Updates</a:t>
            </a:r>
            <a:r>
              <a:rPr lang="en" sz="1100" dirty="0">
                <a:solidFill>
                  <a:srgbClr val="000000"/>
                </a:solidFill>
                <a:latin typeface="Calibri"/>
                <a:ea typeface="Calibri"/>
                <a:cs typeface="Calibri"/>
                <a:sym typeface="Calibri"/>
              </a:rPr>
              <a:t>:</a:t>
            </a:r>
            <a:endParaRPr sz="1100" dirty="0">
              <a:solidFill>
                <a:srgbClr val="000000"/>
              </a:solidFill>
              <a:latin typeface="Calibri"/>
              <a:ea typeface="Calibri"/>
              <a:cs typeface="Calibri"/>
              <a:sym typeface="Calibri"/>
            </a:endParaRPr>
          </a:p>
          <a:p>
            <a:pPr marL="0" lvl="0" indent="0" algn="l" rtl="0">
              <a:spcBef>
                <a:spcPts val="0"/>
              </a:spcBef>
              <a:spcAft>
                <a:spcPts val="0"/>
              </a:spcAft>
              <a:buNone/>
            </a:pPr>
            <a:r>
              <a:rPr lang="en" sz="1100" dirty="0">
                <a:solidFill>
                  <a:srgbClr val="000000"/>
                </a:solidFill>
                <a:latin typeface="Calibri"/>
                <a:ea typeface="Calibri"/>
                <a:cs typeface="Calibri"/>
                <a:sym typeface="Calibri"/>
              </a:rPr>
              <a:t>SCC, Design Works, UX </a:t>
            </a:r>
            <a:r>
              <a:rPr lang="en" sz="1100" dirty="0" err="1">
                <a:solidFill>
                  <a:srgbClr val="000000"/>
                </a:solidFill>
                <a:latin typeface="Calibri"/>
                <a:ea typeface="Calibri"/>
                <a:cs typeface="Calibri"/>
                <a:sym typeface="Calibri"/>
              </a:rPr>
              <a:t>Microcredentials</a:t>
            </a:r>
            <a:r>
              <a:rPr lang="en" sz="1100" dirty="0">
                <a:solidFill>
                  <a:srgbClr val="000000"/>
                </a:solidFill>
                <a:latin typeface="Calibri"/>
                <a:ea typeface="Calibri"/>
                <a:cs typeface="Calibri"/>
                <a:sym typeface="Calibri"/>
              </a:rPr>
              <a:t>, EDL Student Feedback</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 </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Round Table Discussion</a:t>
            </a:r>
            <a:endParaRPr sz="1100" dirty="0">
              <a:solidFill>
                <a:srgbClr val="000000"/>
              </a:solidFill>
              <a:latin typeface="Calibri"/>
              <a:ea typeface="Calibri"/>
              <a:cs typeface="Calibri"/>
              <a:sym typeface="Calibri"/>
            </a:endParaRPr>
          </a:p>
          <a:p>
            <a:pPr marL="457200" lvl="0" indent="0" algn="l" rtl="0">
              <a:spcBef>
                <a:spcPts val="0"/>
              </a:spcBef>
              <a:spcAft>
                <a:spcPts val="0"/>
              </a:spcAft>
              <a:buNone/>
            </a:pPr>
            <a:r>
              <a:rPr lang="en" sz="1100" dirty="0">
                <a:solidFill>
                  <a:srgbClr val="000000"/>
                </a:solidFill>
                <a:latin typeface="Calibri"/>
                <a:ea typeface="Calibri"/>
                <a:cs typeface="Calibri"/>
                <a:sym typeface="Calibri"/>
              </a:rPr>
              <a:t>●</a:t>
            </a:r>
            <a:r>
              <a:rPr lang="en" sz="600" dirty="0">
                <a:solidFill>
                  <a:srgbClr val="000000"/>
                </a:solidFill>
                <a:latin typeface="Times New Roman"/>
                <a:ea typeface="Times New Roman"/>
                <a:cs typeface="Times New Roman"/>
                <a:sym typeface="Times New Roman"/>
              </a:rPr>
              <a:t>  	</a:t>
            </a:r>
            <a:r>
              <a:rPr lang="en" sz="1100" dirty="0">
                <a:solidFill>
                  <a:srgbClr val="000000"/>
                </a:solidFill>
                <a:latin typeface="Calibri"/>
                <a:ea typeface="Calibri"/>
                <a:cs typeface="Calibri"/>
                <a:sym typeface="Calibri"/>
              </a:rPr>
              <a:t>Expectations</a:t>
            </a:r>
            <a:endParaRPr sz="1100" dirty="0">
              <a:solidFill>
                <a:srgbClr val="000000"/>
              </a:solidFill>
              <a:latin typeface="Calibri"/>
              <a:ea typeface="Calibri"/>
              <a:cs typeface="Calibri"/>
              <a:sym typeface="Calibri"/>
            </a:endParaRPr>
          </a:p>
          <a:p>
            <a:pPr marL="457200" lvl="0" indent="0" algn="l" rtl="0">
              <a:spcBef>
                <a:spcPts val="0"/>
              </a:spcBef>
              <a:spcAft>
                <a:spcPts val="0"/>
              </a:spcAft>
              <a:buNone/>
            </a:pPr>
            <a:r>
              <a:rPr lang="en" sz="1100" dirty="0">
                <a:solidFill>
                  <a:srgbClr val="000000"/>
                </a:solidFill>
                <a:latin typeface="Calibri"/>
                <a:ea typeface="Calibri"/>
                <a:cs typeface="Calibri"/>
                <a:sym typeface="Calibri"/>
              </a:rPr>
              <a:t>●</a:t>
            </a:r>
            <a:r>
              <a:rPr lang="en" sz="600" dirty="0">
                <a:solidFill>
                  <a:srgbClr val="000000"/>
                </a:solidFill>
                <a:latin typeface="Times New Roman"/>
                <a:ea typeface="Times New Roman"/>
                <a:cs typeface="Times New Roman"/>
                <a:sym typeface="Times New Roman"/>
              </a:rPr>
              <a:t>  	</a:t>
            </a:r>
            <a:r>
              <a:rPr lang="en" sz="1100" dirty="0">
                <a:solidFill>
                  <a:srgbClr val="000000"/>
                </a:solidFill>
                <a:latin typeface="Calibri"/>
                <a:ea typeface="Calibri"/>
                <a:cs typeface="Calibri"/>
                <a:sym typeface="Calibri"/>
              </a:rPr>
              <a:t>Participants</a:t>
            </a:r>
            <a:endParaRPr sz="1100" dirty="0">
              <a:solidFill>
                <a:srgbClr val="000000"/>
              </a:solidFill>
              <a:latin typeface="Calibri"/>
              <a:ea typeface="Calibri"/>
              <a:cs typeface="Calibri"/>
              <a:sym typeface="Calibri"/>
            </a:endParaRPr>
          </a:p>
          <a:p>
            <a:pPr marL="457200" lvl="0" indent="0" algn="l" rtl="0">
              <a:spcBef>
                <a:spcPts val="0"/>
              </a:spcBef>
              <a:spcAft>
                <a:spcPts val="0"/>
              </a:spcAft>
              <a:buNone/>
            </a:pPr>
            <a:r>
              <a:rPr lang="en" sz="1100" dirty="0">
                <a:solidFill>
                  <a:srgbClr val="000000"/>
                </a:solidFill>
                <a:latin typeface="Calibri"/>
                <a:ea typeface="Calibri"/>
                <a:cs typeface="Calibri"/>
                <a:sym typeface="Calibri"/>
              </a:rPr>
              <a:t>●</a:t>
            </a:r>
            <a:r>
              <a:rPr lang="en" sz="600" dirty="0">
                <a:solidFill>
                  <a:srgbClr val="000000"/>
                </a:solidFill>
                <a:latin typeface="Times New Roman"/>
                <a:ea typeface="Times New Roman"/>
                <a:cs typeface="Times New Roman"/>
                <a:sym typeface="Times New Roman"/>
              </a:rPr>
              <a:t>  	</a:t>
            </a:r>
            <a:r>
              <a:rPr lang="en" sz="1100" dirty="0">
                <a:solidFill>
                  <a:srgbClr val="000000"/>
                </a:solidFill>
                <a:latin typeface="Calibri"/>
                <a:ea typeface="Calibri"/>
                <a:cs typeface="Calibri"/>
                <a:sym typeface="Calibri"/>
              </a:rPr>
              <a:t>Pathways into Tech</a:t>
            </a:r>
            <a:endParaRPr sz="1100" dirty="0">
              <a:solidFill>
                <a:srgbClr val="000000"/>
              </a:solidFill>
              <a:latin typeface="Calibri"/>
              <a:ea typeface="Calibri"/>
              <a:cs typeface="Calibri"/>
              <a:sym typeface="Calibri"/>
            </a:endParaRPr>
          </a:p>
          <a:p>
            <a:pPr marL="457200" lvl="0" indent="0" algn="l" rtl="0">
              <a:spcBef>
                <a:spcPts val="0"/>
              </a:spcBef>
              <a:spcAft>
                <a:spcPts val="0"/>
              </a:spcAft>
              <a:buNone/>
            </a:pPr>
            <a:r>
              <a:rPr lang="en" sz="1100" dirty="0">
                <a:solidFill>
                  <a:srgbClr val="000000"/>
                </a:solidFill>
                <a:latin typeface="Calibri"/>
                <a:ea typeface="Calibri"/>
                <a:cs typeface="Calibri"/>
                <a:sym typeface="Calibri"/>
              </a:rPr>
              <a:t>●</a:t>
            </a:r>
            <a:r>
              <a:rPr lang="en" sz="600" dirty="0">
                <a:solidFill>
                  <a:srgbClr val="000000"/>
                </a:solidFill>
                <a:latin typeface="Times New Roman"/>
                <a:ea typeface="Times New Roman"/>
                <a:cs typeface="Times New Roman"/>
                <a:sym typeface="Times New Roman"/>
              </a:rPr>
              <a:t>  	</a:t>
            </a:r>
            <a:r>
              <a:rPr lang="en" sz="1100" dirty="0">
                <a:solidFill>
                  <a:srgbClr val="000000"/>
                </a:solidFill>
                <a:latin typeface="Calibri"/>
                <a:ea typeface="Calibri"/>
                <a:cs typeface="Calibri"/>
                <a:sym typeface="Calibri"/>
              </a:rPr>
              <a:t>Marketing and recruitment</a:t>
            </a:r>
            <a:endParaRPr sz="1100" dirty="0">
              <a:solidFill>
                <a:srgbClr val="000000"/>
              </a:solidFill>
              <a:latin typeface="Calibri"/>
              <a:ea typeface="Calibri"/>
              <a:cs typeface="Calibri"/>
              <a:sym typeface="Calibri"/>
            </a:endParaRPr>
          </a:p>
          <a:p>
            <a:pPr marL="457200" lvl="0" indent="0" algn="l" rtl="0">
              <a:spcBef>
                <a:spcPts val="0"/>
              </a:spcBef>
              <a:spcAft>
                <a:spcPts val="0"/>
              </a:spcAft>
              <a:buNone/>
            </a:pPr>
            <a:r>
              <a:rPr lang="en" sz="1100" dirty="0">
                <a:solidFill>
                  <a:srgbClr val="000000"/>
                </a:solidFill>
                <a:latin typeface="Calibri"/>
                <a:ea typeface="Calibri"/>
                <a:cs typeface="Calibri"/>
                <a:sym typeface="Calibri"/>
              </a:rPr>
              <a:t>●</a:t>
            </a:r>
            <a:r>
              <a:rPr lang="en" sz="600" dirty="0">
                <a:solidFill>
                  <a:srgbClr val="000000"/>
                </a:solidFill>
                <a:latin typeface="Times New Roman"/>
                <a:ea typeface="Times New Roman"/>
                <a:cs typeface="Times New Roman"/>
                <a:sym typeface="Times New Roman"/>
              </a:rPr>
              <a:t>  	</a:t>
            </a:r>
            <a:r>
              <a:rPr lang="en" sz="1100" dirty="0">
                <a:solidFill>
                  <a:srgbClr val="000000"/>
                </a:solidFill>
                <a:latin typeface="Calibri"/>
                <a:ea typeface="Calibri"/>
                <a:cs typeface="Calibri"/>
                <a:sym typeface="Calibri"/>
              </a:rPr>
              <a:t>Program completion and entering employment</a:t>
            </a:r>
            <a:endParaRPr sz="1100"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 </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Employer Questions and Requests</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 </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b="1" dirty="0">
                <a:solidFill>
                  <a:srgbClr val="000000"/>
                </a:solidFill>
                <a:latin typeface="Calibri"/>
                <a:ea typeface="Calibri"/>
                <a:cs typeface="Calibri"/>
                <a:sym typeface="Calibri"/>
              </a:rPr>
              <a:t>Next Meeting: September 9, 2021 @ 11am</a:t>
            </a:r>
            <a:endParaRPr sz="1100" b="1" dirty="0">
              <a:solidFill>
                <a:srgbClr val="000000"/>
              </a:solidFill>
              <a:latin typeface="Calibri"/>
              <a:ea typeface="Calibri"/>
              <a:cs typeface="Calibri"/>
              <a:sym typeface="Calibri"/>
            </a:endParaRPr>
          </a:p>
          <a:p>
            <a:pPr marL="0" lvl="0" indent="0" algn="l" rtl="0">
              <a:spcBef>
                <a:spcPts val="0"/>
              </a:spcBef>
              <a:spcAft>
                <a:spcPts val="0"/>
              </a:spcAft>
              <a:buNone/>
            </a:pPr>
            <a:r>
              <a:rPr lang="en" sz="1100" dirty="0">
                <a:solidFill>
                  <a:srgbClr val="000000"/>
                </a:solidFill>
                <a:latin typeface="Calibri"/>
                <a:ea typeface="Calibri"/>
                <a:cs typeface="Calibri"/>
                <a:sym typeface="Calibri"/>
              </a:rPr>
              <a:t> </a:t>
            </a:r>
            <a:endParaRPr sz="1100" dirty="0">
              <a:solidFill>
                <a:srgbClr val="000000"/>
              </a:solidFill>
              <a:latin typeface="Calibri"/>
              <a:ea typeface="Calibri"/>
              <a:cs typeface="Calibri"/>
              <a:sym typeface="Calibri"/>
            </a:endParaRPr>
          </a:p>
          <a:p>
            <a:pPr marL="0" lvl="0" indent="0" algn="l" rtl="0">
              <a:spcBef>
                <a:spcPts val="0"/>
              </a:spcBef>
              <a:spcAft>
                <a:spcPts val="0"/>
              </a:spcAft>
              <a:buNone/>
            </a:pPr>
            <a:r>
              <a:rPr lang="en" sz="1100" dirty="0">
                <a:solidFill>
                  <a:srgbClr val="000000"/>
                </a:solidFill>
                <a:latin typeface="Calibri"/>
                <a:ea typeface="Calibri"/>
                <a:cs typeface="Calibri"/>
                <a:sym typeface="Calibri"/>
              </a:rPr>
              <a:t> </a:t>
            </a:r>
            <a:endParaRPr sz="1100" dirty="0">
              <a:solidFill>
                <a:srgbClr val="000000"/>
              </a:solidFill>
              <a:latin typeface="Calibri"/>
              <a:ea typeface="Calibri"/>
              <a:cs typeface="Calibri"/>
              <a:sym typeface="Calibri"/>
            </a:endParaRPr>
          </a:p>
          <a:p>
            <a:pPr marL="0" lvl="0" indent="0" algn="ctr" rtl="0">
              <a:spcBef>
                <a:spcPts val="0"/>
              </a:spcBef>
              <a:spcAft>
                <a:spcPts val="0"/>
              </a:spcAft>
              <a:buNone/>
            </a:pPr>
            <a:r>
              <a:rPr lang="en" sz="1200" i="1" dirty="0">
                <a:solidFill>
                  <a:srgbClr val="000000"/>
                </a:solidFill>
                <a:latin typeface="Arial"/>
                <a:ea typeface="Arial"/>
                <a:cs typeface="Arial"/>
                <a:sym typeface="Arial"/>
              </a:rPr>
              <a:t>Thank you for joining us today! We appreciate your partnership.</a:t>
            </a:r>
            <a:endParaRPr sz="1200" i="1" dirty="0">
              <a:solidFill>
                <a:srgbClr val="000000"/>
              </a:solidFill>
              <a:latin typeface="Arial"/>
              <a:ea typeface="Arial"/>
              <a:cs typeface="Arial"/>
              <a:sym typeface="Arial"/>
            </a:endParaRPr>
          </a:p>
          <a:p>
            <a:pPr marL="0" lvl="0" indent="0" algn="l" rtl="0">
              <a:lnSpc>
                <a:spcPct val="115000"/>
              </a:lnSpc>
              <a:spcBef>
                <a:spcPts val="1200"/>
              </a:spcBef>
              <a:spcAft>
                <a:spcPts val="1200"/>
              </a:spcAft>
              <a:buSzPts val="1300"/>
              <a:buNone/>
            </a:pPr>
            <a:endParaRPr sz="1400" b="1"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Words from our board members:</a:t>
            </a:r>
            <a:endParaRPr/>
          </a:p>
        </p:txBody>
      </p:sp>
      <p:sp>
        <p:nvSpPr>
          <p:cNvPr id="164" name="Google Shape;164;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solidFill>
                  <a:srgbClr val="333333"/>
                </a:solidFill>
              </a:rPr>
              <a:t>2021 Survey</a:t>
            </a:r>
            <a:endParaRPr sz="3000" b="1">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7" descr="Forms response chart. Question title: Why did you join KCC’s advisory board?. Number of responses: 5 responses."/>
          <p:cNvPicPr preferRelativeResize="0"/>
          <p:nvPr/>
        </p:nvPicPr>
        <p:blipFill>
          <a:blip r:embed="rId3">
            <a:alphaModFix/>
          </a:blip>
          <a:stretch>
            <a:fillRect/>
          </a:stretch>
        </p:blipFill>
        <p:spPr>
          <a:xfrm>
            <a:off x="145588" y="854700"/>
            <a:ext cx="8852825" cy="3725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8" descr="Forms response chart. Question title: What do you hope to achieve? Select all that apply. Number of responses: 5 responses."/>
          <p:cNvPicPr preferRelativeResize="0"/>
          <p:nvPr/>
        </p:nvPicPr>
        <p:blipFill>
          <a:blip r:embed="rId3">
            <a:alphaModFix/>
          </a:blip>
          <a:stretch>
            <a:fillRect/>
          </a:stretch>
        </p:blipFill>
        <p:spPr>
          <a:xfrm>
            <a:off x="152400" y="368850"/>
            <a:ext cx="8839200" cy="41986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9" descr="Forms response chart. Question title: What's challenging about serving on boards?. Number of responses: 5 responses."/>
          <p:cNvPicPr preferRelativeResize="0"/>
          <p:nvPr/>
        </p:nvPicPr>
        <p:blipFill>
          <a:blip r:embed="rId3">
            <a:alphaModFix/>
          </a:blip>
          <a:stretch>
            <a:fillRect/>
          </a:stretch>
        </p:blipFill>
        <p:spPr>
          <a:xfrm>
            <a:off x="152400" y="152400"/>
            <a:ext cx="8839200" cy="41986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Welcome! 	</a:t>
            </a:r>
            <a:endParaRPr/>
          </a:p>
        </p:txBody>
      </p:sp>
      <p:sp>
        <p:nvSpPr>
          <p:cNvPr id="86" name="Google Shape;86;p1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r>
              <a:rPr lang="en" sz="7200"/>
              <a:t>Introductions </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728662" y="1319213"/>
            <a:ext cx="8288337" cy="534987"/>
          </a:xfrm>
        </p:spPr>
        <p:txBody>
          <a:bodyPr spcFirstLastPara="1" wrap="square" lIns="91425" tIns="91425" rIns="91425" bIns="91425" anchor="t" anchorCtr="0">
            <a:noAutofit/>
          </a:bodyPr>
          <a:lstStyle/>
          <a:p>
            <a:pPr lvl="0"/>
            <a:r>
              <a:rPr lang="en-US" sz="2300" dirty="0"/>
              <a:t>What has your experience been serving on other boards? </a:t>
            </a:r>
          </a:p>
        </p:txBody>
      </p:sp>
      <p:sp>
        <p:nvSpPr>
          <p:cNvPr id="185" name="Google Shape;185;p30"/>
          <p:cNvSpPr txBox="1">
            <a:spLocks noGrp="1"/>
          </p:cNvSpPr>
          <p:nvPr>
            <p:ph type="body" idx="1"/>
          </p:nvPr>
        </p:nvSpPr>
        <p:spPr>
          <a:xfrm>
            <a:off x="728662" y="1854200"/>
            <a:ext cx="7689850" cy="2486025"/>
          </a:xfrm>
        </p:spPr>
        <p:txBody>
          <a:bodyPr spcFirstLastPara="1" wrap="square" lIns="91425" tIns="91425" rIns="91425" bIns="91425" anchor="t" anchorCtr="0">
            <a:noAutofit/>
          </a:bodyPr>
          <a:lstStyle/>
          <a:p>
            <a:pPr marL="146050" lvl="0" indent="0">
              <a:buNone/>
            </a:pPr>
            <a:r>
              <a:rPr lang="en-US" sz="1800" dirty="0">
                <a:sym typeface="Roboto"/>
              </a:rPr>
              <a:t>Pros:</a:t>
            </a:r>
          </a:p>
          <a:p>
            <a:pPr lvl="0"/>
            <a:r>
              <a:rPr lang="en-US" sz="1600" dirty="0">
                <a:sym typeface="Roboto"/>
              </a:rPr>
              <a:t>Feels good to have positive impact using your own experience</a:t>
            </a:r>
          </a:p>
          <a:p>
            <a:pPr lvl="0"/>
            <a:r>
              <a:rPr lang="en-US" sz="1600" dirty="0">
                <a:sym typeface="Roboto"/>
              </a:rPr>
              <a:t>Introduces you to new industries / businesses / programs</a:t>
            </a:r>
          </a:p>
          <a:p>
            <a:pPr lvl="0"/>
            <a:r>
              <a:rPr lang="en-US" sz="1600" dirty="0">
                <a:sym typeface="Roboto"/>
              </a:rPr>
              <a:t>Good for networking &amp; building relationships</a:t>
            </a:r>
          </a:p>
          <a:p>
            <a:pPr lvl="0"/>
            <a:endParaRPr lang="en-US" sz="1600" dirty="0">
              <a:sym typeface="Roboto"/>
            </a:endParaRPr>
          </a:p>
          <a:p>
            <a:pPr marL="146050" lvl="0" indent="0">
              <a:buNone/>
            </a:pPr>
            <a:r>
              <a:rPr lang="en-US" sz="1800" dirty="0">
                <a:sym typeface="Roboto"/>
              </a:rPr>
              <a:t>Cons:</a:t>
            </a:r>
          </a:p>
          <a:p>
            <a:pPr lvl="0"/>
            <a:r>
              <a:rPr lang="en-US" sz="1600" dirty="0">
                <a:sym typeface="Roboto"/>
              </a:rPr>
              <a:t>Can get time consuming depending on type of board</a:t>
            </a:r>
          </a:p>
          <a:p>
            <a:pPr lvl="0"/>
            <a:r>
              <a:rPr lang="en-US" sz="1600" dirty="0">
                <a:sym typeface="Roboto"/>
              </a:rPr>
              <a:t>Many boards want you to donate money</a:t>
            </a:r>
          </a:p>
          <a:p>
            <a:pPr lvl="0"/>
            <a:r>
              <a:rPr lang="en-US" sz="1600" dirty="0">
                <a:sym typeface="Roboto"/>
              </a:rPr>
              <a:t>Can feel like you're not accomplishing enough to make the time spent worthwhile</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729450" y="1318650"/>
            <a:ext cx="7688700" cy="535200"/>
          </a:xfrm>
        </p:spPr>
        <p:txBody>
          <a:bodyPr spcFirstLastPara="1" wrap="square" lIns="91425" tIns="91425" rIns="91425" bIns="91425" anchor="t" anchorCtr="0">
            <a:noAutofit/>
          </a:bodyPr>
          <a:lstStyle/>
          <a:p>
            <a:pPr lvl="0"/>
            <a:r>
              <a:rPr lang="en-US" dirty="0"/>
              <a:t>What is/was the best experience you’ve had while serving on a board?</a:t>
            </a:r>
          </a:p>
        </p:txBody>
      </p:sp>
      <p:sp>
        <p:nvSpPr>
          <p:cNvPr id="191" name="Google Shape;191;p31"/>
          <p:cNvSpPr txBox="1">
            <a:spLocks noGrp="1"/>
          </p:cNvSpPr>
          <p:nvPr>
            <p:ph type="body" idx="1"/>
          </p:nvPr>
        </p:nvSpPr>
        <p:spPr>
          <a:xfrm>
            <a:off x="355600" y="2305050"/>
            <a:ext cx="8445499" cy="2260600"/>
          </a:xfrm>
        </p:spPr>
        <p:txBody>
          <a:bodyPr spcFirstLastPara="1" wrap="square" lIns="91425" tIns="91425" rIns="91425" bIns="91425" anchor="t" anchorCtr="0">
            <a:noAutofit/>
          </a:bodyPr>
          <a:lstStyle/>
          <a:p>
            <a:pPr lvl="0"/>
            <a:r>
              <a:rPr lang="en-US" sz="1500" dirty="0">
                <a:sym typeface="Roboto"/>
              </a:rPr>
              <a:t>It has been great to meet other like-minded people in my field and feel like I'm helping new generations of UX professionals get started. </a:t>
            </a:r>
          </a:p>
          <a:p>
            <a:pPr lvl="0"/>
            <a:r>
              <a:rPr lang="en-US" sz="1500" dirty="0">
                <a:sym typeface="Roboto"/>
              </a:rPr>
              <a:t>It's already difficult to break into the field as it is so it feels good to know that I'm potentially helping folks from untapped communities share their perspectives and experiences with the UX community. </a:t>
            </a:r>
          </a:p>
          <a:p>
            <a:pPr lvl="0"/>
            <a:r>
              <a:rPr lang="en-US" sz="1500" dirty="0">
                <a:sym typeface="Roboto"/>
              </a:rPr>
              <a:t>Diversifying the UX community is really important because it means that we will have technologies that support people from diverse backgrounds.</a:t>
            </a:r>
          </a:p>
          <a:p>
            <a:pPr lvl="0"/>
            <a:r>
              <a:rPr lang="en-US" sz="1500" dirty="0">
                <a:sym typeface="Roboto"/>
              </a:rPr>
              <a:t>When it comes to CUNY boards - hearing from the students that work done has truly affected the way they approach their career.</a:t>
            </a:r>
            <a:endParaRPr lang="en-US"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729450" y="1318650"/>
            <a:ext cx="7688700" cy="535200"/>
          </a:xfrm>
        </p:spPr>
        <p:txBody>
          <a:bodyPr spcFirstLastPara="1" wrap="square" lIns="91425" tIns="91425" rIns="91425" bIns="91425" anchor="t" anchorCtr="0">
            <a:normAutofit fontScale="90000"/>
          </a:bodyPr>
          <a:lstStyle/>
          <a:p>
            <a:pPr lvl="0"/>
            <a:r>
              <a:rPr lang="en-US"/>
              <a:t>Is there anything else you’d like to tell us?</a:t>
            </a:r>
          </a:p>
        </p:txBody>
      </p:sp>
      <p:sp>
        <p:nvSpPr>
          <p:cNvPr id="197" name="Google Shape;197;p32"/>
          <p:cNvSpPr txBox="1">
            <a:spLocks noGrp="1"/>
          </p:cNvSpPr>
          <p:nvPr>
            <p:ph type="body" idx="1"/>
          </p:nvPr>
        </p:nvSpPr>
        <p:spPr>
          <a:xfrm>
            <a:off x="728663" y="1854200"/>
            <a:ext cx="8288337" cy="2260600"/>
          </a:xfrm>
        </p:spPr>
        <p:txBody>
          <a:bodyPr spcFirstLastPara="1" wrap="square" lIns="91425" tIns="91425" rIns="91425" bIns="91425" anchor="t" anchorCtr="0">
            <a:noAutofit/>
          </a:bodyPr>
          <a:lstStyle/>
          <a:p>
            <a:pPr lvl="0"/>
            <a:r>
              <a:rPr lang="en-US" sz="1500" dirty="0">
                <a:sym typeface="Roboto"/>
              </a:rPr>
              <a:t>Your board should be filled with donors and people with extensive experience running the finances and program building aspects instead of volunteers with hands-on UX or tech experience.</a:t>
            </a:r>
          </a:p>
          <a:p>
            <a:pPr lvl="0"/>
            <a:r>
              <a:rPr lang="en-US" sz="1500" dirty="0">
                <a:sym typeface="Roboto"/>
              </a:rPr>
              <a:t>I think you should convert your board into volunteers to help with curriculum building and tactical goals. I'd like to spend my time helping the students directly instead of advising.</a:t>
            </a:r>
          </a:p>
          <a:p>
            <a:pPr lvl="0"/>
            <a:r>
              <a:rPr lang="en-US" sz="1500" dirty="0">
                <a:sym typeface="Roboto"/>
              </a:rPr>
              <a:t>Pursuit (another board) is similar to KCC but geared toward developers/coders instead of UX designers. Very few if any of the board members have any actual experience as developers.</a:t>
            </a:r>
          </a:p>
          <a:p>
            <a:pPr lvl="0"/>
            <a:r>
              <a:rPr lang="en-US" sz="1500" dirty="0">
                <a:sym typeface="Roboto"/>
              </a:rPr>
              <a:t>Maybe we should re-evaluate who is on the board with criteria that asks a certain commitment to the program?</a:t>
            </a:r>
            <a:endParaRPr 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lt1"/>
              </a:buClr>
              <a:buSzPts val="3600"/>
              <a:buNone/>
            </a:pPr>
            <a:r>
              <a:rPr lang="en"/>
              <a:t>Engagement Tools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T-Profile: Origin Story</a:t>
            </a:r>
            <a:endParaRPr/>
          </a:p>
        </p:txBody>
      </p:sp>
      <p:sp>
        <p:nvSpPr>
          <p:cNvPr id="208" name="Google Shape;208;p34"/>
          <p:cNvSpPr txBox="1">
            <a:spLocks noGrp="1"/>
          </p:cNvSpPr>
          <p:nvPr>
            <p:ph type="body" idx="1"/>
          </p:nvPr>
        </p:nvSpPr>
        <p:spPr>
          <a:xfrm>
            <a:off x="729450" y="1942951"/>
            <a:ext cx="8414550" cy="2943388"/>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 sz="1400" b="1" dirty="0"/>
              <a:t>Education Design Lab</a:t>
            </a:r>
            <a:endParaRPr dirty="0"/>
          </a:p>
          <a:p>
            <a:pPr marL="146050" indent="0">
              <a:buNone/>
            </a:pPr>
            <a:r>
              <a:rPr lang="en" sz="1400" dirty="0"/>
              <a:t>National nonprofit that designs, tests and implements unique higher educational models and credentials that address the rapidly changing economy and emerging technology opportunities. </a:t>
            </a:r>
          </a:p>
          <a:p>
            <a:pPr marL="146050" indent="0">
              <a:buNone/>
            </a:pPr>
            <a:endParaRPr sz="1400" dirty="0"/>
          </a:p>
          <a:p>
            <a:pPr marL="146050" lvl="0" indent="0" algn="l" rtl="0">
              <a:lnSpc>
                <a:spcPct val="115000"/>
              </a:lnSpc>
              <a:spcBef>
                <a:spcPts val="0"/>
              </a:spcBef>
              <a:spcAft>
                <a:spcPts val="0"/>
              </a:spcAft>
              <a:buSzPts val="1300"/>
              <a:buNone/>
            </a:pPr>
            <a:r>
              <a:rPr lang="en" sz="1400" b="1" dirty="0"/>
              <a:t>Community College Growth Engine Fund</a:t>
            </a:r>
            <a:endParaRPr dirty="0"/>
          </a:p>
          <a:p>
            <a:pPr marL="146050" lvl="0" indent="0" algn="l" rtl="0">
              <a:lnSpc>
                <a:spcPct val="115000"/>
              </a:lnSpc>
              <a:spcBef>
                <a:spcPts val="0"/>
              </a:spcBef>
              <a:spcAft>
                <a:spcPts val="0"/>
              </a:spcAft>
              <a:buSzPts val="1300"/>
              <a:buNone/>
            </a:pPr>
            <a:r>
              <a:rPr lang="en" sz="1400" dirty="0"/>
              <a:t>The Fund selected 6 community colleges and systems that would explore leveraging innovation capacity, regional partnerships, and dynamic labor market data to identify and build sub-degree “micro-pathways” with designated credentials that employers validate. These 18 employer-validated micro-pathways designed to connect low-wage and entry-level workers to in-demand jobs that pay at-or-above median wage and put them on a path toward a degree. </a:t>
            </a:r>
            <a:endParaRPr dirty="0"/>
          </a:p>
          <a:p>
            <a:pPr marL="457200" lvl="0" indent="-228600" algn="l" rtl="0">
              <a:lnSpc>
                <a:spcPct val="115000"/>
              </a:lnSpc>
              <a:spcBef>
                <a:spcPts val="0"/>
              </a:spcBef>
              <a:spcAft>
                <a:spcPts val="0"/>
              </a:spcAft>
              <a:buSzPts val="1300"/>
              <a:buNone/>
            </a:pPr>
            <a:endParaRPr sz="1400" dirty="0"/>
          </a:p>
          <a:p>
            <a:pPr marL="457200" lvl="0" indent="-228600" algn="l" rtl="0">
              <a:lnSpc>
                <a:spcPct val="115000"/>
              </a:lnSpc>
              <a:spcBef>
                <a:spcPts val="0"/>
              </a:spcBef>
              <a:spcAft>
                <a:spcPts val="0"/>
              </a:spcAft>
              <a:buSzPts val="1300"/>
              <a:buNone/>
            </a:pPr>
            <a:endParaRPr sz="1400" dirty="0"/>
          </a:p>
          <a:p>
            <a:pPr marL="457200" lvl="0" indent="-228600" algn="l" rtl="0">
              <a:lnSpc>
                <a:spcPct val="115000"/>
              </a:lnSpc>
              <a:spcBef>
                <a:spcPts val="0"/>
              </a:spcBef>
              <a:spcAft>
                <a:spcPts val="0"/>
              </a:spcAft>
              <a:buSzPts val="1300"/>
              <a:buNone/>
            </a:pPr>
            <a:endParaRPr sz="1400" dirty="0"/>
          </a:p>
        </p:txBody>
      </p:sp>
      <p:sp>
        <p:nvSpPr>
          <p:cNvPr id="209" name="Google Shape;209;p34"/>
          <p:cNvSpPr txBox="1"/>
          <p:nvPr/>
        </p:nvSpPr>
        <p:spPr>
          <a:xfrm>
            <a:off x="2953265" y="2298357"/>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0" name="Google Shape;210;p34" descr="Home - Education Design Lab"/>
          <p:cNvPicPr preferRelativeResize="0"/>
          <p:nvPr/>
        </p:nvPicPr>
        <p:blipFill rotWithShape="1">
          <a:blip r:embed="rId3">
            <a:alphaModFix/>
          </a:blip>
          <a:srcRect/>
          <a:stretch/>
        </p:blipFill>
        <p:spPr>
          <a:xfrm>
            <a:off x="6703711" y="257161"/>
            <a:ext cx="1710839" cy="17108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35"/>
          <p:cNvGrpSpPr/>
          <p:nvPr/>
        </p:nvGrpSpPr>
        <p:grpSpPr>
          <a:xfrm>
            <a:off x="297564" y="1519881"/>
            <a:ext cx="6126794" cy="3521676"/>
            <a:chOff x="655910" y="2038865"/>
            <a:chExt cx="4627105" cy="2659656"/>
          </a:xfrm>
        </p:grpSpPr>
        <p:pic>
          <p:nvPicPr>
            <p:cNvPr id="216" name="Google Shape;216;p35"/>
            <p:cNvPicPr preferRelativeResize="0"/>
            <p:nvPr/>
          </p:nvPicPr>
          <p:blipFill rotWithShape="1">
            <a:blip r:embed="rId3">
              <a:alphaModFix/>
            </a:blip>
            <a:srcRect/>
            <a:stretch/>
          </p:blipFill>
          <p:spPr>
            <a:xfrm>
              <a:off x="655910" y="2246225"/>
              <a:ext cx="4360934" cy="2452296"/>
            </a:xfrm>
            <a:prstGeom prst="rect">
              <a:avLst/>
            </a:prstGeom>
            <a:noFill/>
            <a:ln>
              <a:noFill/>
            </a:ln>
          </p:spPr>
        </p:pic>
        <p:sp>
          <p:nvSpPr>
            <p:cNvPr id="217" name="Google Shape;217;p35"/>
            <p:cNvSpPr/>
            <p:nvPr/>
          </p:nvSpPr>
          <p:spPr>
            <a:xfrm>
              <a:off x="2836377" y="2038865"/>
              <a:ext cx="2446638" cy="26596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18" name="Google Shape;218;p35"/>
          <p:cNvPicPr preferRelativeResize="0"/>
          <p:nvPr/>
        </p:nvPicPr>
        <p:blipFill rotWithShape="1">
          <a:blip r:embed="rId4">
            <a:alphaModFix/>
          </a:blip>
          <a:srcRect/>
          <a:stretch/>
        </p:blipFill>
        <p:spPr>
          <a:xfrm>
            <a:off x="3657880" y="73419"/>
            <a:ext cx="4828075" cy="4867132"/>
          </a:xfrm>
          <a:prstGeom prst="rect">
            <a:avLst/>
          </a:prstGeom>
          <a:noFill/>
          <a:ln>
            <a:noFill/>
          </a:ln>
        </p:spPr>
      </p:pic>
      <p:sp>
        <p:nvSpPr>
          <p:cNvPr id="219" name="Google Shape;219;p35"/>
          <p:cNvSpPr txBox="1"/>
          <p:nvPr/>
        </p:nvSpPr>
        <p:spPr>
          <a:xfrm>
            <a:off x="2270721" y="1114798"/>
            <a:ext cx="21804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500" b="1" i="0" u="none" strike="noStrike" cap="none">
                <a:solidFill>
                  <a:schemeClr val="dk1"/>
                </a:solidFill>
                <a:latin typeface="Arial"/>
                <a:ea typeface="Arial"/>
                <a:cs typeface="Arial"/>
                <a:sym typeface="Arial"/>
              </a:rPr>
              <a:t>21</a:t>
            </a:r>
            <a:r>
              <a:rPr lang="en" sz="1500" b="1" i="0" u="none" strike="noStrike" cap="none" baseline="30000">
                <a:solidFill>
                  <a:schemeClr val="dk1"/>
                </a:solidFill>
                <a:latin typeface="Arial"/>
                <a:ea typeface="Arial"/>
                <a:cs typeface="Arial"/>
                <a:sym typeface="Arial"/>
              </a:rPr>
              <a:t>st</a:t>
            </a:r>
            <a:r>
              <a:rPr lang="en" sz="1500" b="1" i="0" u="none" strike="noStrike" cap="none">
                <a:solidFill>
                  <a:schemeClr val="dk1"/>
                </a:solidFill>
                <a:latin typeface="Arial"/>
                <a:ea typeface="Arial"/>
                <a:cs typeface="Arial"/>
                <a:sym typeface="Arial"/>
              </a:rPr>
              <a:t> Century Skills</a:t>
            </a:r>
            <a:endParaRPr sz="1100">
              <a:solidFill>
                <a:schemeClr val="dk1"/>
              </a:solidFill>
            </a:endParaRPr>
          </a:p>
        </p:txBody>
      </p:sp>
      <p:sp>
        <p:nvSpPr>
          <p:cNvPr id="220" name="Google Shape;220;p35"/>
          <p:cNvSpPr txBox="1"/>
          <p:nvPr/>
        </p:nvSpPr>
        <p:spPr>
          <a:xfrm>
            <a:off x="7228091" y="2824210"/>
            <a:ext cx="19158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500" b="1" i="0" u="none" strike="noStrike" cap="none">
                <a:solidFill>
                  <a:schemeClr val="dk1"/>
                </a:solidFill>
                <a:latin typeface="Arial"/>
                <a:ea typeface="Arial"/>
                <a:cs typeface="Arial"/>
                <a:sym typeface="Arial"/>
              </a:rPr>
              <a:t>Technical Skills</a:t>
            </a:r>
            <a:endParaRPr sz="1100">
              <a:solidFill>
                <a:schemeClr val="dk1"/>
              </a:solidFill>
            </a:endParaRPr>
          </a:p>
        </p:txBody>
      </p:sp>
      <p:cxnSp>
        <p:nvCxnSpPr>
          <p:cNvPr id="221" name="Google Shape;221;p35"/>
          <p:cNvCxnSpPr/>
          <p:nvPr/>
        </p:nvCxnSpPr>
        <p:spPr>
          <a:xfrm>
            <a:off x="3267125" y="1519861"/>
            <a:ext cx="1000800" cy="0"/>
          </a:xfrm>
          <a:prstGeom prst="straightConnector1">
            <a:avLst/>
          </a:prstGeom>
          <a:noFill/>
          <a:ln w="19050" cap="flat" cmpd="sng">
            <a:solidFill>
              <a:schemeClr val="dk1"/>
            </a:solidFill>
            <a:prstDash val="solid"/>
            <a:round/>
            <a:headEnd type="none" w="sm" len="sm"/>
            <a:tailEnd type="triangle" w="med" len="med"/>
          </a:ln>
        </p:spPr>
      </p:cxnSp>
      <p:cxnSp>
        <p:nvCxnSpPr>
          <p:cNvPr id="222" name="Google Shape;222;p35"/>
          <p:cNvCxnSpPr/>
          <p:nvPr/>
        </p:nvCxnSpPr>
        <p:spPr>
          <a:xfrm rot="10800000">
            <a:off x="6931445" y="3218256"/>
            <a:ext cx="894000" cy="0"/>
          </a:xfrm>
          <a:prstGeom prst="straightConnector1">
            <a:avLst/>
          </a:prstGeom>
          <a:noFill/>
          <a:ln w="19050" cap="flat" cmpd="sng">
            <a:solidFill>
              <a:schemeClr val="dk1"/>
            </a:solidFill>
            <a:prstDash val="solid"/>
            <a:round/>
            <a:headEnd type="none" w="sm" len="sm"/>
            <a:tailEnd type="triangle" w="med" len="med"/>
          </a:ln>
        </p:spPr>
      </p:cxnSp>
      <p:sp>
        <p:nvSpPr>
          <p:cNvPr id="223" name="Google Shape;223;p35"/>
          <p:cNvSpPr txBox="1">
            <a:spLocks noGrp="1"/>
          </p:cNvSpPr>
          <p:nvPr>
            <p:ph type="title" idx="4294967295"/>
          </p:nvPr>
        </p:nvSpPr>
        <p:spPr>
          <a:xfrm>
            <a:off x="297550" y="2393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T-Profile?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Cross Domain Skills – 21</a:t>
            </a:r>
            <a:r>
              <a:rPr lang="en" baseline="30000"/>
              <a:t>st</a:t>
            </a:r>
            <a:r>
              <a:rPr lang="en"/>
              <a:t> Century Skills</a:t>
            </a:r>
            <a:endParaRPr/>
          </a:p>
        </p:txBody>
      </p:sp>
      <p:pic>
        <p:nvPicPr>
          <p:cNvPr id="229" name="Google Shape;229;p36"/>
          <p:cNvPicPr preferRelativeResize="0"/>
          <p:nvPr/>
        </p:nvPicPr>
        <p:blipFill rotWithShape="1">
          <a:blip r:embed="rId3">
            <a:alphaModFix/>
          </a:blip>
          <a:srcRect/>
          <a:stretch/>
        </p:blipFill>
        <p:spPr>
          <a:xfrm>
            <a:off x="7275917" y="3322882"/>
            <a:ext cx="1699082" cy="1699082"/>
          </a:xfrm>
          <a:prstGeom prst="rect">
            <a:avLst/>
          </a:prstGeom>
          <a:noFill/>
          <a:ln>
            <a:noFill/>
          </a:ln>
        </p:spPr>
      </p:pic>
      <p:pic>
        <p:nvPicPr>
          <p:cNvPr id="230" name="Google Shape;230;p36"/>
          <p:cNvPicPr preferRelativeResize="0"/>
          <p:nvPr/>
        </p:nvPicPr>
        <p:blipFill rotWithShape="1">
          <a:blip r:embed="rId4">
            <a:alphaModFix/>
          </a:blip>
          <a:srcRect/>
          <a:stretch/>
        </p:blipFill>
        <p:spPr>
          <a:xfrm>
            <a:off x="4572000" y="3320033"/>
            <a:ext cx="1701931" cy="1701931"/>
          </a:xfrm>
          <a:prstGeom prst="rect">
            <a:avLst/>
          </a:prstGeom>
          <a:noFill/>
          <a:ln>
            <a:noFill/>
          </a:ln>
        </p:spPr>
      </p:pic>
      <p:pic>
        <p:nvPicPr>
          <p:cNvPr id="231" name="Google Shape;231;p36"/>
          <p:cNvPicPr preferRelativeResize="0"/>
          <p:nvPr/>
        </p:nvPicPr>
        <p:blipFill rotWithShape="1">
          <a:blip r:embed="rId5">
            <a:alphaModFix/>
          </a:blip>
          <a:srcRect/>
          <a:stretch/>
        </p:blipFill>
        <p:spPr>
          <a:xfrm>
            <a:off x="426591" y="2030976"/>
            <a:ext cx="1701933" cy="1701933"/>
          </a:xfrm>
          <a:prstGeom prst="rect">
            <a:avLst/>
          </a:prstGeom>
          <a:noFill/>
          <a:ln>
            <a:noFill/>
          </a:ln>
        </p:spPr>
      </p:pic>
      <p:pic>
        <p:nvPicPr>
          <p:cNvPr id="232" name="Google Shape;232;p36"/>
          <p:cNvPicPr preferRelativeResize="0"/>
          <p:nvPr/>
        </p:nvPicPr>
        <p:blipFill rotWithShape="1">
          <a:blip r:embed="rId6">
            <a:alphaModFix/>
          </a:blip>
          <a:srcRect/>
          <a:stretch/>
        </p:blipFill>
        <p:spPr>
          <a:xfrm>
            <a:off x="3182986" y="2030976"/>
            <a:ext cx="1701932" cy="1701932"/>
          </a:xfrm>
          <a:prstGeom prst="rect">
            <a:avLst/>
          </a:prstGeom>
          <a:noFill/>
          <a:ln>
            <a:noFill/>
          </a:ln>
        </p:spPr>
      </p:pic>
      <p:pic>
        <p:nvPicPr>
          <p:cNvPr id="233" name="Google Shape;233;p36"/>
          <p:cNvPicPr preferRelativeResize="0"/>
          <p:nvPr/>
        </p:nvPicPr>
        <p:blipFill rotWithShape="1">
          <a:blip r:embed="rId7">
            <a:alphaModFix/>
          </a:blip>
          <a:srcRect/>
          <a:stretch/>
        </p:blipFill>
        <p:spPr>
          <a:xfrm>
            <a:off x="1815606" y="3289651"/>
            <a:ext cx="1701932" cy="1701932"/>
          </a:xfrm>
          <a:prstGeom prst="rect">
            <a:avLst/>
          </a:prstGeom>
          <a:noFill/>
          <a:ln>
            <a:noFill/>
          </a:ln>
        </p:spPr>
      </p:pic>
      <p:pic>
        <p:nvPicPr>
          <p:cNvPr id="234" name="Google Shape;234;p36"/>
          <p:cNvPicPr preferRelativeResize="0"/>
          <p:nvPr/>
        </p:nvPicPr>
        <p:blipFill rotWithShape="1">
          <a:blip r:embed="rId8">
            <a:alphaModFix/>
          </a:blip>
          <a:srcRect/>
          <a:stretch/>
        </p:blipFill>
        <p:spPr>
          <a:xfrm>
            <a:off x="5917746" y="2030977"/>
            <a:ext cx="1701931" cy="17019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Unexpected outcome</a:t>
            </a:r>
            <a:endParaRPr/>
          </a:p>
        </p:txBody>
      </p:sp>
      <p:sp>
        <p:nvSpPr>
          <p:cNvPr id="240" name="Google Shape;240;p37"/>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dirty="0"/>
              <a:t>Active interaction with a  goal</a:t>
            </a:r>
            <a:endParaRPr dirty="0"/>
          </a:p>
          <a:p>
            <a:pPr marL="457200" lvl="0" indent="-311150" algn="l" rtl="0">
              <a:lnSpc>
                <a:spcPct val="115000"/>
              </a:lnSpc>
              <a:spcBef>
                <a:spcPts val="0"/>
              </a:spcBef>
              <a:spcAft>
                <a:spcPts val="0"/>
              </a:spcAft>
              <a:buSzPts val="1300"/>
              <a:buChar char="●"/>
            </a:pPr>
            <a:r>
              <a:rPr lang="en" dirty="0"/>
              <a:t>Broke down beliefs</a:t>
            </a:r>
            <a:endParaRPr dirty="0"/>
          </a:p>
          <a:p>
            <a:pPr marL="457200" lvl="0" indent="-311150" algn="l" rtl="0">
              <a:spcBef>
                <a:spcPts val="0"/>
              </a:spcBef>
              <a:spcAft>
                <a:spcPts val="0"/>
              </a:spcAft>
              <a:buSzPts val="1300"/>
              <a:buChar char="●"/>
            </a:pPr>
            <a:r>
              <a:rPr lang="en" dirty="0"/>
              <a:t>Connected the dots</a:t>
            </a:r>
            <a:endParaRPr dirty="0"/>
          </a:p>
          <a:p>
            <a:pPr marL="457200" lvl="0" indent="-228600" algn="l" rtl="0">
              <a:lnSpc>
                <a:spcPct val="115000"/>
              </a:lnSpc>
              <a:spcBef>
                <a:spcPts val="0"/>
              </a:spcBef>
              <a:spcAft>
                <a:spcPts val="0"/>
              </a:spcAft>
              <a:buSzPts val="13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lt1"/>
              </a:buClr>
              <a:buSzPts val="3600"/>
              <a:buNone/>
            </a:pPr>
            <a:r>
              <a:rPr lang="en"/>
              <a:t>KCC’s Employer Engagement Strategy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729450" y="1318650"/>
            <a:ext cx="81846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Employer Engagement Strategy (KCC CUNY TechWorks)</a:t>
            </a:r>
            <a:endParaRPr/>
          </a:p>
          <a:p>
            <a:pPr marL="0" lvl="0" indent="0" algn="l" rtl="0">
              <a:lnSpc>
                <a:spcPct val="100000"/>
              </a:lnSpc>
              <a:spcBef>
                <a:spcPts val="0"/>
              </a:spcBef>
              <a:spcAft>
                <a:spcPts val="0"/>
              </a:spcAft>
              <a:buSzPct val="111111"/>
              <a:buNone/>
            </a:pPr>
            <a:endParaRPr/>
          </a:p>
        </p:txBody>
      </p:sp>
      <p:sp>
        <p:nvSpPr>
          <p:cNvPr id="251" name="Google Shape;251;p39"/>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a:t>Learn the language of business and their needs.</a:t>
            </a:r>
            <a:endParaRPr/>
          </a:p>
          <a:p>
            <a:pPr marL="457200" lvl="0" indent="-311150" algn="l" rtl="0">
              <a:lnSpc>
                <a:spcPct val="115000"/>
              </a:lnSpc>
              <a:spcBef>
                <a:spcPts val="0"/>
              </a:spcBef>
              <a:spcAft>
                <a:spcPts val="0"/>
              </a:spcAft>
              <a:buSzPts val="1300"/>
              <a:buChar char="●"/>
            </a:pPr>
            <a:r>
              <a:rPr lang="en"/>
              <a:t>Research the needs of local employers with respect to hiring needs and skills gaps.</a:t>
            </a:r>
            <a:endParaRPr/>
          </a:p>
          <a:p>
            <a:pPr marL="457200" lvl="0" indent="-311150" algn="l" rtl="0">
              <a:lnSpc>
                <a:spcPct val="115000"/>
              </a:lnSpc>
              <a:spcBef>
                <a:spcPts val="0"/>
              </a:spcBef>
              <a:spcAft>
                <a:spcPts val="0"/>
              </a:spcAft>
              <a:buSzPts val="1300"/>
              <a:buChar char="●"/>
            </a:pPr>
            <a:r>
              <a:rPr lang="en"/>
              <a:t>Identify potential partners based on industry needs and standing employer relationships through existing programs, local workforce investment boards, Chambers of Commerce, economic development organizations, trade associations, and non- profits.</a:t>
            </a:r>
            <a:endParaRPr/>
          </a:p>
          <a:p>
            <a:pPr marL="457200" lvl="0" indent="-228600" algn="l" rtl="0">
              <a:lnSpc>
                <a:spcPct val="115000"/>
              </a:lnSpc>
              <a:spcBef>
                <a:spcPts val="0"/>
              </a:spcBef>
              <a:spcAft>
                <a:spcPts val="0"/>
              </a:spcAft>
              <a:buSzPts val="13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580767" y="581045"/>
            <a:ext cx="7574692" cy="70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2400"/>
              <a:t>Continuing Education &amp; Workforce Development</a:t>
            </a:r>
            <a:endParaRPr sz="2400"/>
          </a:p>
        </p:txBody>
      </p:sp>
      <p:sp>
        <p:nvSpPr>
          <p:cNvPr id="98" name="Google Shape;98;p15"/>
          <p:cNvSpPr txBox="1">
            <a:spLocks noGrp="1"/>
          </p:cNvSpPr>
          <p:nvPr>
            <p:ph type="subTitle" idx="1"/>
          </p:nvPr>
        </p:nvSpPr>
        <p:spPr>
          <a:xfrm>
            <a:off x="259492" y="1441203"/>
            <a:ext cx="8760940" cy="25482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Font typeface="Arial"/>
              <a:buChar char="⎯"/>
            </a:pPr>
            <a:r>
              <a:rPr lang="en" sz="2000">
                <a:solidFill>
                  <a:schemeClr val="dk2"/>
                </a:solidFill>
                <a:latin typeface="Arial"/>
                <a:ea typeface="Arial"/>
                <a:cs typeface="Arial"/>
                <a:sym typeface="Arial"/>
              </a:rPr>
              <a:t>Established in 2007</a:t>
            </a:r>
            <a:endParaRPr sz="2000">
              <a:solidFill>
                <a:schemeClr val="dk2"/>
              </a:solidFill>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2000">
                <a:solidFill>
                  <a:schemeClr val="dk2"/>
                </a:solidFill>
                <a:latin typeface="Arial"/>
                <a:ea typeface="Arial"/>
                <a:cs typeface="Arial"/>
                <a:sym typeface="Arial"/>
              </a:rPr>
              <a:t>Unemployed, underemployed, incumbent and opportunity youth</a:t>
            </a:r>
            <a:endParaRPr sz="2000">
              <a:solidFill>
                <a:schemeClr val="dk2"/>
              </a:solidFill>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2000">
                <a:solidFill>
                  <a:schemeClr val="dk2"/>
                </a:solidFill>
                <a:latin typeface="Arial"/>
                <a:ea typeface="Arial"/>
                <a:cs typeface="Arial"/>
                <a:sym typeface="Arial"/>
              </a:rPr>
              <a:t>Entirely grant-funded by federal, state, local and private organizations</a:t>
            </a:r>
            <a:endParaRPr sz="2000">
              <a:solidFill>
                <a:schemeClr val="dk2"/>
              </a:solidFill>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2000">
                <a:solidFill>
                  <a:schemeClr val="dk2"/>
                </a:solidFill>
                <a:latin typeface="Arial"/>
                <a:ea typeface="Arial"/>
                <a:cs typeface="Arial"/>
                <a:sym typeface="Arial"/>
              </a:rPr>
              <a:t>Industries: healthcare, technology, culinary/hospitality</a:t>
            </a:r>
            <a:endParaRPr sz="2000">
              <a:solidFill>
                <a:schemeClr val="dk2"/>
              </a:solidFill>
              <a:latin typeface="Arial"/>
              <a:ea typeface="Arial"/>
              <a:cs typeface="Arial"/>
              <a:sym typeface="Arial"/>
            </a:endParaRPr>
          </a:p>
          <a:p>
            <a:pPr marL="457200" lvl="0" indent="-330200" algn="l" rtl="0">
              <a:lnSpc>
                <a:spcPct val="150000"/>
              </a:lnSpc>
              <a:spcBef>
                <a:spcPts val="0"/>
              </a:spcBef>
              <a:spcAft>
                <a:spcPts val="0"/>
              </a:spcAft>
              <a:buSzPts val="1600"/>
              <a:buFont typeface="Arial"/>
              <a:buChar char="⎯"/>
            </a:pPr>
            <a:r>
              <a:rPr lang="en" sz="2000">
                <a:solidFill>
                  <a:schemeClr val="dk2"/>
                </a:solidFill>
                <a:latin typeface="Arial"/>
                <a:ea typeface="Arial"/>
                <a:cs typeface="Arial"/>
                <a:sym typeface="Arial"/>
              </a:rPr>
              <a:t>Programs: </a:t>
            </a:r>
            <a:endParaRPr/>
          </a:p>
          <a:p>
            <a:pPr marL="914400" lvl="1" indent="-330200" algn="l" rtl="0">
              <a:lnSpc>
                <a:spcPct val="150000"/>
              </a:lnSpc>
              <a:spcBef>
                <a:spcPts val="0"/>
              </a:spcBef>
              <a:spcAft>
                <a:spcPts val="0"/>
              </a:spcAft>
              <a:buSzPts val="1600"/>
              <a:buFont typeface="Arial"/>
              <a:buChar char="⎯"/>
            </a:pPr>
            <a:r>
              <a:rPr lang="en">
                <a:solidFill>
                  <a:schemeClr val="dk2"/>
                </a:solidFill>
                <a:latin typeface="Arial"/>
                <a:ea typeface="Arial"/>
                <a:cs typeface="Arial"/>
                <a:sym typeface="Arial"/>
              </a:rPr>
              <a:t>Consortiums: CUNY CareerPATH, Northeast Resiliency Consortium, Strengthening Community Colleges Comp TIA, CUNY TechWorks, CUNY Fatherhood Academy</a:t>
            </a:r>
            <a:endParaRPr/>
          </a:p>
          <a:p>
            <a:pPr marL="914400" lvl="1" indent="-330200" algn="l" rtl="0">
              <a:lnSpc>
                <a:spcPct val="150000"/>
              </a:lnSpc>
              <a:spcBef>
                <a:spcPts val="0"/>
              </a:spcBef>
              <a:spcAft>
                <a:spcPts val="0"/>
              </a:spcAft>
              <a:buSzPts val="1600"/>
              <a:buFont typeface="Arial"/>
              <a:buChar char="⎯"/>
            </a:pPr>
            <a:r>
              <a:rPr lang="en">
                <a:solidFill>
                  <a:schemeClr val="dk2"/>
                </a:solidFill>
                <a:latin typeface="Arial"/>
                <a:ea typeface="Arial"/>
                <a:cs typeface="Arial"/>
                <a:sym typeface="Arial"/>
              </a:rPr>
              <a:t>KCC: DesignWorks, Job Corps Scholars, HealthPath, CarePath, Project Rise</a:t>
            </a:r>
            <a:endParaRPr>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Reach out to champions in businesses where there potential for partnership</a:t>
            </a:r>
            <a:endParaRPr/>
          </a:p>
        </p:txBody>
      </p:sp>
      <p:sp>
        <p:nvSpPr>
          <p:cNvPr id="257" name="Google Shape;257;p40"/>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fontScale="92500"/>
          </a:bodyPr>
          <a:lstStyle/>
          <a:p>
            <a:pPr marL="457200" lvl="0" indent="-318433" algn="l" rtl="0">
              <a:lnSpc>
                <a:spcPct val="115000"/>
              </a:lnSpc>
              <a:spcBef>
                <a:spcPts val="0"/>
              </a:spcBef>
              <a:spcAft>
                <a:spcPts val="0"/>
              </a:spcAft>
              <a:buSzPct val="117647"/>
              <a:buChar char="●"/>
            </a:pPr>
            <a:r>
              <a:rPr lang="en"/>
              <a:t>Engage individuals passionate about education with the corporate authority to commit company resources to the partnership.</a:t>
            </a:r>
            <a:endParaRPr/>
          </a:p>
          <a:p>
            <a:pPr marL="457200" lvl="0" indent="-318433" algn="l" rtl="0">
              <a:lnSpc>
                <a:spcPct val="115000"/>
              </a:lnSpc>
              <a:spcBef>
                <a:spcPts val="0"/>
              </a:spcBef>
              <a:spcAft>
                <a:spcPts val="0"/>
              </a:spcAft>
              <a:buSzPct val="117647"/>
              <a:buChar char="●"/>
            </a:pPr>
            <a:r>
              <a:rPr lang="en"/>
              <a:t>Schedule an initial meeting with employers interested in pursuing a partnership. Bring preliminary research data, marketing material or industry analyses to the meeting to demonstrate our understanding of a commitment to addressing the hiring needs of the potential new business partners(s).</a:t>
            </a:r>
            <a:endParaRPr/>
          </a:p>
          <a:p>
            <a:pPr marL="457200" lvl="0" indent="-318433" algn="l" rtl="0">
              <a:lnSpc>
                <a:spcPct val="115000"/>
              </a:lnSpc>
              <a:spcBef>
                <a:spcPts val="0"/>
              </a:spcBef>
              <a:spcAft>
                <a:spcPts val="0"/>
              </a:spcAft>
              <a:buSzPct val="117647"/>
              <a:buChar char="●"/>
            </a:pPr>
            <a:r>
              <a:rPr lang="en"/>
              <a:t>Create a single-point of contact to facilitate the creation and cultivation of partnerships between the business and us.</a:t>
            </a:r>
            <a:endParaRPr/>
          </a:p>
          <a:p>
            <a:pPr marL="457200" lvl="0" indent="-318433" algn="l" rtl="0">
              <a:lnSpc>
                <a:spcPct val="115000"/>
              </a:lnSpc>
              <a:spcBef>
                <a:spcPts val="0"/>
              </a:spcBef>
              <a:spcAft>
                <a:spcPts val="0"/>
              </a:spcAft>
              <a:buSzPct val="117647"/>
              <a:buChar char="●"/>
            </a:pPr>
            <a:r>
              <a:rPr lang="en"/>
              <a:t>Ask employers to provide work-based learning experiences for participants (e.g. job shadowing, internships).</a:t>
            </a:r>
            <a:endParaRPr/>
          </a:p>
          <a:p>
            <a:pPr marL="457200" lvl="0" indent="-228600" algn="l" rtl="0">
              <a:lnSpc>
                <a:spcPct val="115000"/>
              </a:lnSpc>
              <a:spcBef>
                <a:spcPts val="0"/>
              </a:spcBef>
              <a:spcAft>
                <a:spcPts val="0"/>
              </a:spcAft>
              <a:buSzPct val="117647"/>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727650" y="146907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Invite feedback and other support as the program develops, and build long-term relationships with employers </a:t>
            </a:r>
            <a:endParaRPr/>
          </a:p>
          <a:p>
            <a:pPr marL="0" lvl="0" indent="0" algn="l" rtl="0">
              <a:lnSpc>
                <a:spcPct val="100000"/>
              </a:lnSpc>
              <a:spcBef>
                <a:spcPts val="0"/>
              </a:spcBef>
              <a:spcAft>
                <a:spcPts val="0"/>
              </a:spcAft>
              <a:buSzPct val="111111"/>
              <a:buNone/>
            </a:pPr>
            <a:endParaRPr/>
          </a:p>
        </p:txBody>
      </p:sp>
      <p:sp>
        <p:nvSpPr>
          <p:cNvPr id="263" name="Google Shape;263;p41"/>
          <p:cNvSpPr txBox="1">
            <a:spLocks noGrp="1"/>
          </p:cNvSpPr>
          <p:nvPr>
            <p:ph type="body" idx="1"/>
          </p:nvPr>
        </p:nvSpPr>
        <p:spPr>
          <a:xfrm>
            <a:off x="727650" y="2915750"/>
            <a:ext cx="7688700" cy="17952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a:t>Enlist employer partners to participate in the job placement process (e.g., conducting mock and actual interviews, hiring graduates, assisting with job placement at other businesses).</a:t>
            </a:r>
            <a:endParaRPr/>
          </a:p>
          <a:p>
            <a:pPr marL="457200" lvl="0" indent="-311150" algn="l" rtl="0">
              <a:lnSpc>
                <a:spcPct val="115000"/>
              </a:lnSpc>
              <a:spcBef>
                <a:spcPts val="0"/>
              </a:spcBef>
              <a:spcAft>
                <a:spcPts val="0"/>
              </a:spcAft>
              <a:buSzPts val="1300"/>
              <a:buChar char="●"/>
            </a:pPr>
            <a:r>
              <a:rPr lang="en"/>
              <a:t>Ask employers to provide feedback about the success of program participants once they are hired.</a:t>
            </a:r>
            <a:endParaRPr/>
          </a:p>
          <a:p>
            <a:pPr marL="457200" lvl="0" indent="-311150" algn="l" rtl="0">
              <a:lnSpc>
                <a:spcPct val="115000"/>
              </a:lnSpc>
              <a:spcBef>
                <a:spcPts val="0"/>
              </a:spcBef>
              <a:spcAft>
                <a:spcPts val="0"/>
              </a:spcAft>
              <a:buSzPts val="1300"/>
              <a:buChar char="●"/>
            </a:pPr>
            <a:r>
              <a:rPr lang="en"/>
              <a:t>Establish a program revision/evaluation schedule to ensure program content continues to be responsible to changes in the industry.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 Maintain regular communications </a:t>
            </a:r>
            <a:endParaRPr/>
          </a:p>
          <a:p>
            <a:pPr marL="0" lvl="0" indent="0" algn="l" rtl="0">
              <a:lnSpc>
                <a:spcPct val="100000"/>
              </a:lnSpc>
              <a:spcBef>
                <a:spcPts val="0"/>
              </a:spcBef>
              <a:spcAft>
                <a:spcPts val="0"/>
              </a:spcAft>
              <a:buSzPct val="111111"/>
              <a:buNone/>
            </a:pPr>
            <a:endParaRPr/>
          </a:p>
        </p:txBody>
      </p:sp>
      <p:sp>
        <p:nvSpPr>
          <p:cNvPr id="269" name="Google Shape;269;p42"/>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a:t>Keep employer partners informed about the development of new curricula and programs design.</a:t>
            </a:r>
            <a:endParaRPr/>
          </a:p>
          <a:p>
            <a:pPr marL="457200" lvl="0" indent="-311150" algn="l" rtl="0">
              <a:lnSpc>
                <a:spcPct val="115000"/>
              </a:lnSpc>
              <a:spcBef>
                <a:spcPts val="0"/>
              </a:spcBef>
              <a:spcAft>
                <a:spcPts val="0"/>
              </a:spcAft>
              <a:buSzPts val="1300"/>
              <a:buChar char="●"/>
            </a:pPr>
            <a:r>
              <a:rPr lang="en"/>
              <a:t>Promptly respond to correspondence from employer partners and follow through on action items agreed upon by the partnership.</a:t>
            </a:r>
            <a:endParaRPr/>
          </a:p>
          <a:p>
            <a:pPr marL="457200" lvl="0" indent="-311150" algn="l" rtl="0">
              <a:lnSpc>
                <a:spcPct val="115000"/>
              </a:lnSpc>
              <a:spcBef>
                <a:spcPts val="0"/>
              </a:spcBef>
              <a:spcAft>
                <a:spcPts val="0"/>
              </a:spcAft>
              <a:buSzPts val="1300"/>
              <a:buChar char="●"/>
            </a:pPr>
            <a:r>
              <a:rPr lang="en"/>
              <a:t>Recognize employers for their input, support, and guidance as the program matures.</a:t>
            </a:r>
            <a:endParaRPr/>
          </a:p>
          <a:p>
            <a:pPr marL="457200" lvl="0" indent="-311150" algn="l" rtl="0">
              <a:lnSpc>
                <a:spcPct val="115000"/>
              </a:lnSpc>
              <a:spcBef>
                <a:spcPts val="0"/>
              </a:spcBef>
              <a:spcAft>
                <a:spcPts val="0"/>
              </a:spcAft>
              <a:buSzPts val="1300"/>
              <a:buChar char="●"/>
            </a:pPr>
            <a:r>
              <a:rPr lang="en"/>
              <a:t>Develop a database of employee and community contacts. </a:t>
            </a:r>
            <a:endParaRPr/>
          </a:p>
          <a:p>
            <a:pPr marL="457200" lvl="0" indent="-228600" algn="l" rtl="0">
              <a:lnSpc>
                <a:spcPct val="115000"/>
              </a:lnSpc>
              <a:spcBef>
                <a:spcPts val="0"/>
              </a:spcBef>
              <a:spcAft>
                <a:spcPts val="0"/>
              </a:spcAft>
              <a:buSzPts val="13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Employer engagement - what has worked for you &amp; what has not?</a:t>
            </a:r>
            <a:endParaRPr/>
          </a:p>
          <a:p>
            <a:pPr marL="0" lvl="0" indent="0" algn="l" rtl="0">
              <a:lnSpc>
                <a:spcPct val="100000"/>
              </a:lnSpc>
              <a:spcBef>
                <a:spcPts val="0"/>
              </a:spcBef>
              <a:spcAft>
                <a:spcPts val="0"/>
              </a:spcAft>
              <a:buSzPct val="111111"/>
              <a:buNone/>
            </a:pPr>
            <a:endParaRPr/>
          </a:p>
        </p:txBody>
      </p:sp>
      <p:sp>
        <p:nvSpPr>
          <p:cNvPr id="275" name="Google Shape;275;p4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a:t>Lessons Learned</a:t>
            </a:r>
            <a:endParaRPr/>
          </a:p>
          <a:p>
            <a:pPr marL="914400" lvl="1" indent="-323850" algn="l" rtl="0">
              <a:lnSpc>
                <a:spcPct val="115000"/>
              </a:lnSpc>
              <a:spcBef>
                <a:spcPts val="0"/>
              </a:spcBef>
              <a:spcAft>
                <a:spcPts val="0"/>
              </a:spcAft>
              <a:buSzPts val="1500"/>
              <a:buChar char="○"/>
            </a:pPr>
            <a:r>
              <a:rPr lang="en" sz="1300"/>
              <a:t>KCC: Hire a Separate Job Developer and Industry Liaison/Specialist</a:t>
            </a:r>
            <a:endParaRPr sz="1300"/>
          </a:p>
          <a:p>
            <a:pPr marL="914400" lvl="1" indent="-311150" algn="l" rtl="0">
              <a:lnSpc>
                <a:spcPct val="115000"/>
              </a:lnSpc>
              <a:spcBef>
                <a:spcPts val="0"/>
              </a:spcBef>
              <a:spcAft>
                <a:spcPts val="0"/>
              </a:spcAft>
              <a:buSzPts val="1300"/>
              <a:buChar char="○"/>
            </a:pPr>
            <a:r>
              <a:rPr lang="en" sz="1300"/>
              <a:t>Writing out a new Employer Engagement Strategy for each program engages new and continuing staff</a:t>
            </a:r>
            <a:endParaRPr sz="1300"/>
          </a:p>
          <a:p>
            <a:pPr marL="457200" lvl="0" indent="-228600" algn="l" rtl="0">
              <a:lnSpc>
                <a:spcPct val="115000"/>
              </a:lnSpc>
              <a:spcBef>
                <a:spcPts val="0"/>
              </a:spcBef>
              <a:spcAft>
                <a:spcPts val="0"/>
              </a:spcAft>
              <a:buSzPts val="1300"/>
              <a:buNone/>
            </a:pPr>
            <a:endParaRPr/>
          </a:p>
          <a:p>
            <a:pPr marL="457200" lvl="0" indent="-311150" algn="l" rtl="0">
              <a:lnSpc>
                <a:spcPct val="115000"/>
              </a:lnSpc>
              <a:spcBef>
                <a:spcPts val="0"/>
              </a:spcBef>
              <a:spcAft>
                <a:spcPts val="0"/>
              </a:spcAft>
              <a:buSzPts val="1300"/>
              <a:buChar char="●"/>
            </a:pPr>
            <a:r>
              <a:rPr lang="en"/>
              <a:t>Best Practices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729450" y="1322450"/>
            <a:ext cx="7688400" cy="9635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lt1"/>
              </a:buClr>
              <a:buSzPts val="3600"/>
              <a:buNone/>
            </a:pPr>
            <a:r>
              <a:rPr lang="en" sz="4000"/>
              <a:t>Thank you!</a:t>
            </a:r>
            <a:endParaRPr/>
          </a:p>
        </p:txBody>
      </p:sp>
      <p:sp>
        <p:nvSpPr>
          <p:cNvPr id="281" name="Google Shape;281;p44"/>
          <p:cNvSpPr txBox="1"/>
          <p:nvPr/>
        </p:nvSpPr>
        <p:spPr>
          <a:xfrm>
            <a:off x="727075" y="2709820"/>
            <a:ext cx="7689850" cy="1479121"/>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Jessica Cinelli: </a:t>
            </a:r>
            <a:r>
              <a:rPr lang="en" sz="20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Jessica.Cinelli@kbcc.cuny.edu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Alissa Levine: </a:t>
            </a:r>
            <a:r>
              <a:rPr lang="en" sz="20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Alissa.Levine@kbcc.cuny.edu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727650" y="1372325"/>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t>We want to know about you! </a:t>
            </a:r>
            <a:endParaRPr sz="2800"/>
          </a:p>
        </p:txBody>
      </p:sp>
      <p:sp>
        <p:nvSpPr>
          <p:cNvPr id="92" name="Google Shape;92;p14"/>
          <p:cNvSpPr txBox="1"/>
          <p:nvPr/>
        </p:nvSpPr>
        <p:spPr>
          <a:xfrm>
            <a:off x="1361654" y="2085059"/>
            <a:ext cx="6091580" cy="53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600"/>
              <a:buFont typeface="Raleway"/>
              <a:buNone/>
            </a:pPr>
            <a:r>
              <a:rPr lang="en" sz="1800" b="1">
                <a:solidFill>
                  <a:schemeClr val="dk2"/>
                </a:solidFill>
                <a:latin typeface="Raleway"/>
                <a:ea typeface="Raleway"/>
                <a:cs typeface="Raleway"/>
                <a:sym typeface="Raleway"/>
              </a:rPr>
              <a:t>POLL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9449" y="1337591"/>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latin typeface="Arial"/>
                <a:ea typeface="Arial"/>
                <a:cs typeface="Arial"/>
                <a:sym typeface="Arial"/>
              </a:rPr>
              <a:t>How Has KCC OCE/WD Engaged Employers? </a:t>
            </a:r>
            <a:endParaRPr>
              <a:latin typeface="Arial"/>
              <a:ea typeface="Arial"/>
              <a:cs typeface="Arial"/>
              <a:sym typeface="Arial"/>
            </a:endParaRPr>
          </a:p>
        </p:txBody>
      </p:sp>
      <p:sp>
        <p:nvSpPr>
          <p:cNvPr id="104" name="Google Shape;104;p16"/>
          <p:cNvSpPr txBox="1">
            <a:spLocks noGrp="1"/>
          </p:cNvSpPr>
          <p:nvPr>
            <p:ph type="body" idx="1"/>
          </p:nvPr>
        </p:nvSpPr>
        <p:spPr>
          <a:xfrm>
            <a:off x="729449" y="2078875"/>
            <a:ext cx="8043847" cy="2261100"/>
          </a:xfrm>
          <a:prstGeom prst="rect">
            <a:avLst/>
          </a:prstGeom>
          <a:noFill/>
          <a:ln>
            <a:noFill/>
          </a:ln>
        </p:spPr>
        <p:txBody>
          <a:bodyPr spcFirstLastPara="1" wrap="square" lIns="91425" tIns="91425" rIns="91425" bIns="91425" anchor="t" anchorCtr="0">
            <a:normAutofit/>
          </a:bodyPr>
          <a:lstStyle/>
          <a:p>
            <a:pPr marL="50800" lvl="0" indent="0" algn="l" rtl="0">
              <a:lnSpc>
                <a:spcPct val="150000"/>
              </a:lnSpc>
              <a:spcBef>
                <a:spcPts val="0"/>
              </a:spcBef>
              <a:spcAft>
                <a:spcPts val="0"/>
              </a:spcAft>
              <a:buClr>
                <a:schemeClr val="dk1"/>
              </a:buClr>
              <a:buSzPts val="2800"/>
              <a:buNone/>
            </a:pPr>
            <a:r>
              <a:rPr lang="en" sz="2400">
                <a:solidFill>
                  <a:schemeClr val="dk1"/>
                </a:solidFill>
                <a:latin typeface="Arial"/>
                <a:ea typeface="Arial"/>
                <a:cs typeface="Arial"/>
                <a:sym typeface="Arial"/>
              </a:rPr>
              <a:t>Tech Advisory Board</a:t>
            </a:r>
            <a:endParaRPr sz="2400">
              <a:solidFill>
                <a:schemeClr val="dk1"/>
              </a:solidFill>
              <a:latin typeface="Arial"/>
              <a:ea typeface="Arial"/>
              <a:cs typeface="Arial"/>
              <a:sym typeface="Arial"/>
            </a:endParaRPr>
          </a:p>
          <a:p>
            <a:pPr marL="50800" lvl="0" indent="0" algn="l" rtl="0">
              <a:lnSpc>
                <a:spcPct val="150000"/>
              </a:lnSpc>
              <a:spcBef>
                <a:spcPts val="0"/>
              </a:spcBef>
              <a:spcAft>
                <a:spcPts val="0"/>
              </a:spcAft>
              <a:buClr>
                <a:schemeClr val="dk1"/>
              </a:buClr>
              <a:buSzPts val="2800"/>
              <a:buNone/>
            </a:pPr>
            <a:r>
              <a:rPr lang="en" sz="2400">
                <a:solidFill>
                  <a:schemeClr val="dk1"/>
                </a:solidFill>
                <a:latin typeface="Arial"/>
                <a:ea typeface="Arial"/>
                <a:cs typeface="Arial"/>
                <a:sym typeface="Arial"/>
              </a:rPr>
              <a:t>Engagement tools (T-Profile)</a:t>
            </a:r>
            <a:endParaRPr sz="2400">
              <a:solidFill>
                <a:schemeClr val="dk1"/>
              </a:solidFill>
              <a:latin typeface="Arial"/>
              <a:ea typeface="Arial"/>
              <a:cs typeface="Arial"/>
              <a:sym typeface="Arial"/>
            </a:endParaRPr>
          </a:p>
          <a:p>
            <a:pPr marL="50800" lvl="0" indent="0" algn="l" rtl="0">
              <a:lnSpc>
                <a:spcPct val="150000"/>
              </a:lnSpc>
              <a:spcBef>
                <a:spcPts val="0"/>
              </a:spcBef>
              <a:spcAft>
                <a:spcPts val="0"/>
              </a:spcAft>
              <a:buClr>
                <a:schemeClr val="dk1"/>
              </a:buClr>
              <a:buSzPts val="2800"/>
              <a:buNone/>
            </a:pPr>
            <a:r>
              <a:rPr lang="en" sz="2400">
                <a:solidFill>
                  <a:schemeClr val="dk1"/>
                </a:solidFill>
                <a:latin typeface="Arial"/>
                <a:ea typeface="Arial"/>
                <a:cs typeface="Arial"/>
                <a:sym typeface="Arial"/>
              </a:rPr>
              <a:t>Employer Engagement Strategy (developed by KCC)</a:t>
            </a:r>
            <a:endParaRPr sz="2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lt1"/>
              </a:buClr>
              <a:buSzPts val="3600"/>
              <a:buNone/>
            </a:pPr>
            <a:r>
              <a:rPr lang="en"/>
              <a:t>KCC’s Tech Advisory Board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How We Began</a:t>
            </a:r>
            <a:endParaRPr/>
          </a:p>
        </p:txBody>
      </p:sp>
      <p:sp>
        <p:nvSpPr>
          <p:cNvPr id="115" name="Google Shape;115;p18"/>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sz="1800" dirty="0"/>
              <a:t>Purpose</a:t>
            </a:r>
            <a:endParaRPr dirty="0"/>
          </a:p>
          <a:p>
            <a:pPr marL="457200" lvl="0" indent="-311150" algn="l" rtl="0">
              <a:lnSpc>
                <a:spcPct val="115000"/>
              </a:lnSpc>
              <a:spcBef>
                <a:spcPts val="0"/>
              </a:spcBef>
              <a:spcAft>
                <a:spcPts val="0"/>
              </a:spcAft>
              <a:buSzPts val="1300"/>
              <a:buChar char="●"/>
            </a:pPr>
            <a:r>
              <a:rPr lang="en" sz="1800" dirty="0"/>
              <a:t>Mission/Vision</a:t>
            </a:r>
            <a:endParaRPr dirty="0"/>
          </a:p>
          <a:p>
            <a:pPr marL="457200" lvl="0" indent="-311150" algn="l" rtl="0">
              <a:lnSpc>
                <a:spcPct val="115000"/>
              </a:lnSpc>
              <a:spcBef>
                <a:spcPts val="0"/>
              </a:spcBef>
              <a:spcAft>
                <a:spcPts val="0"/>
              </a:spcAft>
              <a:buSzPts val="1300"/>
              <a:buChar char="●"/>
            </a:pPr>
            <a:r>
              <a:rPr lang="en" sz="1800" dirty="0"/>
              <a:t>Proposed members</a:t>
            </a:r>
            <a:endParaRPr dirty="0"/>
          </a:p>
          <a:p>
            <a:pPr marL="457200" lvl="0" indent="-311150" algn="l" rtl="0">
              <a:lnSpc>
                <a:spcPct val="115000"/>
              </a:lnSpc>
              <a:spcBef>
                <a:spcPts val="0"/>
              </a:spcBef>
              <a:spcAft>
                <a:spcPts val="0"/>
              </a:spcAft>
              <a:buSzPts val="1300"/>
              <a:buChar char="●"/>
            </a:pPr>
            <a:r>
              <a:rPr lang="en" sz="1800" dirty="0"/>
              <a:t>Proposed facilitators</a:t>
            </a:r>
            <a:endParaRPr dirty="0"/>
          </a:p>
          <a:p>
            <a:pPr marL="457200" lvl="0" indent="-311150" algn="l" rtl="0">
              <a:lnSpc>
                <a:spcPct val="115000"/>
              </a:lnSpc>
              <a:spcBef>
                <a:spcPts val="0"/>
              </a:spcBef>
              <a:spcAft>
                <a:spcPts val="0"/>
              </a:spcAft>
              <a:buSzPts val="1300"/>
              <a:buChar char="●"/>
            </a:pPr>
            <a:r>
              <a:rPr lang="en" sz="1800" dirty="0"/>
              <a:t>Proposed format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729450" y="1318650"/>
            <a:ext cx="7688700" cy="535200"/>
          </a:xfrm>
          <a:noFill/>
          <a:ln>
            <a:noFill/>
          </a:ln>
        </p:spPr>
        <p:txBody>
          <a:bodyPr spcFirstLastPara="1" wrap="square" lIns="91425" tIns="91425" rIns="91425" bIns="91425" anchor="t" anchorCtr="0">
            <a:noAutofit/>
          </a:bodyPr>
          <a:lstStyle/>
          <a:p>
            <a:pPr lvl="0"/>
            <a:r>
              <a:rPr lang="en-US"/>
              <a:t>Purpose</a:t>
            </a:r>
          </a:p>
        </p:txBody>
      </p:sp>
      <p:sp>
        <p:nvSpPr>
          <p:cNvPr id="121" name="Google Shape;121;p19"/>
          <p:cNvSpPr txBox="1">
            <a:spLocks noGrp="1"/>
          </p:cNvSpPr>
          <p:nvPr>
            <p:ph type="body" idx="1"/>
          </p:nvPr>
        </p:nvSpPr>
        <p:spPr>
          <a:xfrm>
            <a:off x="729450" y="2078875"/>
            <a:ext cx="7688700" cy="2261100"/>
          </a:xfrm>
          <a:noFill/>
          <a:ln>
            <a:noFill/>
          </a:ln>
        </p:spPr>
        <p:txBody>
          <a:bodyPr spcFirstLastPara="1" wrap="square" lIns="91425" tIns="91425" rIns="91425" bIns="91425" anchor="t" anchorCtr="0">
            <a:noAutofit/>
          </a:bodyPr>
          <a:lstStyle/>
          <a:p>
            <a:pPr lvl="0"/>
            <a:r>
              <a:rPr lang="en-US" sz="1800" dirty="0"/>
              <a:t>Hear directly from employers about</a:t>
            </a:r>
          </a:p>
          <a:p>
            <a:pPr lvl="1"/>
            <a:r>
              <a:rPr lang="en-US" sz="1500" dirty="0"/>
              <a:t>Current and emerging job titles</a:t>
            </a:r>
          </a:p>
          <a:p>
            <a:pPr lvl="1"/>
            <a:r>
              <a:rPr lang="en-US" sz="1500" dirty="0"/>
              <a:t>Industry needs</a:t>
            </a:r>
          </a:p>
          <a:p>
            <a:r>
              <a:rPr lang="en-US" sz="1800" dirty="0"/>
              <a:t>Goals</a:t>
            </a:r>
            <a:endParaRPr lang="en-US" sz="1500" dirty="0"/>
          </a:p>
          <a:p>
            <a:pPr lvl="1"/>
            <a:r>
              <a:rPr lang="en-US" sz="1500" dirty="0"/>
              <a:t>Program/curriculum advisement</a:t>
            </a:r>
          </a:p>
          <a:p>
            <a:pPr lvl="1"/>
            <a:r>
              <a:rPr lang="en-US" sz="1500" dirty="0"/>
              <a:t>Activities and opportunities for students</a:t>
            </a:r>
          </a:p>
          <a:p>
            <a:pPr lvl="1"/>
            <a:r>
              <a:rPr lang="en-US" sz="1500" dirty="0"/>
              <a:t>Develop a pipeline of eligible candidates and increase employment opportunities</a:t>
            </a:r>
          </a:p>
          <a:p>
            <a:r>
              <a:rPr lang="en-US" sz="1600" dirty="0"/>
              <a:t>Assess the needs of Advisory Board members</a:t>
            </a:r>
          </a:p>
          <a:p>
            <a:endParaRPr lang="en-US" dirty="0"/>
          </a:p>
          <a:p>
            <a:pPr lvl="0"/>
            <a:endParaRPr lang="en-US" dirty="0"/>
          </a:p>
          <a:p>
            <a:pPr lvl="0"/>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Our Thought Process</a:t>
            </a:r>
            <a:endParaRPr/>
          </a:p>
        </p:txBody>
      </p:sp>
      <p:sp>
        <p:nvSpPr>
          <p:cNvPr id="127" name="Google Shape;127;p20"/>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sz="1800" dirty="0"/>
              <a:t>Quarterly virtual meetings</a:t>
            </a:r>
            <a:endParaRPr dirty="0"/>
          </a:p>
          <a:p>
            <a:pPr marL="457200" lvl="0" indent="-311150" algn="l" rtl="0">
              <a:lnSpc>
                <a:spcPct val="115000"/>
              </a:lnSpc>
              <a:spcBef>
                <a:spcPts val="0"/>
              </a:spcBef>
              <a:spcAft>
                <a:spcPts val="0"/>
              </a:spcAft>
              <a:buSzPts val="1300"/>
              <a:buChar char="●"/>
            </a:pPr>
            <a:r>
              <a:rPr lang="en" sz="1800" dirty="0"/>
              <a:t>Workforce Development and Continuing Education Focused</a:t>
            </a:r>
            <a:endParaRPr dirty="0"/>
          </a:p>
          <a:p>
            <a:pPr marL="457200" lvl="0" indent="-311150" algn="l" rtl="0">
              <a:lnSpc>
                <a:spcPct val="115000"/>
              </a:lnSpc>
              <a:spcBef>
                <a:spcPts val="0"/>
              </a:spcBef>
              <a:spcAft>
                <a:spcPts val="0"/>
              </a:spcAft>
              <a:buSzPts val="1300"/>
              <a:buChar char="●"/>
            </a:pPr>
            <a:r>
              <a:rPr lang="en" sz="1800" dirty="0"/>
              <a:t>Employers connected to OUR programs</a:t>
            </a:r>
            <a:endParaRPr dirty="0"/>
          </a:p>
          <a:p>
            <a:pPr marL="457200" lvl="0" indent="-311150" algn="l" rtl="0">
              <a:lnSpc>
                <a:spcPct val="115000"/>
              </a:lnSpc>
              <a:spcBef>
                <a:spcPts val="0"/>
              </a:spcBef>
              <a:spcAft>
                <a:spcPts val="0"/>
              </a:spcAft>
              <a:buSzPts val="1300"/>
              <a:buChar char="●"/>
            </a:pPr>
            <a:r>
              <a:rPr lang="en" sz="1800" dirty="0"/>
              <a:t>Employers help set agenda</a:t>
            </a:r>
            <a:endParaRPr dirty="0"/>
          </a:p>
          <a:p>
            <a:pPr marL="457200" lvl="0" indent="-311150" algn="l" rtl="0">
              <a:lnSpc>
                <a:spcPct val="115000"/>
              </a:lnSpc>
              <a:spcBef>
                <a:spcPts val="0"/>
              </a:spcBef>
              <a:spcAft>
                <a:spcPts val="0"/>
              </a:spcAft>
              <a:buSzPts val="1300"/>
              <a:buChar char="●"/>
            </a:pPr>
            <a:r>
              <a:rPr lang="en" sz="1800" dirty="0"/>
              <a:t>Additional referrals and general feedback</a:t>
            </a:r>
            <a:endParaRPr dirty="0"/>
          </a:p>
          <a:p>
            <a:pPr marL="457200" lvl="0" indent="-228600" algn="l" rtl="0">
              <a:lnSpc>
                <a:spcPct val="115000"/>
              </a:lnSpc>
              <a:spcBef>
                <a:spcPts val="0"/>
              </a:spcBef>
              <a:spcAft>
                <a:spcPts val="0"/>
              </a:spcAft>
              <a:buSzPts val="1300"/>
              <a:buNone/>
            </a:pPr>
            <a:endParaRPr sz="1800" dirty="0"/>
          </a:p>
          <a:p>
            <a:pPr marL="457200" lvl="0" indent="-228600" algn="l" rtl="0">
              <a:lnSpc>
                <a:spcPct val="115000"/>
              </a:lnSpc>
              <a:spcBef>
                <a:spcPts val="0"/>
              </a:spcBef>
              <a:spcAft>
                <a:spcPts val="0"/>
              </a:spcAft>
              <a:buSzPts val="1300"/>
              <a:buNone/>
            </a:pPr>
            <a:endParaRPr sz="1800" dirty="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1568</Words>
  <Application>Microsoft Office PowerPoint</Application>
  <PresentationFormat>On-screen Show (16:9)</PresentationFormat>
  <Paragraphs>170</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Lato</vt:lpstr>
      <vt:lpstr>Arial</vt:lpstr>
      <vt:lpstr>Times New Roman</vt:lpstr>
      <vt:lpstr>Roboto</vt:lpstr>
      <vt:lpstr>Calibri</vt:lpstr>
      <vt:lpstr>Raleway</vt:lpstr>
      <vt:lpstr>Streamline</vt:lpstr>
      <vt:lpstr>Win-Win: Engaging Employers and Meeting Workforce Needs </vt:lpstr>
      <vt:lpstr>Welcome!  </vt:lpstr>
      <vt:lpstr>Continuing Education &amp; Workforce Development</vt:lpstr>
      <vt:lpstr>We want to know about you! </vt:lpstr>
      <vt:lpstr>How Has KCC OCE/WD Engaged Employers? </vt:lpstr>
      <vt:lpstr>KCC’s Tech Advisory Board</vt:lpstr>
      <vt:lpstr>How We Began</vt:lpstr>
      <vt:lpstr>Purpose</vt:lpstr>
      <vt:lpstr>Our Thought Process</vt:lpstr>
      <vt:lpstr>How we did it – Finding the right members</vt:lpstr>
      <vt:lpstr>PowerPoint Presentation</vt:lpstr>
      <vt:lpstr>How we did it – Meeting preparation</vt:lpstr>
      <vt:lpstr>How we do it - Logistics</vt:lpstr>
      <vt:lpstr>Mutual Expectations</vt:lpstr>
      <vt:lpstr>PowerPoint Presentation</vt:lpstr>
      <vt:lpstr>Words from our board members:</vt:lpstr>
      <vt:lpstr>PowerPoint Presentation</vt:lpstr>
      <vt:lpstr>PowerPoint Presentation</vt:lpstr>
      <vt:lpstr>PowerPoint Presentation</vt:lpstr>
      <vt:lpstr>What has your experience been serving on other boards? </vt:lpstr>
      <vt:lpstr>What is/was the best experience you’ve had while serving on a board?</vt:lpstr>
      <vt:lpstr>Is there anything else you’d like to tell us?</vt:lpstr>
      <vt:lpstr>Engagement Tools</vt:lpstr>
      <vt:lpstr>T-Profile: Origin Story</vt:lpstr>
      <vt:lpstr>What is a T-Profile? </vt:lpstr>
      <vt:lpstr>Cross Domain Skills – 21st Century Skills</vt:lpstr>
      <vt:lpstr>Unexpected outcome</vt:lpstr>
      <vt:lpstr>KCC’s Employer Engagement Strategy</vt:lpstr>
      <vt:lpstr>Employer Engagement Strategy (KCC CUNY TechWorks) </vt:lpstr>
      <vt:lpstr>Reach out to champions in businesses where there potential for partnership</vt:lpstr>
      <vt:lpstr>Invite feedback and other support as the program develops, and build long-term relationships with employers  </vt:lpstr>
      <vt:lpstr> Maintain regular communications  </vt:lpstr>
      <vt:lpstr>Employer engagement - what has worked for you &amp; what has not?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Win-Win: Engaging Employers and Meeting Workforce Needs</dc:title>
  <dc:creator>Jessica Cinelli</dc:creator>
  <cp:lastModifiedBy>Bartkovich, Lori (Career and Veteran Services)</cp:lastModifiedBy>
  <cp:revision>5</cp:revision>
  <dcterms:modified xsi:type="dcterms:W3CDTF">2021-11-30T14:13:30Z</dcterms:modified>
</cp:coreProperties>
</file>