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5"/>
  </p:handoutMasterIdLst>
  <p:sldIdLst>
    <p:sldId id="256" r:id="rId2"/>
    <p:sldId id="288" r:id="rId3"/>
    <p:sldId id="321" r:id="rId4"/>
    <p:sldId id="327" r:id="rId5"/>
    <p:sldId id="287" r:id="rId6"/>
    <p:sldId id="322" r:id="rId7"/>
    <p:sldId id="289" r:id="rId8"/>
    <p:sldId id="290" r:id="rId9"/>
    <p:sldId id="291" r:id="rId10"/>
    <p:sldId id="315" r:id="rId11"/>
    <p:sldId id="328" r:id="rId12"/>
    <p:sldId id="330" r:id="rId13"/>
    <p:sldId id="275" r:id="rId14"/>
    <p:sldId id="298" r:id="rId15"/>
    <p:sldId id="277" r:id="rId16"/>
    <p:sldId id="300" r:id="rId17"/>
    <p:sldId id="301" r:id="rId18"/>
    <p:sldId id="324" r:id="rId19"/>
    <p:sldId id="325" r:id="rId20"/>
    <p:sldId id="302" r:id="rId21"/>
    <p:sldId id="303" r:id="rId22"/>
    <p:sldId id="304" r:id="rId23"/>
    <p:sldId id="305" r:id="rId24"/>
    <p:sldId id="307" r:id="rId25"/>
    <p:sldId id="308" r:id="rId26"/>
    <p:sldId id="309" r:id="rId27"/>
    <p:sldId id="311" r:id="rId28"/>
    <p:sldId id="312" r:id="rId29"/>
    <p:sldId id="313" r:id="rId30"/>
    <p:sldId id="319" r:id="rId31"/>
    <p:sldId id="329" r:id="rId32"/>
    <p:sldId id="310" r:id="rId33"/>
    <p:sldId id="270" r:id="rId3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B6D"/>
    <a:srgbClr val="8AE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8" autoAdjust="0"/>
    <p:restoredTop sz="94660"/>
  </p:normalViewPr>
  <p:slideViewPr>
    <p:cSldViewPr snapToGrid="0">
      <p:cViewPr varScale="1">
        <p:scale>
          <a:sx n="86" d="100"/>
          <a:sy n="86" d="100"/>
        </p:scale>
        <p:origin x="102" y="19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2444" tIns="46222" rIns="92444" bIns="46222"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7071"/>
          </a:xfrm>
          <a:prstGeom prst="rect">
            <a:avLst/>
          </a:prstGeom>
        </p:spPr>
        <p:txBody>
          <a:bodyPr vert="horz" lIns="92444" tIns="46222" rIns="92444" bIns="46222" rtlCol="0"/>
          <a:lstStyle>
            <a:lvl1pPr algn="r">
              <a:defRPr sz="1200"/>
            </a:lvl1pPr>
          </a:lstStyle>
          <a:p>
            <a:fld id="{26AFAAB5-9C94-481D-8A47-E8F0DDF3CFF8}" type="datetimeFigureOut">
              <a:rPr lang="en-US" smtClean="0"/>
              <a:t>11/22/2022</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2444" tIns="46222" rIns="92444" bIns="4622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7070"/>
          </a:xfrm>
          <a:prstGeom prst="rect">
            <a:avLst/>
          </a:prstGeom>
        </p:spPr>
        <p:txBody>
          <a:bodyPr vert="horz" lIns="92444" tIns="46222" rIns="92444" bIns="46222" rtlCol="0" anchor="b"/>
          <a:lstStyle>
            <a:lvl1pPr algn="r">
              <a:defRPr sz="1200"/>
            </a:lvl1pPr>
          </a:lstStyle>
          <a:p>
            <a:fld id="{91ABF2F6-176A-45A6-A2A1-0AD395E4F5E0}" type="slidenum">
              <a:rPr lang="en-US" smtClean="0"/>
              <a:t>‹#›</a:t>
            </a:fld>
            <a:endParaRPr lang="en-US"/>
          </a:p>
        </p:txBody>
      </p:sp>
    </p:spTree>
    <p:extLst>
      <p:ext uri="{BB962C8B-B14F-4D97-AF65-F5344CB8AC3E}">
        <p14:creationId xmlns:p14="http://schemas.microsoft.com/office/powerpoint/2010/main" val="39620019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ELpfYCZa87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4085" y="1145735"/>
            <a:ext cx="8915399" cy="2120367"/>
          </a:xfrm>
        </p:spPr>
        <p:txBody>
          <a:bodyPr>
            <a:normAutofit fontScale="90000"/>
          </a:bodyPr>
          <a:lstStyle/>
          <a:p>
            <a:r>
              <a:rPr lang="en-US" dirty="0"/>
              <a:t>Fostering a Culture of Learning and Growth for Adult Learners</a:t>
            </a:r>
          </a:p>
        </p:txBody>
      </p:sp>
      <p:sp>
        <p:nvSpPr>
          <p:cNvPr id="3" name="Subtitle 2"/>
          <p:cNvSpPr>
            <a:spLocks noGrp="1"/>
          </p:cNvSpPr>
          <p:nvPr>
            <p:ph type="subTitle" idx="1"/>
          </p:nvPr>
        </p:nvSpPr>
        <p:spPr>
          <a:xfrm>
            <a:off x="2589213" y="4777379"/>
            <a:ext cx="8915399" cy="1185539"/>
          </a:xfrm>
        </p:spPr>
        <p:txBody>
          <a:bodyPr>
            <a:noAutofit/>
          </a:bodyPr>
          <a:lstStyle/>
          <a:p>
            <a:r>
              <a:rPr lang="en-US" sz="2400" dirty="0">
                <a:solidFill>
                  <a:schemeClr val="tx1"/>
                </a:solidFill>
              </a:rPr>
              <a:t>Presented by Carol Meyer, Ph.D.</a:t>
            </a:r>
          </a:p>
          <a:p>
            <a:r>
              <a:rPr lang="en-US" sz="2400" dirty="0">
                <a:solidFill>
                  <a:schemeClr val="tx1"/>
                </a:solidFill>
              </a:rPr>
              <a:t>carol.meyer@ucawd.suny.edu</a:t>
            </a:r>
          </a:p>
        </p:txBody>
      </p:sp>
    </p:spTree>
    <p:extLst>
      <p:ext uri="{BB962C8B-B14F-4D97-AF65-F5344CB8AC3E}">
        <p14:creationId xmlns:p14="http://schemas.microsoft.com/office/powerpoint/2010/main" val="135548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8258" y="586927"/>
            <a:ext cx="8706342" cy="523220"/>
          </a:xfrm>
          <a:prstGeom prst="rect">
            <a:avLst/>
          </a:prstGeom>
          <a:noFill/>
        </p:spPr>
        <p:txBody>
          <a:bodyPr wrap="square" rtlCol="0">
            <a:spAutoFit/>
          </a:bodyPr>
          <a:lstStyle/>
          <a:p>
            <a:r>
              <a:rPr lang="en-US" sz="2800" b="1" dirty="0"/>
              <a:t>Neuroplasticity – So what?</a:t>
            </a:r>
          </a:p>
        </p:txBody>
      </p:sp>
      <p:sp>
        <p:nvSpPr>
          <p:cNvPr id="3" name="TextBox 2"/>
          <p:cNvSpPr txBox="1"/>
          <p:nvPr/>
        </p:nvSpPr>
        <p:spPr>
          <a:xfrm>
            <a:off x="2032000" y="1438981"/>
            <a:ext cx="9133957" cy="3970318"/>
          </a:xfrm>
          <a:prstGeom prst="rect">
            <a:avLst/>
          </a:prstGeom>
          <a:noFill/>
        </p:spPr>
        <p:txBody>
          <a:bodyPr wrap="square" rtlCol="0">
            <a:spAutoFit/>
          </a:bodyPr>
          <a:lstStyle/>
          <a:p>
            <a:pPr marL="457200" lvl="0" indent="-457200">
              <a:buFont typeface="Wingdings" pitchFamily="2" charset="2"/>
              <a:buChar char="v"/>
            </a:pPr>
            <a:r>
              <a:rPr lang="en-US" sz="2800" dirty="0"/>
              <a:t>For adult learners we need to support the development of their capacities so that they have the:</a:t>
            </a:r>
          </a:p>
          <a:p>
            <a:pPr lvl="0"/>
            <a:endParaRPr lang="en-US" sz="2800" dirty="0"/>
          </a:p>
          <a:p>
            <a:pPr marL="914400" lvl="1" indent="-457200">
              <a:buFont typeface="Courier New" panose="02070309020205020404" pitchFamily="49" charset="0"/>
              <a:buChar char="o"/>
            </a:pPr>
            <a:r>
              <a:rPr lang="en-US" sz="2800" dirty="0"/>
              <a:t>emotional bandwidth to learn;</a:t>
            </a:r>
          </a:p>
          <a:p>
            <a:pPr marL="914400" lvl="1" indent="-457200">
              <a:buFont typeface="Courier New" panose="02070309020205020404" pitchFamily="49" charset="0"/>
              <a:buChar char="o"/>
            </a:pPr>
            <a:endParaRPr lang="en-US" sz="2800" dirty="0"/>
          </a:p>
          <a:p>
            <a:pPr marL="914400" lvl="1" indent="-457200">
              <a:buFont typeface="Courier New" panose="02070309020205020404" pitchFamily="49" charset="0"/>
              <a:buChar char="o"/>
            </a:pPr>
            <a:r>
              <a:rPr lang="en-US" sz="2800" dirty="0"/>
              <a:t>belief in themselves that they can learn; and,</a:t>
            </a:r>
          </a:p>
          <a:p>
            <a:pPr marL="914400" lvl="1" indent="-457200">
              <a:buFont typeface="Courier New" panose="02070309020205020404" pitchFamily="49" charset="0"/>
              <a:buChar char="o"/>
            </a:pPr>
            <a:endParaRPr lang="en-US" sz="2800" dirty="0"/>
          </a:p>
          <a:p>
            <a:pPr marL="914400" lvl="1" indent="-457200">
              <a:buFont typeface="Courier New" panose="02070309020205020404" pitchFamily="49" charset="0"/>
              <a:buChar char="o"/>
            </a:pPr>
            <a:r>
              <a:rPr lang="en-US" sz="2800" dirty="0"/>
              <a:t>tools to help them achieve their goals.</a:t>
            </a:r>
          </a:p>
        </p:txBody>
      </p:sp>
    </p:spTree>
    <p:extLst>
      <p:ext uri="{BB962C8B-B14F-4D97-AF65-F5344CB8AC3E}">
        <p14:creationId xmlns:p14="http://schemas.microsoft.com/office/powerpoint/2010/main" val="63257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p:tgtEl>
                                          <p:spTgt spid="3">
                                            <p:txEl>
                                              <p:pRg st="6" end="6"/>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8258" y="586927"/>
            <a:ext cx="8706342" cy="584775"/>
          </a:xfrm>
          <a:prstGeom prst="rect">
            <a:avLst/>
          </a:prstGeom>
          <a:noFill/>
        </p:spPr>
        <p:txBody>
          <a:bodyPr wrap="square" rtlCol="0">
            <a:spAutoFit/>
          </a:bodyPr>
          <a:lstStyle/>
          <a:p>
            <a:r>
              <a:rPr lang="en-US" sz="3200" b="1" dirty="0"/>
              <a:t>Practice #1 – Affirming Values</a:t>
            </a:r>
          </a:p>
        </p:txBody>
      </p:sp>
      <p:sp>
        <p:nvSpPr>
          <p:cNvPr id="3" name="TextBox 2"/>
          <p:cNvSpPr txBox="1"/>
          <p:nvPr/>
        </p:nvSpPr>
        <p:spPr>
          <a:xfrm>
            <a:off x="2032000" y="1438981"/>
            <a:ext cx="9133957" cy="4401205"/>
          </a:xfrm>
          <a:prstGeom prst="rect">
            <a:avLst/>
          </a:prstGeom>
          <a:noFill/>
        </p:spPr>
        <p:txBody>
          <a:bodyPr wrap="square" rtlCol="0">
            <a:spAutoFit/>
          </a:bodyPr>
          <a:lstStyle/>
          <a:p>
            <a:r>
              <a:rPr lang="en-US" sz="2800" dirty="0"/>
              <a:t>Self-affirmation exercises have been shown to lead to improved academic performance because:</a:t>
            </a:r>
          </a:p>
          <a:p>
            <a:endParaRPr lang="en-US" sz="2800" dirty="0"/>
          </a:p>
          <a:p>
            <a:pPr marL="457200" lvl="0" indent="-457200">
              <a:buFont typeface="Wingdings" panose="05000000000000000000" pitchFamily="2" charset="2"/>
              <a:buChar char="v"/>
            </a:pPr>
            <a:r>
              <a:rPr lang="en-US" sz="2800" dirty="0"/>
              <a:t>“One’s larger sense of competence and worth are brought into view” (Steele, 2010, p. 176) making other identity-threatening cues less important. </a:t>
            </a:r>
          </a:p>
          <a:p>
            <a:pPr lvl="0"/>
            <a:endParaRPr lang="en-US" sz="2800" dirty="0"/>
          </a:p>
          <a:p>
            <a:pPr marL="457200" lvl="0" indent="-457200">
              <a:buFont typeface="Wingdings" panose="05000000000000000000" pitchFamily="2" charset="2"/>
              <a:buChar char="v"/>
            </a:pPr>
            <a:r>
              <a:rPr lang="en-US" sz="2800" dirty="0"/>
              <a:t> “Better performance interrupts an otherwise negative process [of poor performance]” (ibid). </a:t>
            </a:r>
          </a:p>
        </p:txBody>
      </p:sp>
    </p:spTree>
    <p:extLst>
      <p:ext uri="{BB962C8B-B14F-4D97-AF65-F5344CB8AC3E}">
        <p14:creationId xmlns:p14="http://schemas.microsoft.com/office/powerpoint/2010/main" val="341269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1699" y="1964394"/>
            <a:ext cx="8108638" cy="2554545"/>
          </a:xfrm>
          <a:prstGeom prst="rect">
            <a:avLst/>
          </a:prstGeom>
          <a:noFill/>
        </p:spPr>
        <p:txBody>
          <a:bodyPr wrap="square" rtlCol="0">
            <a:spAutoFit/>
          </a:bodyPr>
          <a:lstStyle/>
          <a:p>
            <a:r>
              <a:rPr lang="en-US" sz="4000" dirty="0" err="1"/>
              <a:t>Shhhh</a:t>
            </a:r>
            <a:r>
              <a:rPr lang="en-US" sz="4000" dirty="0"/>
              <a:t>. The trick is that students cannot know the purpose of the exercise for it to be effective.</a:t>
            </a:r>
          </a:p>
        </p:txBody>
      </p:sp>
    </p:spTree>
    <p:extLst>
      <p:ext uri="{BB962C8B-B14F-4D97-AF65-F5344CB8AC3E}">
        <p14:creationId xmlns:p14="http://schemas.microsoft.com/office/powerpoint/2010/main" val="4069732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7445" y="852601"/>
            <a:ext cx="8555082" cy="584775"/>
          </a:xfrm>
          <a:prstGeom prst="rect">
            <a:avLst/>
          </a:prstGeom>
          <a:noFill/>
        </p:spPr>
        <p:txBody>
          <a:bodyPr wrap="square" rtlCol="0">
            <a:spAutoFit/>
          </a:bodyPr>
          <a:lstStyle/>
          <a:p>
            <a:r>
              <a:rPr lang="en-US" sz="3200" b="1" dirty="0"/>
              <a:t>Practice #2 – Signaling Safety</a:t>
            </a:r>
            <a:endParaRPr lang="en-US" sz="2800" b="1" dirty="0"/>
          </a:p>
        </p:txBody>
      </p:sp>
      <p:sp>
        <p:nvSpPr>
          <p:cNvPr id="3" name="TextBox 2"/>
          <p:cNvSpPr txBox="1"/>
          <p:nvPr/>
        </p:nvSpPr>
        <p:spPr>
          <a:xfrm>
            <a:off x="2567445" y="2464334"/>
            <a:ext cx="8778842" cy="2677656"/>
          </a:xfrm>
          <a:prstGeom prst="rect">
            <a:avLst/>
          </a:prstGeom>
          <a:noFill/>
        </p:spPr>
        <p:txBody>
          <a:bodyPr wrap="square" rtlCol="0">
            <a:spAutoFit/>
          </a:bodyPr>
          <a:lstStyle/>
          <a:p>
            <a:r>
              <a:rPr lang="en-US" sz="2800" dirty="0"/>
              <a:t>“Safety is critical in enabling humans to optimize their potentials along several domains. Safe states are a prerequisite not only for social behavior but also for accessing higher brain structures that enable humans to be creative and generative” (</a:t>
            </a:r>
            <a:r>
              <a:rPr lang="en-US" sz="2800" dirty="0" err="1"/>
              <a:t>Porges</a:t>
            </a:r>
            <a:r>
              <a:rPr lang="en-US" sz="2800" dirty="0"/>
              <a:t>, 2017, p. 47). </a:t>
            </a:r>
          </a:p>
        </p:txBody>
      </p:sp>
    </p:spTree>
    <p:extLst>
      <p:ext uri="{BB962C8B-B14F-4D97-AF65-F5344CB8AC3E}">
        <p14:creationId xmlns:p14="http://schemas.microsoft.com/office/powerpoint/2010/main" val="33638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7445" y="852601"/>
            <a:ext cx="8555082" cy="584775"/>
          </a:xfrm>
          <a:prstGeom prst="rect">
            <a:avLst/>
          </a:prstGeom>
          <a:noFill/>
        </p:spPr>
        <p:txBody>
          <a:bodyPr wrap="square" rtlCol="0">
            <a:spAutoFit/>
          </a:bodyPr>
          <a:lstStyle/>
          <a:p>
            <a:r>
              <a:rPr lang="en-US" sz="3200" b="1" dirty="0"/>
              <a:t>Signaling Safety– Danger versus Safety</a:t>
            </a:r>
            <a:endParaRPr lang="en-US" sz="2800" b="1" dirty="0"/>
          </a:p>
        </p:txBody>
      </p:sp>
      <p:sp>
        <p:nvSpPr>
          <p:cNvPr id="4" name="TextBox 3"/>
          <p:cNvSpPr txBox="1"/>
          <p:nvPr/>
        </p:nvSpPr>
        <p:spPr>
          <a:xfrm>
            <a:off x="2913433" y="2183296"/>
            <a:ext cx="8075571" cy="2246769"/>
          </a:xfrm>
          <a:prstGeom prst="rect">
            <a:avLst/>
          </a:prstGeom>
          <a:noFill/>
        </p:spPr>
        <p:txBody>
          <a:bodyPr wrap="square" rtlCol="0">
            <a:spAutoFit/>
          </a:bodyPr>
          <a:lstStyle/>
          <a:p>
            <a:pPr marL="457200" indent="-457200">
              <a:buFont typeface="Wingdings" panose="05000000000000000000" pitchFamily="2" charset="2"/>
              <a:buChar char="v"/>
            </a:pPr>
            <a:r>
              <a:rPr lang="en-US" sz="2800" dirty="0"/>
              <a:t>The ACEs Study</a:t>
            </a:r>
          </a:p>
          <a:p>
            <a:endParaRPr lang="en-US" sz="2800" dirty="0"/>
          </a:p>
          <a:p>
            <a:pPr marL="457200" indent="-457200">
              <a:buFont typeface="Wingdings" panose="05000000000000000000" pitchFamily="2" charset="2"/>
              <a:buChar char="v"/>
            </a:pPr>
            <a:r>
              <a:rPr lang="en-US" sz="2800" dirty="0"/>
              <a:t>Highlighted the impact of trauma</a:t>
            </a:r>
          </a:p>
          <a:p>
            <a:endParaRPr lang="en-US" sz="2800" dirty="0"/>
          </a:p>
          <a:p>
            <a:pPr marL="457200" indent="-457200">
              <a:buFont typeface="Wingdings" panose="05000000000000000000" pitchFamily="2" charset="2"/>
              <a:buChar char="v"/>
            </a:pPr>
            <a:r>
              <a:rPr lang="en-US" sz="2800" dirty="0"/>
              <a:t>Launched a entirely new research agenda</a:t>
            </a:r>
          </a:p>
        </p:txBody>
      </p:sp>
    </p:spTree>
    <p:extLst>
      <p:ext uri="{BB962C8B-B14F-4D97-AF65-F5344CB8AC3E}">
        <p14:creationId xmlns:p14="http://schemas.microsoft.com/office/powerpoint/2010/main" val="73245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0628" y="625989"/>
            <a:ext cx="9541719" cy="584775"/>
          </a:xfrm>
          <a:prstGeom prst="rect">
            <a:avLst/>
          </a:prstGeom>
          <a:noFill/>
        </p:spPr>
        <p:txBody>
          <a:bodyPr wrap="square" rtlCol="0">
            <a:spAutoFit/>
          </a:bodyPr>
          <a:lstStyle/>
          <a:p>
            <a:r>
              <a:rPr lang="en-US" sz="3200" b="1" dirty="0"/>
              <a:t>So what happens when students get triggered?</a:t>
            </a:r>
            <a:endParaRPr lang="en-US" sz="2800" b="1" dirty="0"/>
          </a:p>
        </p:txBody>
      </p:sp>
      <p:sp>
        <p:nvSpPr>
          <p:cNvPr id="3" name="TextBox 2"/>
          <p:cNvSpPr txBox="1"/>
          <p:nvPr/>
        </p:nvSpPr>
        <p:spPr>
          <a:xfrm>
            <a:off x="2120629" y="1346886"/>
            <a:ext cx="9435829" cy="4401205"/>
          </a:xfrm>
          <a:prstGeom prst="rect">
            <a:avLst/>
          </a:prstGeom>
          <a:noFill/>
        </p:spPr>
        <p:txBody>
          <a:bodyPr wrap="square" rtlCol="0">
            <a:spAutoFit/>
          </a:bodyPr>
          <a:lstStyle/>
          <a:p>
            <a:pPr marL="285750" indent="-285750">
              <a:buFont typeface="Wingdings" pitchFamily="2" charset="2"/>
              <a:buChar char="v"/>
            </a:pPr>
            <a:r>
              <a:rPr lang="en-US" sz="2800" dirty="0"/>
              <a:t>Physical Processes: The Autonomic Nervous System</a:t>
            </a:r>
          </a:p>
          <a:p>
            <a:pPr lvl="1"/>
            <a:endParaRPr lang="en-US" sz="2800" dirty="0"/>
          </a:p>
          <a:p>
            <a:pPr marL="914400" lvl="1" indent="-457200">
              <a:buFont typeface="Wingdings" pitchFamily="2" charset="2"/>
              <a:buChar char="§"/>
            </a:pPr>
            <a:r>
              <a:rPr lang="en-US" sz="2800" dirty="0"/>
              <a:t>The response is involuntary</a:t>
            </a:r>
          </a:p>
          <a:p>
            <a:pPr lvl="1"/>
            <a:endParaRPr lang="en-US" sz="2800" dirty="0"/>
          </a:p>
          <a:p>
            <a:pPr marL="1200150" lvl="2" indent="-285750">
              <a:buFont typeface="Courier New" panose="02070309020205020404" pitchFamily="49" charset="0"/>
              <a:buChar char="o"/>
            </a:pPr>
            <a:r>
              <a:rPr lang="en-US" sz="2800" dirty="0"/>
              <a:t>fight or flight and rest and digest </a:t>
            </a:r>
          </a:p>
          <a:p>
            <a:pPr lvl="2"/>
            <a:endParaRPr lang="en-US" sz="2800" dirty="0"/>
          </a:p>
          <a:p>
            <a:pPr marL="1200150" lvl="2" indent="-285750">
              <a:buFont typeface="Courier New" panose="02070309020205020404" pitchFamily="49" charset="0"/>
              <a:buChar char="o"/>
            </a:pPr>
            <a:r>
              <a:rPr lang="en-US" sz="2800" dirty="0"/>
              <a:t>play dead (</a:t>
            </a:r>
            <a:r>
              <a:rPr lang="en-US" sz="2800"/>
              <a:t>polyvagal theory)</a:t>
            </a:r>
            <a:endParaRPr lang="en-US" sz="2800" dirty="0"/>
          </a:p>
          <a:p>
            <a:pPr lvl="2"/>
            <a:endParaRPr lang="en-US" sz="2800" dirty="0"/>
          </a:p>
          <a:p>
            <a:pPr marL="0" lvl="2"/>
            <a:r>
              <a:rPr lang="en-US" sz="2800" dirty="0"/>
              <a:t>Once the ANS is triggered, it has to be deactivated before the person has access to voluntary functions.</a:t>
            </a:r>
          </a:p>
        </p:txBody>
      </p:sp>
    </p:spTree>
    <p:extLst>
      <p:ext uri="{BB962C8B-B14F-4D97-AF65-F5344CB8AC3E}">
        <p14:creationId xmlns:p14="http://schemas.microsoft.com/office/powerpoint/2010/main" val="258934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8839" y="582388"/>
            <a:ext cx="10079724" cy="5693866"/>
          </a:xfrm>
          <a:prstGeom prst="rect">
            <a:avLst/>
          </a:prstGeom>
          <a:noFill/>
        </p:spPr>
        <p:txBody>
          <a:bodyPr wrap="square" rtlCol="0">
            <a:spAutoFit/>
          </a:bodyPr>
          <a:lstStyle/>
          <a:p>
            <a:r>
              <a:rPr lang="en-US" sz="2800" b="1" dirty="0"/>
              <a:t>The Role of Self-Regulation - The Power of Breathing</a:t>
            </a:r>
            <a:endParaRPr lang="en-US" sz="2800" dirty="0"/>
          </a:p>
          <a:p>
            <a:endParaRPr lang="en-US" sz="2800" dirty="0"/>
          </a:p>
          <a:p>
            <a:pPr marL="285750" indent="-285750">
              <a:buFont typeface="Wingdings" panose="05000000000000000000" pitchFamily="2" charset="2"/>
              <a:buChar char="v"/>
            </a:pPr>
            <a:r>
              <a:rPr lang="en-US" sz="2800" dirty="0"/>
              <a:t>“Breathing is one of the few body functions under both conscious and autonomic control” (van der </a:t>
            </a:r>
            <a:r>
              <a:rPr lang="en-US" sz="2800" dirty="0" err="1"/>
              <a:t>Kolk</a:t>
            </a:r>
            <a:r>
              <a:rPr lang="en-US" sz="2800" dirty="0"/>
              <a:t>, p. 64).</a:t>
            </a:r>
          </a:p>
          <a:p>
            <a:pPr marL="285750" lvl="0" indent="-285750">
              <a:buFont typeface="Wingdings" panose="05000000000000000000" pitchFamily="2" charset="2"/>
              <a:buChar char="v"/>
            </a:pPr>
            <a:endParaRPr lang="en-US" sz="2800" dirty="0"/>
          </a:p>
          <a:p>
            <a:pPr marL="285750" lvl="0" indent="-285750">
              <a:buFont typeface="Wingdings" panose="05000000000000000000" pitchFamily="2" charset="2"/>
              <a:buChar char="v"/>
            </a:pPr>
            <a:r>
              <a:rPr lang="en-US" sz="2800" dirty="0"/>
              <a:t>Breathing as a way of managing emotions: </a:t>
            </a:r>
          </a:p>
          <a:p>
            <a:pPr lvl="1"/>
            <a:r>
              <a:rPr lang="en-US" sz="2800" dirty="0"/>
              <a:t>“Because the respiration-emotion relationship is reciprocal, people may voluntarily influence their emotional state. By changing their respiration pattern. While emotions have such a reciprocal relationship with other bodily functions, </a:t>
            </a:r>
            <a:r>
              <a:rPr lang="en-US" sz="2800" i="1" dirty="0"/>
              <a:t>respiration is special because it can be voluntarily altered</a:t>
            </a:r>
            <a:r>
              <a:rPr lang="en-US" sz="2800" dirty="0"/>
              <a:t>” (</a:t>
            </a:r>
            <a:r>
              <a:rPr lang="en-US" sz="2800" dirty="0" err="1"/>
              <a:t>Jerath</a:t>
            </a:r>
            <a:r>
              <a:rPr lang="en-US" sz="2800" dirty="0"/>
              <a:t> &amp; Beveridge, 2020, p. 3, emphasis added).</a:t>
            </a:r>
          </a:p>
        </p:txBody>
      </p:sp>
    </p:spTree>
    <p:extLst>
      <p:ext uri="{BB962C8B-B14F-4D97-AF65-F5344CB8AC3E}">
        <p14:creationId xmlns:p14="http://schemas.microsoft.com/office/powerpoint/2010/main" val="189672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0629" y="1346886"/>
            <a:ext cx="9435829" cy="5262979"/>
          </a:xfrm>
          <a:prstGeom prst="rect">
            <a:avLst/>
          </a:prstGeom>
          <a:noFill/>
        </p:spPr>
        <p:txBody>
          <a:bodyPr wrap="square" rtlCol="0">
            <a:spAutoFit/>
          </a:bodyPr>
          <a:lstStyle/>
          <a:p>
            <a:pPr marL="457200" lvl="0" indent="-457200">
              <a:buFont typeface="Wingdings" pitchFamily="2" charset="2"/>
              <a:buChar char="v"/>
            </a:pPr>
            <a:r>
              <a:rPr lang="en-US" sz="2800" dirty="0"/>
              <a:t>We know that trauma…</a:t>
            </a:r>
          </a:p>
          <a:p>
            <a:r>
              <a:rPr lang="en-US" sz="2800" dirty="0"/>
              <a:t>“reduces the capacity for problem solving, making meaning, identifying and expressing feelings, reading social cues, adapting to change, and consolidating memories. (Australian Childhood Foundation, p. 10).</a:t>
            </a:r>
          </a:p>
          <a:p>
            <a:pPr lvl="0"/>
            <a:endParaRPr lang="en-US" sz="2800" dirty="0"/>
          </a:p>
          <a:p>
            <a:pPr lvl="0"/>
            <a:r>
              <a:rPr lang="en-US" sz="2800" dirty="0"/>
              <a:t>Therefore, we have to</a:t>
            </a:r>
          </a:p>
          <a:p>
            <a:pPr marL="457200" lvl="0" indent="-457200">
              <a:buFont typeface="Wingdings" panose="05000000000000000000" pitchFamily="2" charset="2"/>
              <a:buChar char="v"/>
            </a:pPr>
            <a:r>
              <a:rPr lang="en-US" sz="2800" dirty="0"/>
              <a:t>use what we know about neuroplasticity to mitigate the severity of present-day responses to past trauma.</a:t>
            </a:r>
          </a:p>
          <a:p>
            <a:pPr marL="457200" lvl="0" indent="-457200">
              <a:buFont typeface="Wingdings" panose="05000000000000000000" pitchFamily="2" charset="2"/>
              <a:buChar char="v"/>
            </a:pPr>
            <a:r>
              <a:rPr lang="en-US" sz="2800" dirty="0"/>
              <a:t>create safe environments in which students are not triggered.</a:t>
            </a:r>
          </a:p>
        </p:txBody>
      </p:sp>
      <p:sp>
        <p:nvSpPr>
          <p:cNvPr id="2" name="TextBox 1"/>
          <p:cNvSpPr txBox="1"/>
          <p:nvPr/>
        </p:nvSpPr>
        <p:spPr>
          <a:xfrm>
            <a:off x="2368446" y="614597"/>
            <a:ext cx="7000406" cy="523220"/>
          </a:xfrm>
          <a:prstGeom prst="rect">
            <a:avLst/>
          </a:prstGeom>
          <a:noFill/>
        </p:spPr>
        <p:txBody>
          <a:bodyPr wrap="square" rtlCol="0">
            <a:spAutoFit/>
          </a:bodyPr>
          <a:lstStyle/>
          <a:p>
            <a:r>
              <a:rPr lang="en-US" sz="2800" b="1"/>
              <a:t>Signaling Safety: So what? </a:t>
            </a:r>
            <a:endParaRPr lang="en-US" sz="2800" b="1" dirty="0"/>
          </a:p>
        </p:txBody>
      </p:sp>
    </p:spTree>
    <p:extLst>
      <p:ext uri="{BB962C8B-B14F-4D97-AF65-F5344CB8AC3E}">
        <p14:creationId xmlns:p14="http://schemas.microsoft.com/office/powerpoint/2010/main" val="2943201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9229" y="764499"/>
            <a:ext cx="8263670" cy="2677656"/>
          </a:xfrm>
          <a:prstGeom prst="rect">
            <a:avLst/>
          </a:prstGeom>
          <a:noFill/>
        </p:spPr>
        <p:txBody>
          <a:bodyPr wrap="square" rtlCol="0">
            <a:spAutoFit/>
          </a:bodyPr>
          <a:lstStyle/>
          <a:p>
            <a:pPr algn="ctr"/>
            <a:r>
              <a:rPr lang="en-US" sz="2800" dirty="0"/>
              <a:t> </a:t>
            </a:r>
          </a:p>
          <a:p>
            <a:pPr algn="ctr"/>
            <a:endParaRPr lang="en-US" sz="2800" dirty="0"/>
          </a:p>
          <a:p>
            <a:pPr algn="ctr"/>
            <a:r>
              <a:rPr lang="en-US" sz="2800" dirty="0"/>
              <a:t>Consider on your own: Is there something more you think should be done to contribute to creating a safe environment at your workplace?</a:t>
            </a:r>
          </a:p>
        </p:txBody>
      </p:sp>
    </p:spTree>
    <p:extLst>
      <p:ext uri="{BB962C8B-B14F-4D97-AF65-F5344CB8AC3E}">
        <p14:creationId xmlns:p14="http://schemas.microsoft.com/office/powerpoint/2010/main" val="96663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9229" y="764499"/>
            <a:ext cx="8263670" cy="3539430"/>
          </a:xfrm>
          <a:prstGeom prst="rect">
            <a:avLst/>
          </a:prstGeom>
          <a:noFill/>
        </p:spPr>
        <p:txBody>
          <a:bodyPr wrap="square" rtlCol="0">
            <a:spAutoFit/>
          </a:bodyPr>
          <a:lstStyle/>
          <a:p>
            <a:pPr algn="ctr"/>
            <a:r>
              <a:rPr lang="en-US" sz="2800" dirty="0"/>
              <a:t> So, we need to create a safe environment in which our students can learn, but that is not enough.</a:t>
            </a:r>
          </a:p>
          <a:p>
            <a:pPr algn="ctr"/>
            <a:endParaRPr lang="en-US" sz="2800" dirty="0"/>
          </a:p>
          <a:p>
            <a:pPr algn="ctr"/>
            <a:r>
              <a:rPr lang="en-US" sz="2800" dirty="0"/>
              <a:t>Our students need to believe that they </a:t>
            </a:r>
            <a:r>
              <a:rPr lang="en-US" sz="2800" i="1" dirty="0"/>
              <a:t>can</a:t>
            </a:r>
            <a:r>
              <a:rPr lang="en-US" sz="2800" dirty="0"/>
              <a:t> learn.</a:t>
            </a:r>
          </a:p>
          <a:p>
            <a:pPr algn="ctr"/>
            <a:endParaRPr lang="en-US" sz="2800" dirty="0"/>
          </a:p>
          <a:p>
            <a:pPr algn="ctr"/>
            <a:endParaRPr lang="en-US" sz="2800" dirty="0"/>
          </a:p>
        </p:txBody>
      </p:sp>
    </p:spTree>
    <p:extLst>
      <p:ext uri="{BB962C8B-B14F-4D97-AF65-F5344CB8AC3E}">
        <p14:creationId xmlns:p14="http://schemas.microsoft.com/office/powerpoint/2010/main" val="202767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1" y="837127"/>
            <a:ext cx="9218612" cy="5786095"/>
          </a:xfrm>
        </p:spPr>
        <p:txBody>
          <a:bodyPr>
            <a:noAutofit/>
          </a:bodyPr>
          <a:lstStyle/>
          <a:p>
            <a:r>
              <a:rPr lang="en-US" sz="2800" b="1" dirty="0">
                <a:solidFill>
                  <a:schemeClr val="tx1"/>
                </a:solidFill>
              </a:rPr>
              <a:t>Introduction and Background</a:t>
            </a:r>
          </a:p>
          <a:p>
            <a:endParaRPr lang="en-US" sz="2800" b="1" dirty="0">
              <a:solidFill>
                <a:schemeClr val="tx1"/>
              </a:solidFill>
            </a:endParaRPr>
          </a:p>
          <a:p>
            <a:r>
              <a:rPr lang="en-US" sz="2800" dirty="0">
                <a:solidFill>
                  <a:schemeClr val="tx1"/>
                </a:solidFill>
              </a:rPr>
              <a:t>Who am I?</a:t>
            </a:r>
          </a:p>
          <a:p>
            <a:endParaRPr lang="en-US" sz="2800" dirty="0">
              <a:solidFill>
                <a:schemeClr val="tx1"/>
              </a:solidFill>
            </a:endParaRPr>
          </a:p>
          <a:p>
            <a:r>
              <a:rPr lang="en-US" sz="2800" dirty="0">
                <a:solidFill>
                  <a:schemeClr val="tx1"/>
                </a:solidFill>
              </a:rPr>
              <a:t>Why these practices?</a:t>
            </a:r>
          </a:p>
          <a:p>
            <a:endParaRPr lang="en-US" sz="2800" dirty="0">
              <a:solidFill>
                <a:schemeClr val="tx1"/>
              </a:solidFill>
            </a:endParaRPr>
          </a:p>
          <a:p>
            <a:r>
              <a:rPr lang="en-US" sz="2800" dirty="0"/>
              <a:t>Too often, we, as adult educators, rely on practices to support student success from K-12 schools or two- or four-year colleges. My argument is that adult learners need a unique combination of practices to support their success.</a:t>
            </a:r>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p:txBody>
      </p:sp>
    </p:spTree>
    <p:extLst>
      <p:ext uri="{BB962C8B-B14F-4D97-AF65-F5344CB8AC3E}">
        <p14:creationId xmlns:p14="http://schemas.microsoft.com/office/powerpoint/2010/main" val="319443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1396" y="533725"/>
            <a:ext cx="8555082" cy="523220"/>
          </a:xfrm>
          <a:prstGeom prst="rect">
            <a:avLst/>
          </a:prstGeom>
          <a:noFill/>
        </p:spPr>
        <p:txBody>
          <a:bodyPr wrap="square" rtlCol="0">
            <a:spAutoFit/>
          </a:bodyPr>
          <a:lstStyle/>
          <a:p>
            <a:r>
              <a:rPr lang="en-US" sz="2800" b="1" dirty="0"/>
              <a:t>Practice #3 – Promoting a Growth Mindset</a:t>
            </a:r>
          </a:p>
        </p:txBody>
      </p:sp>
      <p:sp>
        <p:nvSpPr>
          <p:cNvPr id="3" name="TextBox 2"/>
          <p:cNvSpPr txBox="1"/>
          <p:nvPr/>
        </p:nvSpPr>
        <p:spPr>
          <a:xfrm>
            <a:off x="1961396" y="1230130"/>
            <a:ext cx="9887167" cy="5262979"/>
          </a:xfrm>
          <a:prstGeom prst="rect">
            <a:avLst/>
          </a:prstGeom>
          <a:noFill/>
        </p:spPr>
        <p:txBody>
          <a:bodyPr wrap="square" rtlCol="0">
            <a:spAutoFit/>
          </a:bodyPr>
          <a:lstStyle/>
          <a:p>
            <a:pPr>
              <a:lnSpc>
                <a:spcPct val="150000"/>
              </a:lnSpc>
            </a:pPr>
            <a:r>
              <a:rPr lang="en-US" sz="2800" dirty="0"/>
              <a:t>“For twenty years, my research has shown that </a:t>
            </a:r>
            <a:r>
              <a:rPr lang="en-US" sz="2800" i="1" dirty="0"/>
              <a:t>the view you adopt for yourself</a:t>
            </a:r>
            <a:r>
              <a:rPr lang="en-US" sz="2800" dirty="0"/>
              <a:t> profoundly affects the way you lead your life… Believing that your qualities are carved in stone – the </a:t>
            </a:r>
            <a:r>
              <a:rPr lang="en-US" sz="2800" i="1" dirty="0"/>
              <a:t>fixed mindset</a:t>
            </a:r>
            <a:r>
              <a:rPr lang="en-US" sz="2800" dirty="0"/>
              <a:t> – creates an urgency to prove yourself over and over…This </a:t>
            </a:r>
            <a:r>
              <a:rPr lang="en-US" sz="2800" i="1" dirty="0"/>
              <a:t>growth mindset</a:t>
            </a:r>
            <a:r>
              <a:rPr lang="en-US" sz="2800" dirty="0"/>
              <a:t> is based on the belief that your basic qualities are things you can cultivate through your efforts” (</a:t>
            </a:r>
            <a:r>
              <a:rPr lang="en-US" sz="2800" dirty="0" err="1"/>
              <a:t>Dweck</a:t>
            </a:r>
            <a:r>
              <a:rPr lang="en-US" sz="2800" dirty="0"/>
              <a:t>, 2006, pp. 6-7)</a:t>
            </a:r>
          </a:p>
        </p:txBody>
      </p:sp>
    </p:spTree>
    <p:extLst>
      <p:ext uri="{BB962C8B-B14F-4D97-AF65-F5344CB8AC3E}">
        <p14:creationId xmlns:p14="http://schemas.microsoft.com/office/powerpoint/2010/main" val="3758738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6407" y="609825"/>
            <a:ext cx="8555082" cy="737061"/>
          </a:xfrm>
          <a:prstGeom prst="rect">
            <a:avLst/>
          </a:prstGeom>
          <a:noFill/>
        </p:spPr>
        <p:txBody>
          <a:bodyPr wrap="square" rtlCol="0">
            <a:spAutoFit/>
          </a:bodyPr>
          <a:lstStyle/>
          <a:p>
            <a:pPr>
              <a:lnSpc>
                <a:spcPct val="150000"/>
              </a:lnSpc>
            </a:pPr>
            <a:r>
              <a:rPr lang="en-US" sz="3200" b="1" dirty="0"/>
              <a:t>Fixed Mindset versus Growth Mindset</a:t>
            </a:r>
            <a:endParaRPr lang="en-US" sz="3200" dirty="0"/>
          </a:p>
        </p:txBody>
      </p:sp>
      <p:sp>
        <p:nvSpPr>
          <p:cNvPr id="3" name="TextBox 2"/>
          <p:cNvSpPr txBox="1"/>
          <p:nvPr/>
        </p:nvSpPr>
        <p:spPr>
          <a:xfrm>
            <a:off x="1751535" y="1736630"/>
            <a:ext cx="9610051" cy="3970318"/>
          </a:xfrm>
          <a:prstGeom prst="rect">
            <a:avLst/>
          </a:prstGeom>
          <a:noFill/>
        </p:spPr>
        <p:txBody>
          <a:bodyPr wrap="square" rtlCol="0">
            <a:spAutoFit/>
          </a:bodyPr>
          <a:lstStyle/>
          <a:p>
            <a:pPr>
              <a:lnSpc>
                <a:spcPct val="150000"/>
              </a:lnSpc>
            </a:pPr>
            <a:r>
              <a:rPr lang="en-US" sz="2800" dirty="0"/>
              <a:t>Fixed Mindset (Entity Theory)			</a:t>
            </a:r>
          </a:p>
          <a:p>
            <a:pPr marL="457200" lvl="0" indent="-457200">
              <a:lnSpc>
                <a:spcPct val="150000"/>
              </a:lnSpc>
              <a:buFont typeface="Wingdings" panose="05000000000000000000" pitchFamily="2" charset="2"/>
              <a:buChar char="v"/>
            </a:pPr>
            <a:r>
              <a:rPr lang="en-US" sz="2800" dirty="0"/>
              <a:t>Intelligence and abilities are seen as fixed traits.</a:t>
            </a:r>
          </a:p>
          <a:p>
            <a:pPr lvl="0">
              <a:lnSpc>
                <a:spcPct val="150000"/>
              </a:lnSpc>
            </a:pPr>
            <a:endParaRPr lang="en-US" sz="2800" dirty="0"/>
          </a:p>
          <a:p>
            <a:pPr marL="457200" lvl="0" indent="-457200">
              <a:buFont typeface="Wingdings" panose="05000000000000000000" pitchFamily="2" charset="2"/>
              <a:buChar char="v"/>
            </a:pPr>
            <a:r>
              <a:rPr lang="en-US" sz="2800" dirty="0"/>
              <a:t>Poor outcomes are attributed to intelligence and therefore, out of the person’s control.</a:t>
            </a:r>
          </a:p>
          <a:p>
            <a:pPr lvl="0"/>
            <a:endParaRPr lang="en-US" sz="2800" dirty="0"/>
          </a:p>
          <a:p>
            <a:pPr marL="457200" lvl="0" indent="-457200">
              <a:lnSpc>
                <a:spcPct val="150000"/>
              </a:lnSpc>
              <a:buFont typeface="Wingdings" panose="05000000000000000000" pitchFamily="2" charset="2"/>
              <a:buChar char="v"/>
            </a:pPr>
            <a:r>
              <a:rPr lang="en-US" sz="2800" dirty="0"/>
              <a:t>It is important to look smart.</a:t>
            </a:r>
          </a:p>
        </p:txBody>
      </p:sp>
    </p:spTree>
    <p:extLst>
      <p:ext uri="{BB962C8B-B14F-4D97-AF65-F5344CB8AC3E}">
        <p14:creationId xmlns:p14="http://schemas.microsoft.com/office/powerpoint/2010/main" val="377293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6407" y="609825"/>
            <a:ext cx="8555082" cy="737061"/>
          </a:xfrm>
          <a:prstGeom prst="rect">
            <a:avLst/>
          </a:prstGeom>
          <a:noFill/>
        </p:spPr>
        <p:txBody>
          <a:bodyPr wrap="square" rtlCol="0">
            <a:spAutoFit/>
          </a:bodyPr>
          <a:lstStyle/>
          <a:p>
            <a:pPr>
              <a:lnSpc>
                <a:spcPct val="150000"/>
              </a:lnSpc>
            </a:pPr>
            <a:r>
              <a:rPr lang="en-US" sz="3200" b="1" dirty="0"/>
              <a:t>Fixed Mindset versus Growth Mindset</a:t>
            </a:r>
            <a:endParaRPr lang="en-US" sz="3200" dirty="0"/>
          </a:p>
        </p:txBody>
      </p:sp>
      <p:sp>
        <p:nvSpPr>
          <p:cNvPr id="3" name="TextBox 2"/>
          <p:cNvSpPr txBox="1"/>
          <p:nvPr/>
        </p:nvSpPr>
        <p:spPr>
          <a:xfrm>
            <a:off x="1751535" y="1736630"/>
            <a:ext cx="9610051" cy="3539430"/>
          </a:xfrm>
          <a:prstGeom prst="rect">
            <a:avLst/>
          </a:prstGeom>
          <a:noFill/>
        </p:spPr>
        <p:txBody>
          <a:bodyPr wrap="square" rtlCol="0">
            <a:spAutoFit/>
          </a:bodyPr>
          <a:lstStyle/>
          <a:p>
            <a:r>
              <a:rPr lang="en-US" sz="2800" dirty="0"/>
              <a:t>Growth Mindset (Incremental Theory)</a:t>
            </a:r>
          </a:p>
          <a:p>
            <a:endParaRPr lang="en-US" sz="2800" dirty="0"/>
          </a:p>
          <a:p>
            <a:pPr marL="457200" lvl="0" indent="-457200">
              <a:buFont typeface="Wingdings" panose="05000000000000000000" pitchFamily="2" charset="2"/>
              <a:buChar char="v"/>
            </a:pPr>
            <a:r>
              <a:rPr lang="en-US" sz="2800" dirty="0"/>
              <a:t>Intelligence and abilities can be developed</a:t>
            </a:r>
          </a:p>
          <a:p>
            <a:pPr lvl="0"/>
            <a:endParaRPr lang="en-US" sz="2800" dirty="0"/>
          </a:p>
          <a:p>
            <a:pPr marL="457200" lvl="0" indent="-457200">
              <a:buFont typeface="Wingdings" panose="05000000000000000000" pitchFamily="2" charset="2"/>
              <a:buChar char="v"/>
            </a:pPr>
            <a:r>
              <a:rPr lang="en-US" sz="2800" dirty="0"/>
              <a:t>Poor outcomes are attributed to effort or strategy employed and therefore, within a person’s control.</a:t>
            </a:r>
          </a:p>
          <a:p>
            <a:pPr lvl="0"/>
            <a:endParaRPr lang="en-US" sz="2800" dirty="0"/>
          </a:p>
          <a:p>
            <a:pPr marL="457200" lvl="0" indent="-457200">
              <a:buFont typeface="Wingdings" panose="05000000000000000000" pitchFamily="2" charset="2"/>
              <a:buChar char="v"/>
            </a:pPr>
            <a:r>
              <a:rPr lang="en-US" sz="2800" dirty="0"/>
              <a:t>Learning is more important that looking smart.</a:t>
            </a:r>
          </a:p>
        </p:txBody>
      </p:sp>
    </p:spTree>
    <p:extLst>
      <p:ext uri="{BB962C8B-B14F-4D97-AF65-F5344CB8AC3E}">
        <p14:creationId xmlns:p14="http://schemas.microsoft.com/office/powerpoint/2010/main" val="365119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p:tgtEl>
                                          <p:spTgt spid="3">
                                            <p:txEl>
                                              <p:pRg st="6" end="6"/>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6407" y="609825"/>
            <a:ext cx="8555082" cy="737061"/>
          </a:xfrm>
          <a:prstGeom prst="rect">
            <a:avLst/>
          </a:prstGeom>
          <a:noFill/>
        </p:spPr>
        <p:txBody>
          <a:bodyPr wrap="square" rtlCol="0">
            <a:spAutoFit/>
          </a:bodyPr>
          <a:lstStyle/>
          <a:p>
            <a:pPr>
              <a:lnSpc>
                <a:spcPct val="150000"/>
              </a:lnSpc>
            </a:pPr>
            <a:r>
              <a:rPr lang="en-US" sz="3200" b="1" dirty="0"/>
              <a:t>Fixed Mindset versus Growth Mindset</a:t>
            </a:r>
            <a:endParaRPr lang="en-US" sz="3200" dirty="0"/>
          </a:p>
        </p:txBody>
      </p:sp>
      <p:sp>
        <p:nvSpPr>
          <p:cNvPr id="3" name="TextBox 2"/>
          <p:cNvSpPr txBox="1"/>
          <p:nvPr/>
        </p:nvSpPr>
        <p:spPr>
          <a:xfrm>
            <a:off x="2842509" y="2398425"/>
            <a:ext cx="6762878" cy="954107"/>
          </a:xfrm>
          <a:prstGeom prst="rect">
            <a:avLst/>
          </a:prstGeom>
          <a:noFill/>
        </p:spPr>
        <p:txBody>
          <a:bodyPr wrap="square" rtlCol="0">
            <a:spAutoFit/>
          </a:bodyPr>
          <a:lstStyle/>
          <a:p>
            <a:r>
              <a:rPr lang="en-US" sz="2800" dirty="0"/>
              <a:t>These mindsets are context (and discipline) specific.</a:t>
            </a:r>
          </a:p>
        </p:txBody>
      </p:sp>
    </p:spTree>
    <p:extLst>
      <p:ext uri="{BB962C8B-B14F-4D97-AF65-F5344CB8AC3E}">
        <p14:creationId xmlns:p14="http://schemas.microsoft.com/office/powerpoint/2010/main" val="661203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6406" y="609825"/>
            <a:ext cx="9611009" cy="954107"/>
          </a:xfrm>
          <a:prstGeom prst="rect">
            <a:avLst/>
          </a:prstGeom>
          <a:noFill/>
        </p:spPr>
        <p:txBody>
          <a:bodyPr wrap="square" rtlCol="0">
            <a:spAutoFit/>
          </a:bodyPr>
          <a:lstStyle/>
          <a:p>
            <a:pPr algn="ctr"/>
            <a:r>
              <a:rPr lang="en-US" sz="2800" b="1" dirty="0"/>
              <a:t>Maintaining the Learning Mind Rather than Triggering the Evaluative Mind</a:t>
            </a:r>
            <a:endParaRPr lang="en-US" sz="2800" dirty="0"/>
          </a:p>
        </p:txBody>
      </p:sp>
      <p:sp>
        <p:nvSpPr>
          <p:cNvPr id="3" name="TextBox 2"/>
          <p:cNvSpPr txBox="1"/>
          <p:nvPr/>
        </p:nvSpPr>
        <p:spPr>
          <a:xfrm>
            <a:off x="1946406" y="1933730"/>
            <a:ext cx="9730931" cy="3970318"/>
          </a:xfrm>
          <a:prstGeom prst="rect">
            <a:avLst/>
          </a:prstGeom>
          <a:noFill/>
        </p:spPr>
        <p:txBody>
          <a:bodyPr wrap="square" rtlCol="0">
            <a:spAutoFit/>
          </a:bodyPr>
          <a:lstStyle/>
          <a:p>
            <a:pPr marL="457200" lvl="0" indent="-457200">
              <a:buFont typeface="Wingdings" panose="05000000000000000000" pitchFamily="2" charset="2"/>
              <a:buChar char="v"/>
            </a:pPr>
            <a:r>
              <a:rPr lang="en-US" sz="2800" dirty="0"/>
              <a:t>The danger of good, bad, and favorites</a:t>
            </a:r>
          </a:p>
          <a:p>
            <a:pPr lvl="0"/>
            <a:endParaRPr lang="en-US" sz="2800" dirty="0"/>
          </a:p>
          <a:p>
            <a:pPr marL="285750" lvl="0" indent="-285750">
              <a:buFont typeface="Wingdings" panose="05000000000000000000" pitchFamily="2" charset="2"/>
              <a:buChar char="v"/>
            </a:pPr>
            <a:r>
              <a:rPr lang="en-US" sz="2800" dirty="0"/>
              <a:t>The evaluative mind is expressed by the language we use and the tone of voice employed</a:t>
            </a:r>
          </a:p>
          <a:p>
            <a:pPr marL="914400" lvl="1" indent="-457200">
              <a:buFont typeface="Courier New" panose="02070309020205020404" pitchFamily="49" charset="0"/>
              <a:buChar char="o"/>
            </a:pPr>
            <a:r>
              <a:rPr lang="en-US" sz="2800" dirty="0"/>
              <a:t>Compliments can be problematic because they invoke the evaluative mind.</a:t>
            </a:r>
          </a:p>
          <a:p>
            <a:pPr lvl="1"/>
            <a:endParaRPr lang="en-US" sz="2800" dirty="0"/>
          </a:p>
          <a:p>
            <a:pPr marL="285750" lvl="0" indent="-285750">
              <a:buFont typeface="Wingdings" panose="05000000000000000000" pitchFamily="2" charset="2"/>
              <a:buChar char="v"/>
            </a:pPr>
            <a:r>
              <a:rPr lang="en-US" sz="2800" dirty="0"/>
              <a:t>To learn, we need to see things as they are in relationship to where they should be.</a:t>
            </a:r>
          </a:p>
        </p:txBody>
      </p:sp>
    </p:spTree>
    <p:extLst>
      <p:ext uri="{BB962C8B-B14F-4D97-AF65-F5344CB8AC3E}">
        <p14:creationId xmlns:p14="http://schemas.microsoft.com/office/powerpoint/2010/main" val="318294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3">
                                            <p:txEl>
                                              <p:pRg st="2" end="2"/>
                                            </p:txEl>
                                          </p:spTgt>
                                        </p:tgtEl>
                                      </p:cBhvr>
                                    </p:animEffect>
                                  </p:childTnLst>
                                </p:cTn>
                              </p:par>
                              <p:par>
                                <p:cTn id="15" presetID="12" presetClass="entr" presetSubtype="2"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07960" y="1434751"/>
            <a:ext cx="6890479" cy="3539430"/>
          </a:xfrm>
          <a:prstGeom prst="rect">
            <a:avLst/>
          </a:prstGeom>
        </p:spPr>
        <p:txBody>
          <a:bodyPr wrap="square">
            <a:spAutoFit/>
          </a:bodyPr>
          <a:lstStyle/>
          <a:p>
            <a:pPr algn="ctr"/>
            <a:r>
              <a:rPr lang="en-US" dirty="0"/>
              <a:t> </a:t>
            </a:r>
            <a:r>
              <a:rPr lang="en-US" sz="2800" dirty="0"/>
              <a:t>So, we need to create a safe environment in which our students can learn and our students need to believe that they can learn, but that is not enough.</a:t>
            </a:r>
          </a:p>
          <a:p>
            <a:pPr algn="ctr"/>
            <a:endParaRPr lang="en-US" sz="2800" dirty="0"/>
          </a:p>
          <a:p>
            <a:pPr algn="ctr"/>
            <a:r>
              <a:rPr lang="en-US" sz="2800" dirty="0"/>
              <a:t>Our students need to experience success achieving their goals.</a:t>
            </a:r>
          </a:p>
        </p:txBody>
      </p:sp>
    </p:spTree>
    <p:extLst>
      <p:ext uri="{BB962C8B-B14F-4D97-AF65-F5344CB8AC3E}">
        <p14:creationId xmlns:p14="http://schemas.microsoft.com/office/powerpoint/2010/main" val="150078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6485" y="674557"/>
            <a:ext cx="9730931" cy="954107"/>
          </a:xfrm>
          <a:prstGeom prst="rect">
            <a:avLst/>
          </a:prstGeom>
          <a:noFill/>
        </p:spPr>
        <p:txBody>
          <a:bodyPr wrap="square" rtlCol="0">
            <a:spAutoFit/>
          </a:bodyPr>
          <a:lstStyle/>
          <a:p>
            <a:r>
              <a:rPr lang="en-US" sz="2800" b="1" dirty="0"/>
              <a:t>Practice #4 – Supporting Intentional Goal Setting</a:t>
            </a:r>
          </a:p>
          <a:p>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03" y="1628664"/>
            <a:ext cx="4381994" cy="438462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289" y="1628664"/>
            <a:ext cx="5790127" cy="4265996"/>
          </a:xfrm>
          <a:prstGeom prst="rect">
            <a:avLst/>
          </a:prstGeom>
        </p:spPr>
      </p:pic>
    </p:spTree>
    <p:extLst>
      <p:ext uri="{BB962C8B-B14F-4D97-AF65-F5344CB8AC3E}">
        <p14:creationId xmlns:p14="http://schemas.microsoft.com/office/powerpoint/2010/main" val="3231542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4956" y="500279"/>
            <a:ext cx="8958650" cy="584775"/>
          </a:xfrm>
          <a:prstGeom prst="rect">
            <a:avLst/>
          </a:prstGeom>
          <a:noFill/>
        </p:spPr>
        <p:txBody>
          <a:bodyPr wrap="square" rtlCol="0">
            <a:noAutofit/>
          </a:bodyPr>
          <a:lstStyle/>
          <a:p>
            <a:pPr lvl="1"/>
            <a:r>
              <a:rPr lang="en-US" sz="3200" b="1" dirty="0"/>
              <a:t>Why WOOP?</a:t>
            </a:r>
          </a:p>
        </p:txBody>
      </p:sp>
      <p:sp>
        <p:nvSpPr>
          <p:cNvPr id="5" name="Rectangle 4"/>
          <p:cNvSpPr/>
          <p:nvPr/>
        </p:nvSpPr>
        <p:spPr>
          <a:xfrm>
            <a:off x="1835497" y="1085054"/>
            <a:ext cx="9991742" cy="5262979"/>
          </a:xfrm>
          <a:prstGeom prst="rect">
            <a:avLst/>
          </a:prstGeom>
        </p:spPr>
        <p:txBody>
          <a:bodyPr wrap="square">
            <a:spAutoFit/>
          </a:bodyPr>
          <a:lstStyle/>
          <a:p>
            <a:pPr marL="457200" lvl="0" indent="-457200">
              <a:buFont typeface="Wingdings" panose="05000000000000000000" pitchFamily="2" charset="2"/>
              <a:buChar char="v"/>
            </a:pPr>
            <a:r>
              <a:rPr lang="en-US" sz="2800" dirty="0"/>
              <a:t>Need a tool to sustain motivation, which can be a challenge</a:t>
            </a:r>
          </a:p>
          <a:p>
            <a:pPr lvl="0"/>
            <a:endParaRPr lang="en-US" sz="2800" dirty="0"/>
          </a:p>
          <a:p>
            <a:pPr marL="457200" lvl="0" indent="-457200">
              <a:buFont typeface="Wingdings" panose="05000000000000000000" pitchFamily="2" charset="2"/>
              <a:buChar char="v"/>
            </a:pPr>
            <a:r>
              <a:rPr lang="en-US" sz="2800" dirty="0"/>
              <a:t>Thinking positively is not enough</a:t>
            </a:r>
          </a:p>
          <a:p>
            <a:pPr lvl="0"/>
            <a:endParaRPr lang="en-US" sz="2800" dirty="0"/>
          </a:p>
          <a:p>
            <a:pPr marL="457200" lvl="0" indent="-457200">
              <a:buFont typeface="Wingdings" panose="05000000000000000000" pitchFamily="2" charset="2"/>
              <a:buChar char="v"/>
            </a:pPr>
            <a:r>
              <a:rPr lang="en-US" sz="2800" dirty="0"/>
              <a:t>It is a tool that allows us to identify our internal barriers as well as external hurdles</a:t>
            </a:r>
          </a:p>
          <a:p>
            <a:pPr lvl="0"/>
            <a:endParaRPr lang="en-US" sz="2800" dirty="0"/>
          </a:p>
          <a:p>
            <a:pPr marL="457200" lvl="0" indent="-457200">
              <a:buFont typeface="Wingdings" panose="05000000000000000000" pitchFamily="2" charset="2"/>
              <a:buChar char="v"/>
            </a:pPr>
            <a:r>
              <a:rPr lang="en-US" sz="2800" dirty="0"/>
              <a:t>“Mental contrasting” </a:t>
            </a:r>
          </a:p>
          <a:p>
            <a:pPr marL="914400" lvl="1" indent="-457200">
              <a:buFont typeface="Courier New" panose="02070309020205020404" pitchFamily="49" charset="0"/>
              <a:buChar char="o"/>
            </a:pPr>
            <a:r>
              <a:rPr lang="en-US" sz="2800" dirty="0"/>
              <a:t>is the process of dreaming and then immediately 	confronting realities.</a:t>
            </a:r>
          </a:p>
          <a:p>
            <a:pPr marL="914400" lvl="1" indent="-457200">
              <a:buFont typeface="Courier New" panose="02070309020205020404" pitchFamily="49" charset="0"/>
              <a:buChar char="o"/>
            </a:pPr>
            <a:r>
              <a:rPr lang="en-US" sz="2800" dirty="0"/>
              <a:t>identifies clear path of action to achieve goals.</a:t>
            </a:r>
          </a:p>
        </p:txBody>
      </p:sp>
    </p:spTree>
    <p:extLst>
      <p:ext uri="{BB962C8B-B14F-4D97-AF65-F5344CB8AC3E}">
        <p14:creationId xmlns:p14="http://schemas.microsoft.com/office/powerpoint/2010/main" val="300133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p:tgtEl>
                                          <p:spTgt spid="5">
                                            <p:txEl>
                                              <p:pRg st="4" end="4"/>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p:tgtEl>
                                          <p:spTgt spid="5">
                                            <p:txEl>
                                              <p:pRg st="6" end="6"/>
                                            </p:txEl>
                                          </p:spTgt>
                                        </p:tgtEl>
                                        <p:attrNameLst>
                                          <p:attrName>ppt_x</p:attrName>
                                        </p:attrNameLst>
                                      </p:cBhvr>
                                      <p:tavLst>
                                        <p:tav tm="0">
                                          <p:val>
                                            <p:strVal val="#ppt_x+#ppt_w*1.125000"/>
                                          </p:val>
                                        </p:tav>
                                        <p:tav tm="100000">
                                          <p:val>
                                            <p:strVal val="#ppt_x"/>
                                          </p:val>
                                        </p:tav>
                                      </p:tavLst>
                                    </p:anim>
                                    <p:animEffect transition="in" filter="wipe(left)">
                                      <p:cBhvr>
                                        <p:cTn id="26" dur="500"/>
                                        <p:tgtEl>
                                          <p:spTgt spid="5">
                                            <p:txEl>
                                              <p:pRg st="6" end="6"/>
                                            </p:txEl>
                                          </p:spTgt>
                                        </p:tgtEl>
                                      </p:cBhvr>
                                    </p:animEffect>
                                  </p:childTnLst>
                                </p:cTn>
                              </p:par>
                              <p:par>
                                <p:cTn id="27" presetID="12" presetClass="entr" presetSubtype="2"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p:tgtEl>
                                          <p:spTgt spid="5">
                                            <p:txEl>
                                              <p:pRg st="7" end="7"/>
                                            </p:txEl>
                                          </p:spTgt>
                                        </p:tgtEl>
                                        <p:attrNameLst>
                                          <p:attrName>ppt_x</p:attrName>
                                        </p:attrNameLst>
                                      </p:cBhvr>
                                      <p:tavLst>
                                        <p:tav tm="0">
                                          <p:val>
                                            <p:strVal val="#ppt_x+#ppt_w*1.125000"/>
                                          </p:val>
                                        </p:tav>
                                        <p:tav tm="100000">
                                          <p:val>
                                            <p:strVal val="#ppt_x"/>
                                          </p:val>
                                        </p:tav>
                                      </p:tavLst>
                                    </p:anim>
                                    <p:animEffect transition="in" filter="wipe(left)">
                                      <p:cBhvr>
                                        <p:cTn id="30" dur="500"/>
                                        <p:tgtEl>
                                          <p:spTgt spid="5">
                                            <p:txEl>
                                              <p:pRg st="7" end="7"/>
                                            </p:txEl>
                                          </p:spTgt>
                                        </p:tgtEl>
                                      </p:cBhvr>
                                    </p:animEffect>
                                  </p:childTnLst>
                                </p:cTn>
                              </p:par>
                              <p:par>
                                <p:cTn id="31" presetID="12" presetClass="entr" presetSubtype="2"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p:tgtEl>
                                          <p:spTgt spid="5">
                                            <p:txEl>
                                              <p:pRg st="8" end="8"/>
                                            </p:txEl>
                                          </p:spTgt>
                                        </p:tgtEl>
                                        <p:attrNameLst>
                                          <p:attrName>ppt_x</p:attrName>
                                        </p:attrNameLst>
                                      </p:cBhvr>
                                      <p:tavLst>
                                        <p:tav tm="0">
                                          <p:val>
                                            <p:strVal val="#ppt_x+#ppt_w*1.125000"/>
                                          </p:val>
                                        </p:tav>
                                        <p:tav tm="100000">
                                          <p:val>
                                            <p:strVal val="#ppt_x"/>
                                          </p:val>
                                        </p:tav>
                                      </p:tavLst>
                                    </p:anim>
                                    <p:animEffect transition="in" filter="wipe(left)">
                                      <p:cBhvr>
                                        <p:cTn id="3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4937" y="635190"/>
            <a:ext cx="8958650" cy="584775"/>
          </a:xfrm>
          <a:prstGeom prst="rect">
            <a:avLst/>
          </a:prstGeom>
          <a:noFill/>
        </p:spPr>
        <p:txBody>
          <a:bodyPr wrap="square" rtlCol="0">
            <a:noAutofit/>
          </a:bodyPr>
          <a:lstStyle/>
          <a:p>
            <a:pPr lvl="1"/>
            <a:r>
              <a:rPr lang="en-US" sz="3200" b="1" dirty="0"/>
              <a:t>Why WOOP? (continued)</a:t>
            </a:r>
          </a:p>
        </p:txBody>
      </p:sp>
      <p:sp>
        <p:nvSpPr>
          <p:cNvPr id="5" name="Rectangle 4"/>
          <p:cNvSpPr/>
          <p:nvPr/>
        </p:nvSpPr>
        <p:spPr>
          <a:xfrm>
            <a:off x="2064937" y="1775777"/>
            <a:ext cx="9417529" cy="3970318"/>
          </a:xfrm>
          <a:prstGeom prst="rect">
            <a:avLst/>
          </a:prstGeom>
        </p:spPr>
        <p:txBody>
          <a:bodyPr wrap="square">
            <a:spAutoFit/>
          </a:bodyPr>
          <a:lstStyle/>
          <a:p>
            <a:pPr marL="914400" lvl="1" indent="-457200">
              <a:buFont typeface="Wingdings" panose="05000000000000000000" pitchFamily="2" charset="2"/>
              <a:buChar char="v"/>
            </a:pPr>
            <a:r>
              <a:rPr lang="en-US" sz="2800" dirty="0"/>
              <a:t>We must first start with wish and then examine reality, the order matters</a:t>
            </a:r>
          </a:p>
          <a:p>
            <a:pPr lvl="1"/>
            <a:endParaRPr lang="en-US" sz="2800" dirty="0"/>
          </a:p>
          <a:p>
            <a:pPr lvl="2"/>
            <a:r>
              <a:rPr lang="en-US" sz="2800" dirty="0"/>
              <a:t>“When we think our wishes are feasible, the future and present reality become fused together on a </a:t>
            </a:r>
            <a:r>
              <a:rPr lang="en-US" sz="2800" dirty="0" err="1"/>
              <a:t>nonconscious</a:t>
            </a:r>
            <a:r>
              <a:rPr lang="en-US" sz="2800" dirty="0"/>
              <a:t> level; when they’re not feasible, the future and present reality don’t become fused but actually become disconnected” (</a:t>
            </a:r>
            <a:r>
              <a:rPr lang="en-US" sz="2800" dirty="0" err="1"/>
              <a:t>Oettingen</a:t>
            </a:r>
            <a:r>
              <a:rPr lang="en-US" sz="2800" dirty="0"/>
              <a:t>, 2014, p. 94).</a:t>
            </a:r>
          </a:p>
        </p:txBody>
      </p:sp>
    </p:spTree>
    <p:extLst>
      <p:ext uri="{BB962C8B-B14F-4D97-AF65-F5344CB8AC3E}">
        <p14:creationId xmlns:p14="http://schemas.microsoft.com/office/powerpoint/2010/main" val="302732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4937" y="635190"/>
            <a:ext cx="8958650" cy="584775"/>
          </a:xfrm>
          <a:prstGeom prst="rect">
            <a:avLst/>
          </a:prstGeom>
          <a:noFill/>
        </p:spPr>
        <p:txBody>
          <a:bodyPr wrap="square" rtlCol="0">
            <a:noAutofit/>
          </a:bodyPr>
          <a:lstStyle/>
          <a:p>
            <a:pPr lvl="1"/>
            <a:r>
              <a:rPr lang="en-US" sz="3200" b="1" dirty="0"/>
              <a:t>Why WOOP? (continued)</a:t>
            </a:r>
          </a:p>
        </p:txBody>
      </p:sp>
      <p:sp>
        <p:nvSpPr>
          <p:cNvPr id="5" name="Rectangle 4"/>
          <p:cNvSpPr/>
          <p:nvPr/>
        </p:nvSpPr>
        <p:spPr>
          <a:xfrm>
            <a:off x="2064937" y="1639690"/>
            <a:ext cx="9417529" cy="3539430"/>
          </a:xfrm>
          <a:prstGeom prst="rect">
            <a:avLst/>
          </a:prstGeom>
        </p:spPr>
        <p:txBody>
          <a:bodyPr wrap="square">
            <a:spAutoFit/>
          </a:bodyPr>
          <a:lstStyle/>
          <a:p>
            <a:pPr marL="457200" lvl="2" indent="-457200">
              <a:buFont typeface="Wingdings" panose="05000000000000000000" pitchFamily="2" charset="2"/>
              <a:buChar char="v"/>
            </a:pPr>
            <a:r>
              <a:rPr lang="en-US" sz="2800" dirty="0"/>
              <a:t>By identifying obstacles, it brings into focus how feasible our goals are by providing an opportunity to identify goals that are achievable.</a:t>
            </a:r>
          </a:p>
          <a:p>
            <a:pPr marL="0" lvl="2"/>
            <a:endParaRPr lang="en-US" sz="2800" dirty="0"/>
          </a:p>
          <a:p>
            <a:pPr marL="457200" lvl="2" indent="-457200">
              <a:buFont typeface="Wingdings" panose="05000000000000000000" pitchFamily="2" charset="2"/>
              <a:buChar char="v"/>
            </a:pPr>
            <a:r>
              <a:rPr lang="en-US" sz="2800" dirty="0"/>
              <a:t>Achievable goals increase the likelihood of success.</a:t>
            </a:r>
          </a:p>
          <a:p>
            <a:pPr marL="0" lvl="2"/>
            <a:endParaRPr lang="en-US" sz="2800" dirty="0"/>
          </a:p>
          <a:p>
            <a:pPr marL="457200" lvl="2" indent="-457200">
              <a:buFont typeface="Wingdings" panose="05000000000000000000" pitchFamily="2" charset="2"/>
              <a:buChar char="v"/>
            </a:pPr>
            <a:r>
              <a:rPr lang="en-US" sz="2800" dirty="0"/>
              <a:t>One success leads to more success</a:t>
            </a:r>
          </a:p>
        </p:txBody>
      </p:sp>
    </p:spTree>
    <p:extLst>
      <p:ext uri="{BB962C8B-B14F-4D97-AF65-F5344CB8AC3E}">
        <p14:creationId xmlns:p14="http://schemas.microsoft.com/office/powerpoint/2010/main" val="396347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p:tgtEl>
                                          <p:spTgt spid="5">
                                            <p:txEl>
                                              <p:pRg st="4" end="4"/>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1859" y="1012954"/>
            <a:ext cx="9662984" cy="4832092"/>
          </a:xfrm>
          <a:prstGeom prst="rect">
            <a:avLst/>
          </a:prstGeom>
          <a:noFill/>
        </p:spPr>
        <p:txBody>
          <a:bodyPr wrap="square" rtlCol="0">
            <a:spAutoFit/>
          </a:bodyPr>
          <a:lstStyle/>
          <a:p>
            <a:r>
              <a:rPr lang="en-US" sz="2800" dirty="0"/>
              <a:t>Our students have overcome many hurdles and challenges but they still have barriers.</a:t>
            </a:r>
          </a:p>
          <a:p>
            <a:endParaRPr lang="en-US" sz="2800" dirty="0"/>
          </a:p>
          <a:p>
            <a:r>
              <a:rPr lang="en-US" sz="2800" dirty="0"/>
              <a:t>Our students have grown up in complicated environments.</a:t>
            </a:r>
          </a:p>
          <a:p>
            <a:endParaRPr lang="en-US" sz="2800" dirty="0"/>
          </a:p>
          <a:p>
            <a:r>
              <a:rPr lang="en-US" sz="2800" dirty="0"/>
              <a:t>Our students may not have been successful in school.</a:t>
            </a:r>
          </a:p>
          <a:p>
            <a:endParaRPr lang="en-US" sz="2800" dirty="0"/>
          </a:p>
          <a:p>
            <a:r>
              <a:rPr lang="en-US" sz="2800" dirty="0"/>
              <a:t>Our students walk through our doors because they have hopes and dreams.</a:t>
            </a:r>
          </a:p>
          <a:p>
            <a:endParaRPr lang="en-US" sz="2800" dirty="0"/>
          </a:p>
        </p:txBody>
      </p:sp>
    </p:spTree>
    <p:extLst>
      <p:ext uri="{BB962C8B-B14F-4D97-AF65-F5344CB8AC3E}">
        <p14:creationId xmlns:p14="http://schemas.microsoft.com/office/powerpoint/2010/main" val="257947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7138" y="1677598"/>
            <a:ext cx="8731875" cy="1631216"/>
          </a:xfrm>
          <a:prstGeom prst="rect">
            <a:avLst/>
          </a:prstGeom>
          <a:noFill/>
        </p:spPr>
        <p:txBody>
          <a:bodyPr wrap="square" rtlCol="0">
            <a:spAutoFit/>
          </a:bodyPr>
          <a:lstStyle/>
          <a:p>
            <a:pPr lvl="0"/>
            <a:endParaRPr lang="en-US" sz="2800" b="1" dirty="0"/>
          </a:p>
          <a:p>
            <a:pPr algn="ctr"/>
            <a:r>
              <a:rPr lang="en-US" sz="2800" b="1" dirty="0"/>
              <a:t> </a:t>
            </a:r>
            <a:r>
              <a:rPr lang="en-US" sz="7200" b="1" dirty="0"/>
              <a:t>Let’s practice.</a:t>
            </a:r>
            <a:endParaRPr lang="en-US" sz="2800" b="1" dirty="0"/>
          </a:p>
        </p:txBody>
      </p:sp>
    </p:spTree>
    <p:extLst>
      <p:ext uri="{BB962C8B-B14F-4D97-AF65-F5344CB8AC3E}">
        <p14:creationId xmlns:p14="http://schemas.microsoft.com/office/powerpoint/2010/main" val="3514617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9470" y="625023"/>
            <a:ext cx="10103371" cy="954107"/>
          </a:xfrm>
          <a:prstGeom prst="rect">
            <a:avLst/>
          </a:prstGeom>
          <a:noFill/>
        </p:spPr>
        <p:txBody>
          <a:bodyPr wrap="square" rtlCol="0">
            <a:spAutoFit/>
          </a:bodyPr>
          <a:lstStyle/>
          <a:p>
            <a:pPr algn="ctr"/>
            <a:r>
              <a:rPr lang="en-US" sz="2800" b="1" dirty="0"/>
              <a:t>A Framework for Fostering a Culture of Learning &amp; Growth for Adult Learners</a:t>
            </a:r>
          </a:p>
        </p:txBody>
      </p:sp>
      <p:grpSp>
        <p:nvGrpSpPr>
          <p:cNvPr id="56" name="Group 55">
            <a:extLst>
              <a:ext uri="{FF2B5EF4-FFF2-40B4-BE49-F238E27FC236}">
                <a16:creationId xmlns:a16="http://schemas.microsoft.com/office/drawing/2014/main" id="{2F2704EE-9782-4963-9E7A-D0124498EBF8}"/>
              </a:ext>
            </a:extLst>
          </p:cNvPr>
          <p:cNvGrpSpPr/>
          <p:nvPr/>
        </p:nvGrpSpPr>
        <p:grpSpPr>
          <a:xfrm>
            <a:off x="3807931" y="1578244"/>
            <a:ext cx="4576138" cy="4560229"/>
            <a:chOff x="3571311" y="1633893"/>
            <a:chExt cx="4576138" cy="4560229"/>
          </a:xfrm>
        </p:grpSpPr>
        <p:sp>
          <p:nvSpPr>
            <p:cNvPr id="52" name="Freeform: Shape 51">
              <a:extLst>
                <a:ext uri="{FF2B5EF4-FFF2-40B4-BE49-F238E27FC236}">
                  <a16:creationId xmlns:a16="http://schemas.microsoft.com/office/drawing/2014/main" id="{A3481ECF-1B60-45E7-B8CC-42EF2E209AAF}"/>
                </a:ext>
              </a:extLst>
            </p:cNvPr>
            <p:cNvSpPr/>
            <p:nvPr/>
          </p:nvSpPr>
          <p:spPr>
            <a:xfrm rot="16200000">
              <a:off x="4021882" y="1183322"/>
              <a:ext cx="2286000" cy="3187142"/>
            </a:xfrm>
            <a:custGeom>
              <a:avLst/>
              <a:gdLst>
                <a:gd name="connsiteX0" fmla="*/ 2286000 w 2286000"/>
                <a:gd name="connsiteY0" fmla="*/ 0 h 3159272"/>
                <a:gd name="connsiteX1" fmla="*/ 2286000 w 2286000"/>
                <a:gd name="connsiteY1" fmla="*/ 2286000 h 3159272"/>
                <a:gd name="connsiteX2" fmla="*/ 1325880 w 2286000"/>
                <a:gd name="connsiteY2" fmla="*/ 2286000 h 3159272"/>
                <a:gd name="connsiteX3" fmla="*/ 1325880 w 2286000"/>
                <a:gd name="connsiteY3" fmla="*/ 2563582 h 3159272"/>
                <a:gd name="connsiteX4" fmla="*/ 1347500 w 2286000"/>
                <a:gd name="connsiteY4" fmla="*/ 2573850 h 3159272"/>
                <a:gd name="connsiteX5" fmla="*/ 1508760 w 2286000"/>
                <a:gd name="connsiteY5" fmla="*/ 2839232 h 3159272"/>
                <a:gd name="connsiteX6" fmla="*/ 1143000 w 2286000"/>
                <a:gd name="connsiteY6" fmla="*/ 3159272 h 3159272"/>
                <a:gd name="connsiteX7" fmla="*/ 777240 w 2286000"/>
                <a:gd name="connsiteY7" fmla="*/ 2839232 h 3159272"/>
                <a:gd name="connsiteX8" fmla="*/ 938500 w 2286000"/>
                <a:gd name="connsiteY8" fmla="*/ 2573850 h 3159272"/>
                <a:gd name="connsiteX9" fmla="*/ 960120 w 2286000"/>
                <a:gd name="connsiteY9" fmla="*/ 2563582 h 3159272"/>
                <a:gd name="connsiteX10" fmla="*/ 960120 w 2286000"/>
                <a:gd name="connsiteY10" fmla="*/ 2286000 h 3159272"/>
                <a:gd name="connsiteX11" fmla="*/ 0 w 2286000"/>
                <a:gd name="connsiteY11" fmla="*/ 2286000 h 3159272"/>
                <a:gd name="connsiteX12" fmla="*/ 0 w 2286000"/>
                <a:gd name="connsiteY12" fmla="*/ 1325880 h 3159272"/>
                <a:gd name="connsiteX13" fmla="*/ 318710 w 2286000"/>
                <a:gd name="connsiteY13" fmla="*/ 1325880 h 3159272"/>
                <a:gd name="connsiteX14" fmla="*/ 328978 w 2286000"/>
                <a:gd name="connsiteY14" fmla="*/ 1347500 h 3159272"/>
                <a:gd name="connsiteX15" fmla="*/ 594360 w 2286000"/>
                <a:gd name="connsiteY15" fmla="*/ 1508760 h 3159272"/>
                <a:gd name="connsiteX16" fmla="*/ 914400 w 2286000"/>
                <a:gd name="connsiteY16" fmla="*/ 1143000 h 3159272"/>
                <a:gd name="connsiteX17" fmla="*/ 594360 w 2286000"/>
                <a:gd name="connsiteY17" fmla="*/ 777240 h 3159272"/>
                <a:gd name="connsiteX18" fmla="*/ 328978 w 2286000"/>
                <a:gd name="connsiteY18" fmla="*/ 938500 h 3159272"/>
                <a:gd name="connsiteX19" fmla="*/ 318710 w 2286000"/>
                <a:gd name="connsiteY19" fmla="*/ 960120 h 3159272"/>
                <a:gd name="connsiteX20" fmla="*/ 0 w 2286000"/>
                <a:gd name="connsiteY20" fmla="*/ 960120 h 3159272"/>
                <a:gd name="connsiteX21" fmla="*/ 0 w 2286000"/>
                <a:gd name="connsiteY21" fmla="*/ 0 h 31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0" h="3159272">
                  <a:moveTo>
                    <a:pt x="2286000" y="0"/>
                  </a:moveTo>
                  <a:lnTo>
                    <a:pt x="2286000" y="2286000"/>
                  </a:lnTo>
                  <a:lnTo>
                    <a:pt x="1325880" y="2286000"/>
                  </a:lnTo>
                  <a:lnTo>
                    <a:pt x="1325880" y="2563582"/>
                  </a:lnTo>
                  <a:lnTo>
                    <a:pt x="1347500" y="2573850"/>
                  </a:lnTo>
                  <a:cubicBezTo>
                    <a:pt x="1444793" y="2631364"/>
                    <a:pt x="1508760" y="2728762"/>
                    <a:pt x="1508760" y="2839232"/>
                  </a:cubicBezTo>
                  <a:cubicBezTo>
                    <a:pt x="1508760" y="3015985"/>
                    <a:pt x="1345004" y="3159272"/>
                    <a:pt x="1143000" y="3159272"/>
                  </a:cubicBezTo>
                  <a:cubicBezTo>
                    <a:pt x="940996" y="3159272"/>
                    <a:pt x="777240" y="3015985"/>
                    <a:pt x="777240" y="2839232"/>
                  </a:cubicBezTo>
                  <a:cubicBezTo>
                    <a:pt x="777240" y="2728762"/>
                    <a:pt x="841207" y="2631364"/>
                    <a:pt x="938500" y="2573850"/>
                  </a:cubicBezTo>
                  <a:lnTo>
                    <a:pt x="960120" y="2563582"/>
                  </a:lnTo>
                  <a:lnTo>
                    <a:pt x="960120" y="2286000"/>
                  </a:lnTo>
                  <a:lnTo>
                    <a:pt x="0" y="2286000"/>
                  </a:lnTo>
                  <a:lnTo>
                    <a:pt x="0" y="1325880"/>
                  </a:lnTo>
                  <a:lnTo>
                    <a:pt x="318710" y="1325880"/>
                  </a:lnTo>
                  <a:lnTo>
                    <a:pt x="328978" y="1347500"/>
                  </a:lnTo>
                  <a:cubicBezTo>
                    <a:pt x="386492" y="1444793"/>
                    <a:pt x="483890" y="1508760"/>
                    <a:pt x="594360" y="1508760"/>
                  </a:cubicBezTo>
                  <a:cubicBezTo>
                    <a:pt x="771113" y="1508760"/>
                    <a:pt x="914400" y="1345004"/>
                    <a:pt x="914400" y="1143000"/>
                  </a:cubicBezTo>
                  <a:cubicBezTo>
                    <a:pt x="914400" y="940996"/>
                    <a:pt x="771113" y="777240"/>
                    <a:pt x="594360" y="777240"/>
                  </a:cubicBezTo>
                  <a:cubicBezTo>
                    <a:pt x="483890" y="777240"/>
                    <a:pt x="386492" y="841207"/>
                    <a:pt x="328978" y="938500"/>
                  </a:cubicBezTo>
                  <a:lnTo>
                    <a:pt x="318710" y="960120"/>
                  </a:lnTo>
                  <a:lnTo>
                    <a:pt x="0" y="960120"/>
                  </a:lnTo>
                  <a:lnTo>
                    <a:pt x="0" y="0"/>
                  </a:lnTo>
                  <a:close/>
                </a:path>
              </a:pathLst>
            </a:custGeom>
            <a:solidFill>
              <a:srgbClr val="8AE2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672979B-84AD-4BFC-A8CE-5F2B0341D37D}"/>
                </a:ext>
              </a:extLst>
            </p:cNvPr>
            <p:cNvSpPr/>
            <p:nvPr/>
          </p:nvSpPr>
          <p:spPr>
            <a:xfrm>
              <a:off x="5861449" y="1633894"/>
              <a:ext cx="2286000" cy="3159272"/>
            </a:xfrm>
            <a:custGeom>
              <a:avLst/>
              <a:gdLst>
                <a:gd name="connsiteX0" fmla="*/ 2286000 w 2286000"/>
                <a:gd name="connsiteY0" fmla="*/ 0 h 3159272"/>
                <a:gd name="connsiteX1" fmla="*/ 2286000 w 2286000"/>
                <a:gd name="connsiteY1" fmla="*/ 2286000 h 3159272"/>
                <a:gd name="connsiteX2" fmla="*/ 1325880 w 2286000"/>
                <a:gd name="connsiteY2" fmla="*/ 2286000 h 3159272"/>
                <a:gd name="connsiteX3" fmla="*/ 1325880 w 2286000"/>
                <a:gd name="connsiteY3" fmla="*/ 2563582 h 3159272"/>
                <a:gd name="connsiteX4" fmla="*/ 1347500 w 2286000"/>
                <a:gd name="connsiteY4" fmla="*/ 2573850 h 3159272"/>
                <a:gd name="connsiteX5" fmla="*/ 1508760 w 2286000"/>
                <a:gd name="connsiteY5" fmla="*/ 2839232 h 3159272"/>
                <a:gd name="connsiteX6" fmla="*/ 1143000 w 2286000"/>
                <a:gd name="connsiteY6" fmla="*/ 3159272 h 3159272"/>
                <a:gd name="connsiteX7" fmla="*/ 777240 w 2286000"/>
                <a:gd name="connsiteY7" fmla="*/ 2839232 h 3159272"/>
                <a:gd name="connsiteX8" fmla="*/ 938500 w 2286000"/>
                <a:gd name="connsiteY8" fmla="*/ 2573850 h 3159272"/>
                <a:gd name="connsiteX9" fmla="*/ 960120 w 2286000"/>
                <a:gd name="connsiteY9" fmla="*/ 2563582 h 3159272"/>
                <a:gd name="connsiteX10" fmla="*/ 960120 w 2286000"/>
                <a:gd name="connsiteY10" fmla="*/ 2286000 h 3159272"/>
                <a:gd name="connsiteX11" fmla="*/ 0 w 2286000"/>
                <a:gd name="connsiteY11" fmla="*/ 2286000 h 3159272"/>
                <a:gd name="connsiteX12" fmla="*/ 0 w 2286000"/>
                <a:gd name="connsiteY12" fmla="*/ 1325880 h 3159272"/>
                <a:gd name="connsiteX13" fmla="*/ 318710 w 2286000"/>
                <a:gd name="connsiteY13" fmla="*/ 1325880 h 3159272"/>
                <a:gd name="connsiteX14" fmla="*/ 328978 w 2286000"/>
                <a:gd name="connsiteY14" fmla="*/ 1347500 h 3159272"/>
                <a:gd name="connsiteX15" fmla="*/ 594360 w 2286000"/>
                <a:gd name="connsiteY15" fmla="*/ 1508760 h 3159272"/>
                <a:gd name="connsiteX16" fmla="*/ 914400 w 2286000"/>
                <a:gd name="connsiteY16" fmla="*/ 1143000 h 3159272"/>
                <a:gd name="connsiteX17" fmla="*/ 594360 w 2286000"/>
                <a:gd name="connsiteY17" fmla="*/ 777240 h 3159272"/>
                <a:gd name="connsiteX18" fmla="*/ 328978 w 2286000"/>
                <a:gd name="connsiteY18" fmla="*/ 938500 h 3159272"/>
                <a:gd name="connsiteX19" fmla="*/ 318710 w 2286000"/>
                <a:gd name="connsiteY19" fmla="*/ 960120 h 3159272"/>
                <a:gd name="connsiteX20" fmla="*/ 0 w 2286000"/>
                <a:gd name="connsiteY20" fmla="*/ 960120 h 3159272"/>
                <a:gd name="connsiteX21" fmla="*/ 0 w 2286000"/>
                <a:gd name="connsiteY21" fmla="*/ 0 h 31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0" h="3159272">
                  <a:moveTo>
                    <a:pt x="2286000" y="0"/>
                  </a:moveTo>
                  <a:lnTo>
                    <a:pt x="2286000" y="2286000"/>
                  </a:lnTo>
                  <a:lnTo>
                    <a:pt x="1325880" y="2286000"/>
                  </a:lnTo>
                  <a:lnTo>
                    <a:pt x="1325880" y="2563582"/>
                  </a:lnTo>
                  <a:lnTo>
                    <a:pt x="1347500" y="2573850"/>
                  </a:lnTo>
                  <a:cubicBezTo>
                    <a:pt x="1444793" y="2631364"/>
                    <a:pt x="1508760" y="2728762"/>
                    <a:pt x="1508760" y="2839232"/>
                  </a:cubicBezTo>
                  <a:cubicBezTo>
                    <a:pt x="1508760" y="3015985"/>
                    <a:pt x="1345004" y="3159272"/>
                    <a:pt x="1143000" y="3159272"/>
                  </a:cubicBezTo>
                  <a:cubicBezTo>
                    <a:pt x="940996" y="3159272"/>
                    <a:pt x="777240" y="3015985"/>
                    <a:pt x="777240" y="2839232"/>
                  </a:cubicBezTo>
                  <a:cubicBezTo>
                    <a:pt x="777240" y="2728762"/>
                    <a:pt x="841207" y="2631364"/>
                    <a:pt x="938500" y="2573850"/>
                  </a:cubicBezTo>
                  <a:lnTo>
                    <a:pt x="960120" y="2563582"/>
                  </a:lnTo>
                  <a:lnTo>
                    <a:pt x="960120" y="2286000"/>
                  </a:lnTo>
                  <a:lnTo>
                    <a:pt x="0" y="2286000"/>
                  </a:lnTo>
                  <a:lnTo>
                    <a:pt x="0" y="1325880"/>
                  </a:lnTo>
                  <a:lnTo>
                    <a:pt x="318710" y="1325880"/>
                  </a:lnTo>
                  <a:lnTo>
                    <a:pt x="328978" y="1347500"/>
                  </a:lnTo>
                  <a:cubicBezTo>
                    <a:pt x="386492" y="1444793"/>
                    <a:pt x="483890" y="1508760"/>
                    <a:pt x="594360" y="1508760"/>
                  </a:cubicBezTo>
                  <a:cubicBezTo>
                    <a:pt x="771113" y="1508760"/>
                    <a:pt x="914400" y="1345004"/>
                    <a:pt x="914400" y="1143000"/>
                  </a:cubicBezTo>
                  <a:cubicBezTo>
                    <a:pt x="914400" y="940996"/>
                    <a:pt x="771113" y="777240"/>
                    <a:pt x="594360" y="777240"/>
                  </a:cubicBezTo>
                  <a:cubicBezTo>
                    <a:pt x="483890" y="777240"/>
                    <a:pt x="386492" y="841207"/>
                    <a:pt x="328978" y="938500"/>
                  </a:cubicBezTo>
                  <a:lnTo>
                    <a:pt x="318710" y="960120"/>
                  </a:lnTo>
                  <a:lnTo>
                    <a:pt x="0" y="960120"/>
                  </a:lnTo>
                  <a:lnTo>
                    <a:pt x="0" y="0"/>
                  </a:lnTo>
                  <a:close/>
                </a:path>
              </a:pathLst>
            </a:cu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45039D51-DFBC-4592-A78B-66EF67571FA7}"/>
                </a:ext>
              </a:extLst>
            </p:cNvPr>
            <p:cNvSpPr/>
            <p:nvPr/>
          </p:nvSpPr>
          <p:spPr>
            <a:xfrm rot="10800000">
              <a:off x="3575449" y="3034850"/>
              <a:ext cx="2286000" cy="3159272"/>
            </a:xfrm>
            <a:custGeom>
              <a:avLst/>
              <a:gdLst>
                <a:gd name="connsiteX0" fmla="*/ 2286000 w 2286000"/>
                <a:gd name="connsiteY0" fmla="*/ 0 h 3159272"/>
                <a:gd name="connsiteX1" fmla="*/ 2286000 w 2286000"/>
                <a:gd name="connsiteY1" fmla="*/ 2286000 h 3159272"/>
                <a:gd name="connsiteX2" fmla="*/ 1325880 w 2286000"/>
                <a:gd name="connsiteY2" fmla="*/ 2286000 h 3159272"/>
                <a:gd name="connsiteX3" fmla="*/ 1325880 w 2286000"/>
                <a:gd name="connsiteY3" fmla="*/ 2563582 h 3159272"/>
                <a:gd name="connsiteX4" fmla="*/ 1347500 w 2286000"/>
                <a:gd name="connsiteY4" fmla="*/ 2573850 h 3159272"/>
                <a:gd name="connsiteX5" fmla="*/ 1508760 w 2286000"/>
                <a:gd name="connsiteY5" fmla="*/ 2839232 h 3159272"/>
                <a:gd name="connsiteX6" fmla="*/ 1143000 w 2286000"/>
                <a:gd name="connsiteY6" fmla="*/ 3159272 h 3159272"/>
                <a:gd name="connsiteX7" fmla="*/ 777240 w 2286000"/>
                <a:gd name="connsiteY7" fmla="*/ 2839232 h 3159272"/>
                <a:gd name="connsiteX8" fmla="*/ 938500 w 2286000"/>
                <a:gd name="connsiteY8" fmla="*/ 2573850 h 3159272"/>
                <a:gd name="connsiteX9" fmla="*/ 960120 w 2286000"/>
                <a:gd name="connsiteY9" fmla="*/ 2563582 h 3159272"/>
                <a:gd name="connsiteX10" fmla="*/ 960120 w 2286000"/>
                <a:gd name="connsiteY10" fmla="*/ 2286000 h 3159272"/>
                <a:gd name="connsiteX11" fmla="*/ 0 w 2286000"/>
                <a:gd name="connsiteY11" fmla="*/ 2286000 h 3159272"/>
                <a:gd name="connsiteX12" fmla="*/ 0 w 2286000"/>
                <a:gd name="connsiteY12" fmla="*/ 1325880 h 3159272"/>
                <a:gd name="connsiteX13" fmla="*/ 318710 w 2286000"/>
                <a:gd name="connsiteY13" fmla="*/ 1325880 h 3159272"/>
                <a:gd name="connsiteX14" fmla="*/ 328978 w 2286000"/>
                <a:gd name="connsiteY14" fmla="*/ 1347500 h 3159272"/>
                <a:gd name="connsiteX15" fmla="*/ 594360 w 2286000"/>
                <a:gd name="connsiteY15" fmla="*/ 1508760 h 3159272"/>
                <a:gd name="connsiteX16" fmla="*/ 914400 w 2286000"/>
                <a:gd name="connsiteY16" fmla="*/ 1143000 h 3159272"/>
                <a:gd name="connsiteX17" fmla="*/ 594360 w 2286000"/>
                <a:gd name="connsiteY17" fmla="*/ 777240 h 3159272"/>
                <a:gd name="connsiteX18" fmla="*/ 328978 w 2286000"/>
                <a:gd name="connsiteY18" fmla="*/ 938500 h 3159272"/>
                <a:gd name="connsiteX19" fmla="*/ 318710 w 2286000"/>
                <a:gd name="connsiteY19" fmla="*/ 960120 h 3159272"/>
                <a:gd name="connsiteX20" fmla="*/ 0 w 2286000"/>
                <a:gd name="connsiteY20" fmla="*/ 960120 h 3159272"/>
                <a:gd name="connsiteX21" fmla="*/ 0 w 2286000"/>
                <a:gd name="connsiteY21" fmla="*/ 0 h 31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0" h="3159272">
                  <a:moveTo>
                    <a:pt x="2286000" y="0"/>
                  </a:moveTo>
                  <a:lnTo>
                    <a:pt x="2286000" y="2286000"/>
                  </a:lnTo>
                  <a:lnTo>
                    <a:pt x="1325880" y="2286000"/>
                  </a:lnTo>
                  <a:lnTo>
                    <a:pt x="1325880" y="2563582"/>
                  </a:lnTo>
                  <a:lnTo>
                    <a:pt x="1347500" y="2573850"/>
                  </a:lnTo>
                  <a:cubicBezTo>
                    <a:pt x="1444793" y="2631364"/>
                    <a:pt x="1508760" y="2728762"/>
                    <a:pt x="1508760" y="2839232"/>
                  </a:cubicBezTo>
                  <a:cubicBezTo>
                    <a:pt x="1508760" y="3015985"/>
                    <a:pt x="1345004" y="3159272"/>
                    <a:pt x="1143000" y="3159272"/>
                  </a:cubicBezTo>
                  <a:cubicBezTo>
                    <a:pt x="940996" y="3159272"/>
                    <a:pt x="777240" y="3015985"/>
                    <a:pt x="777240" y="2839232"/>
                  </a:cubicBezTo>
                  <a:cubicBezTo>
                    <a:pt x="777240" y="2728762"/>
                    <a:pt x="841207" y="2631364"/>
                    <a:pt x="938500" y="2573850"/>
                  </a:cubicBezTo>
                  <a:lnTo>
                    <a:pt x="960120" y="2563582"/>
                  </a:lnTo>
                  <a:lnTo>
                    <a:pt x="960120" y="2286000"/>
                  </a:lnTo>
                  <a:lnTo>
                    <a:pt x="0" y="2286000"/>
                  </a:lnTo>
                  <a:lnTo>
                    <a:pt x="0" y="1325880"/>
                  </a:lnTo>
                  <a:lnTo>
                    <a:pt x="318710" y="1325880"/>
                  </a:lnTo>
                  <a:lnTo>
                    <a:pt x="328978" y="1347500"/>
                  </a:lnTo>
                  <a:cubicBezTo>
                    <a:pt x="386492" y="1444793"/>
                    <a:pt x="483890" y="1508760"/>
                    <a:pt x="594360" y="1508760"/>
                  </a:cubicBezTo>
                  <a:cubicBezTo>
                    <a:pt x="771113" y="1508760"/>
                    <a:pt x="914400" y="1345004"/>
                    <a:pt x="914400" y="1143000"/>
                  </a:cubicBezTo>
                  <a:cubicBezTo>
                    <a:pt x="914400" y="940996"/>
                    <a:pt x="771113" y="777240"/>
                    <a:pt x="594360" y="777240"/>
                  </a:cubicBezTo>
                  <a:cubicBezTo>
                    <a:pt x="483890" y="777240"/>
                    <a:pt x="386492" y="841207"/>
                    <a:pt x="328978" y="938500"/>
                  </a:cubicBezTo>
                  <a:lnTo>
                    <a:pt x="318710" y="960120"/>
                  </a:lnTo>
                  <a:lnTo>
                    <a:pt x="0" y="960120"/>
                  </a:lnTo>
                  <a:lnTo>
                    <a:pt x="0" y="0"/>
                  </a:lnTo>
                  <a:close/>
                </a:path>
              </a:pathLst>
            </a:custGeom>
            <a:solidFill>
              <a:srgbClr val="FF7B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D6231973-7575-48F3-826C-C306F2B3C0A1}"/>
                </a:ext>
              </a:extLst>
            </p:cNvPr>
            <p:cNvSpPr/>
            <p:nvPr/>
          </p:nvSpPr>
          <p:spPr>
            <a:xfrm rot="5400000">
              <a:off x="5410878" y="3457551"/>
              <a:ext cx="2286000" cy="3187142"/>
            </a:xfrm>
            <a:custGeom>
              <a:avLst/>
              <a:gdLst>
                <a:gd name="connsiteX0" fmla="*/ 2286000 w 2286000"/>
                <a:gd name="connsiteY0" fmla="*/ 0 h 3159272"/>
                <a:gd name="connsiteX1" fmla="*/ 2286000 w 2286000"/>
                <a:gd name="connsiteY1" fmla="*/ 2286000 h 3159272"/>
                <a:gd name="connsiteX2" fmla="*/ 1325880 w 2286000"/>
                <a:gd name="connsiteY2" fmla="*/ 2286000 h 3159272"/>
                <a:gd name="connsiteX3" fmla="*/ 1325880 w 2286000"/>
                <a:gd name="connsiteY3" fmla="*/ 2563582 h 3159272"/>
                <a:gd name="connsiteX4" fmla="*/ 1347500 w 2286000"/>
                <a:gd name="connsiteY4" fmla="*/ 2573850 h 3159272"/>
                <a:gd name="connsiteX5" fmla="*/ 1508760 w 2286000"/>
                <a:gd name="connsiteY5" fmla="*/ 2839232 h 3159272"/>
                <a:gd name="connsiteX6" fmla="*/ 1143000 w 2286000"/>
                <a:gd name="connsiteY6" fmla="*/ 3159272 h 3159272"/>
                <a:gd name="connsiteX7" fmla="*/ 777240 w 2286000"/>
                <a:gd name="connsiteY7" fmla="*/ 2839232 h 3159272"/>
                <a:gd name="connsiteX8" fmla="*/ 938500 w 2286000"/>
                <a:gd name="connsiteY8" fmla="*/ 2573850 h 3159272"/>
                <a:gd name="connsiteX9" fmla="*/ 960120 w 2286000"/>
                <a:gd name="connsiteY9" fmla="*/ 2563582 h 3159272"/>
                <a:gd name="connsiteX10" fmla="*/ 960120 w 2286000"/>
                <a:gd name="connsiteY10" fmla="*/ 2286000 h 3159272"/>
                <a:gd name="connsiteX11" fmla="*/ 0 w 2286000"/>
                <a:gd name="connsiteY11" fmla="*/ 2286000 h 3159272"/>
                <a:gd name="connsiteX12" fmla="*/ 0 w 2286000"/>
                <a:gd name="connsiteY12" fmla="*/ 1325880 h 3159272"/>
                <a:gd name="connsiteX13" fmla="*/ 318710 w 2286000"/>
                <a:gd name="connsiteY13" fmla="*/ 1325880 h 3159272"/>
                <a:gd name="connsiteX14" fmla="*/ 328978 w 2286000"/>
                <a:gd name="connsiteY14" fmla="*/ 1347500 h 3159272"/>
                <a:gd name="connsiteX15" fmla="*/ 594360 w 2286000"/>
                <a:gd name="connsiteY15" fmla="*/ 1508760 h 3159272"/>
                <a:gd name="connsiteX16" fmla="*/ 914400 w 2286000"/>
                <a:gd name="connsiteY16" fmla="*/ 1143000 h 3159272"/>
                <a:gd name="connsiteX17" fmla="*/ 594360 w 2286000"/>
                <a:gd name="connsiteY17" fmla="*/ 777240 h 3159272"/>
                <a:gd name="connsiteX18" fmla="*/ 328978 w 2286000"/>
                <a:gd name="connsiteY18" fmla="*/ 938500 h 3159272"/>
                <a:gd name="connsiteX19" fmla="*/ 318710 w 2286000"/>
                <a:gd name="connsiteY19" fmla="*/ 960120 h 3159272"/>
                <a:gd name="connsiteX20" fmla="*/ 0 w 2286000"/>
                <a:gd name="connsiteY20" fmla="*/ 960120 h 3159272"/>
                <a:gd name="connsiteX21" fmla="*/ 0 w 2286000"/>
                <a:gd name="connsiteY21" fmla="*/ 0 h 31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0" h="3159272">
                  <a:moveTo>
                    <a:pt x="2286000" y="0"/>
                  </a:moveTo>
                  <a:lnTo>
                    <a:pt x="2286000" y="2286000"/>
                  </a:lnTo>
                  <a:lnTo>
                    <a:pt x="1325880" y="2286000"/>
                  </a:lnTo>
                  <a:lnTo>
                    <a:pt x="1325880" y="2563582"/>
                  </a:lnTo>
                  <a:lnTo>
                    <a:pt x="1347500" y="2573850"/>
                  </a:lnTo>
                  <a:cubicBezTo>
                    <a:pt x="1444793" y="2631364"/>
                    <a:pt x="1508760" y="2728762"/>
                    <a:pt x="1508760" y="2839232"/>
                  </a:cubicBezTo>
                  <a:cubicBezTo>
                    <a:pt x="1508760" y="3015985"/>
                    <a:pt x="1345004" y="3159272"/>
                    <a:pt x="1143000" y="3159272"/>
                  </a:cubicBezTo>
                  <a:cubicBezTo>
                    <a:pt x="940996" y="3159272"/>
                    <a:pt x="777240" y="3015985"/>
                    <a:pt x="777240" y="2839232"/>
                  </a:cubicBezTo>
                  <a:cubicBezTo>
                    <a:pt x="777240" y="2728762"/>
                    <a:pt x="841207" y="2631364"/>
                    <a:pt x="938500" y="2573850"/>
                  </a:cubicBezTo>
                  <a:lnTo>
                    <a:pt x="960120" y="2563582"/>
                  </a:lnTo>
                  <a:lnTo>
                    <a:pt x="960120" y="2286000"/>
                  </a:lnTo>
                  <a:lnTo>
                    <a:pt x="0" y="2286000"/>
                  </a:lnTo>
                  <a:lnTo>
                    <a:pt x="0" y="1325880"/>
                  </a:lnTo>
                  <a:lnTo>
                    <a:pt x="318710" y="1325880"/>
                  </a:lnTo>
                  <a:lnTo>
                    <a:pt x="328978" y="1347500"/>
                  </a:lnTo>
                  <a:cubicBezTo>
                    <a:pt x="386492" y="1444793"/>
                    <a:pt x="483890" y="1508760"/>
                    <a:pt x="594360" y="1508760"/>
                  </a:cubicBezTo>
                  <a:cubicBezTo>
                    <a:pt x="771113" y="1508760"/>
                    <a:pt x="914400" y="1345004"/>
                    <a:pt x="914400" y="1143000"/>
                  </a:cubicBezTo>
                  <a:cubicBezTo>
                    <a:pt x="914400" y="940996"/>
                    <a:pt x="771113" y="777240"/>
                    <a:pt x="594360" y="777240"/>
                  </a:cubicBezTo>
                  <a:cubicBezTo>
                    <a:pt x="483890" y="777240"/>
                    <a:pt x="386492" y="841207"/>
                    <a:pt x="328978" y="938500"/>
                  </a:cubicBezTo>
                  <a:lnTo>
                    <a:pt x="318710" y="960120"/>
                  </a:lnTo>
                  <a:lnTo>
                    <a:pt x="0" y="960120"/>
                  </a:lnTo>
                  <a:lnTo>
                    <a:pt x="0" y="0"/>
                  </a:lnTo>
                  <a:close/>
                </a:path>
              </a:pathLst>
            </a:cu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DD51B0FF-E1E6-44F4-9D18-0BAF939AB257}"/>
              </a:ext>
            </a:extLst>
          </p:cNvPr>
          <p:cNvSpPr txBox="1"/>
          <p:nvPr/>
        </p:nvSpPr>
        <p:spPr>
          <a:xfrm>
            <a:off x="4264069" y="1783135"/>
            <a:ext cx="1377863" cy="707886"/>
          </a:xfrm>
          <a:prstGeom prst="rect">
            <a:avLst/>
          </a:prstGeom>
          <a:noFill/>
        </p:spPr>
        <p:txBody>
          <a:bodyPr wrap="square" rtlCol="0">
            <a:spAutoFit/>
          </a:bodyPr>
          <a:lstStyle/>
          <a:p>
            <a:pPr algn="ctr"/>
            <a:r>
              <a:rPr lang="en-US" sz="2000" b="1" dirty="0"/>
              <a:t>Affirming</a:t>
            </a:r>
            <a:r>
              <a:rPr lang="en-US" sz="2000" dirty="0"/>
              <a:t> </a:t>
            </a:r>
            <a:r>
              <a:rPr lang="en-US" sz="2000" b="1" dirty="0"/>
              <a:t>Values</a:t>
            </a:r>
          </a:p>
        </p:txBody>
      </p:sp>
      <p:sp>
        <p:nvSpPr>
          <p:cNvPr id="58" name="TextBox 57">
            <a:extLst>
              <a:ext uri="{FF2B5EF4-FFF2-40B4-BE49-F238E27FC236}">
                <a16:creationId xmlns:a16="http://schemas.microsoft.com/office/drawing/2014/main" id="{35CE0D46-5845-4EE4-B73C-0DE019C06CB4}"/>
              </a:ext>
            </a:extLst>
          </p:cNvPr>
          <p:cNvSpPr txBox="1"/>
          <p:nvPr/>
        </p:nvSpPr>
        <p:spPr>
          <a:xfrm>
            <a:off x="6861169" y="1733529"/>
            <a:ext cx="1225409" cy="646331"/>
          </a:xfrm>
          <a:prstGeom prst="rect">
            <a:avLst/>
          </a:prstGeom>
          <a:noFill/>
        </p:spPr>
        <p:txBody>
          <a:bodyPr wrap="square" rtlCol="0">
            <a:spAutoFit/>
          </a:bodyPr>
          <a:lstStyle/>
          <a:p>
            <a:pPr algn="ctr"/>
            <a:r>
              <a:rPr lang="en-US" b="1" dirty="0"/>
              <a:t>Signaling Safety</a:t>
            </a:r>
          </a:p>
        </p:txBody>
      </p:sp>
      <p:sp>
        <p:nvSpPr>
          <p:cNvPr id="60" name="TextBox 59">
            <a:extLst>
              <a:ext uri="{FF2B5EF4-FFF2-40B4-BE49-F238E27FC236}">
                <a16:creationId xmlns:a16="http://schemas.microsoft.com/office/drawing/2014/main" id="{626F995B-3182-41A8-875F-D215595A1163}"/>
              </a:ext>
            </a:extLst>
          </p:cNvPr>
          <p:cNvSpPr txBox="1"/>
          <p:nvPr/>
        </p:nvSpPr>
        <p:spPr>
          <a:xfrm>
            <a:off x="6581786" y="4783756"/>
            <a:ext cx="1653486" cy="1015663"/>
          </a:xfrm>
          <a:prstGeom prst="rect">
            <a:avLst/>
          </a:prstGeom>
          <a:noFill/>
        </p:spPr>
        <p:txBody>
          <a:bodyPr wrap="square" rtlCol="0">
            <a:spAutoFit/>
          </a:bodyPr>
          <a:lstStyle/>
          <a:p>
            <a:pPr algn="ctr"/>
            <a:r>
              <a:rPr lang="en-US" sz="2000" b="1" dirty="0"/>
              <a:t>Promoting a Growth Mindset</a:t>
            </a:r>
          </a:p>
        </p:txBody>
      </p:sp>
      <p:sp>
        <p:nvSpPr>
          <p:cNvPr id="63" name="TextBox 62">
            <a:extLst>
              <a:ext uri="{FF2B5EF4-FFF2-40B4-BE49-F238E27FC236}">
                <a16:creationId xmlns:a16="http://schemas.microsoft.com/office/drawing/2014/main" id="{8EE145D6-FB99-4A3D-AF9F-9B0AC2558DB5}"/>
              </a:ext>
            </a:extLst>
          </p:cNvPr>
          <p:cNvSpPr txBox="1"/>
          <p:nvPr/>
        </p:nvSpPr>
        <p:spPr>
          <a:xfrm>
            <a:off x="4045907" y="4163099"/>
            <a:ext cx="1151020" cy="1323439"/>
          </a:xfrm>
          <a:prstGeom prst="rect">
            <a:avLst/>
          </a:prstGeom>
          <a:noFill/>
        </p:spPr>
        <p:txBody>
          <a:bodyPr wrap="square" rtlCol="0">
            <a:spAutoFit/>
          </a:bodyPr>
          <a:lstStyle/>
          <a:p>
            <a:pPr algn="ctr"/>
            <a:r>
              <a:rPr lang="en-US" sz="2000" b="1" dirty="0"/>
              <a:t>Support-</a:t>
            </a:r>
            <a:r>
              <a:rPr lang="en-US" sz="2000" b="1" dirty="0" err="1"/>
              <a:t>ing</a:t>
            </a:r>
            <a:endParaRPr lang="en-US" sz="2000" b="1" dirty="0"/>
          </a:p>
          <a:p>
            <a:pPr algn="ctr"/>
            <a:r>
              <a:rPr lang="en-US" sz="2000" b="1" dirty="0"/>
              <a:t>Goal Setting</a:t>
            </a:r>
          </a:p>
        </p:txBody>
      </p:sp>
      <p:sp>
        <p:nvSpPr>
          <p:cNvPr id="67" name="TextBox 66">
            <a:extLst>
              <a:ext uri="{FF2B5EF4-FFF2-40B4-BE49-F238E27FC236}">
                <a16:creationId xmlns:a16="http://schemas.microsoft.com/office/drawing/2014/main" id="{3D4E2F82-52AA-46BC-B9A9-254B9B3F7217}"/>
              </a:ext>
            </a:extLst>
          </p:cNvPr>
          <p:cNvSpPr txBox="1"/>
          <p:nvPr/>
        </p:nvSpPr>
        <p:spPr>
          <a:xfrm>
            <a:off x="8558996" y="2721244"/>
            <a:ext cx="523220" cy="2191349"/>
          </a:xfrm>
          <a:prstGeom prst="rect">
            <a:avLst/>
          </a:prstGeom>
          <a:noFill/>
        </p:spPr>
        <p:txBody>
          <a:bodyPr vert="vert" wrap="square" rtlCol="0">
            <a:spAutoFit/>
          </a:bodyPr>
          <a:lstStyle/>
          <a:p>
            <a:r>
              <a:rPr lang="en-US" sz="2200" b="1" dirty="0"/>
              <a:t>Neuroplasticity</a:t>
            </a:r>
          </a:p>
        </p:txBody>
      </p:sp>
      <p:sp>
        <p:nvSpPr>
          <p:cNvPr id="68" name="TextBox 67">
            <a:extLst>
              <a:ext uri="{FF2B5EF4-FFF2-40B4-BE49-F238E27FC236}">
                <a16:creationId xmlns:a16="http://schemas.microsoft.com/office/drawing/2014/main" id="{A46EA49F-7E83-4828-9CD6-AF9FAEE99D37}"/>
              </a:ext>
            </a:extLst>
          </p:cNvPr>
          <p:cNvSpPr txBox="1"/>
          <p:nvPr/>
        </p:nvSpPr>
        <p:spPr>
          <a:xfrm>
            <a:off x="5090983" y="6240015"/>
            <a:ext cx="2417721" cy="430887"/>
          </a:xfrm>
          <a:prstGeom prst="rect">
            <a:avLst/>
          </a:prstGeom>
          <a:noFill/>
        </p:spPr>
        <p:txBody>
          <a:bodyPr wrap="square" rtlCol="0">
            <a:spAutoFit/>
          </a:bodyPr>
          <a:lstStyle/>
          <a:p>
            <a:r>
              <a:rPr lang="en-US" sz="2200" b="1" dirty="0"/>
              <a:t>Neuroplasticity</a:t>
            </a:r>
          </a:p>
        </p:txBody>
      </p:sp>
      <p:sp>
        <p:nvSpPr>
          <p:cNvPr id="69" name="TextBox 68">
            <a:extLst>
              <a:ext uri="{FF2B5EF4-FFF2-40B4-BE49-F238E27FC236}">
                <a16:creationId xmlns:a16="http://schemas.microsoft.com/office/drawing/2014/main" id="{FFDC1E69-9F8E-4B94-AF1D-BD9C9AA7F69A}"/>
              </a:ext>
            </a:extLst>
          </p:cNvPr>
          <p:cNvSpPr txBox="1"/>
          <p:nvPr/>
        </p:nvSpPr>
        <p:spPr>
          <a:xfrm>
            <a:off x="2993845" y="2721244"/>
            <a:ext cx="523220" cy="2191349"/>
          </a:xfrm>
          <a:prstGeom prst="rect">
            <a:avLst/>
          </a:prstGeom>
          <a:noFill/>
        </p:spPr>
        <p:txBody>
          <a:bodyPr vert="vert270" wrap="square" rtlCol="0">
            <a:spAutoFit/>
          </a:bodyPr>
          <a:lstStyle/>
          <a:p>
            <a:r>
              <a:rPr lang="en-US" sz="2200" b="1" dirty="0"/>
              <a:t>Neuroplasticity</a:t>
            </a:r>
          </a:p>
        </p:txBody>
      </p:sp>
    </p:spTree>
    <p:extLst>
      <p:ext uri="{BB962C8B-B14F-4D97-AF65-F5344CB8AC3E}">
        <p14:creationId xmlns:p14="http://schemas.microsoft.com/office/powerpoint/2010/main" val="2666707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0956" y="635190"/>
            <a:ext cx="8958650" cy="584775"/>
          </a:xfrm>
          <a:prstGeom prst="rect">
            <a:avLst/>
          </a:prstGeom>
          <a:noFill/>
        </p:spPr>
        <p:txBody>
          <a:bodyPr wrap="square" rtlCol="0">
            <a:noAutofit/>
          </a:bodyPr>
          <a:lstStyle/>
          <a:p>
            <a:pPr lvl="1"/>
            <a:r>
              <a:rPr lang="en-US" sz="2800" b="1" dirty="0"/>
              <a:t>Final Thoughts</a:t>
            </a:r>
          </a:p>
        </p:txBody>
      </p:sp>
      <p:sp>
        <p:nvSpPr>
          <p:cNvPr id="5" name="Rectangle 4"/>
          <p:cNvSpPr/>
          <p:nvPr/>
        </p:nvSpPr>
        <p:spPr>
          <a:xfrm>
            <a:off x="2829435" y="1851038"/>
            <a:ext cx="8662087" cy="3539430"/>
          </a:xfrm>
          <a:prstGeom prst="rect">
            <a:avLst/>
          </a:prstGeom>
        </p:spPr>
        <p:txBody>
          <a:bodyPr wrap="square">
            <a:spAutoFit/>
          </a:bodyPr>
          <a:lstStyle/>
          <a:p>
            <a:pPr marL="285750" lvl="0" indent="-285750">
              <a:buFont typeface="Wingdings" pitchFamily="2" charset="2"/>
              <a:buChar char="v"/>
            </a:pPr>
            <a:r>
              <a:rPr lang="en-US" sz="2800" dirty="0"/>
              <a:t>Trust in people’s ability to learn and grow.</a:t>
            </a:r>
          </a:p>
          <a:p>
            <a:pPr lvl="0"/>
            <a:endParaRPr lang="en-US" sz="2800" dirty="0"/>
          </a:p>
          <a:p>
            <a:pPr lvl="0"/>
            <a:endParaRPr lang="en-US" sz="2800" dirty="0"/>
          </a:p>
          <a:p>
            <a:pPr marL="285750" lvl="0" indent="-285750">
              <a:buFont typeface="Wingdings" pitchFamily="2" charset="2"/>
              <a:buChar char="v"/>
            </a:pPr>
            <a:r>
              <a:rPr lang="en-US" sz="2800" dirty="0"/>
              <a:t>Trust in people’s ability to re-wire their hearts and minds.</a:t>
            </a:r>
          </a:p>
          <a:p>
            <a:pPr lvl="0"/>
            <a:endParaRPr lang="en-US" sz="2800" dirty="0"/>
          </a:p>
          <a:p>
            <a:pPr lvl="0"/>
            <a:endParaRPr lang="en-US" sz="2800" dirty="0"/>
          </a:p>
          <a:p>
            <a:pPr marL="285750" lvl="0" indent="-285750">
              <a:buFont typeface="Wingdings" pitchFamily="2" charset="2"/>
              <a:buChar char="v"/>
            </a:pPr>
            <a:r>
              <a:rPr lang="en-US" sz="2800" dirty="0"/>
              <a:t>Trust yourself to do this work.</a:t>
            </a:r>
          </a:p>
        </p:txBody>
      </p:sp>
    </p:spTree>
    <p:extLst>
      <p:ext uri="{BB962C8B-B14F-4D97-AF65-F5344CB8AC3E}">
        <p14:creationId xmlns:p14="http://schemas.microsoft.com/office/powerpoint/2010/main" val="12938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p:tgtEl>
                                          <p:spTgt spid="5">
                                            <p:txEl>
                                              <p:pRg st="3" end="3"/>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p:tgtEl>
                                          <p:spTgt spid="5">
                                            <p:txEl>
                                              <p:pRg st="6" end="6"/>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0139" y="790833"/>
            <a:ext cx="8958650" cy="523220"/>
          </a:xfrm>
          <a:prstGeom prst="rect">
            <a:avLst/>
          </a:prstGeom>
          <a:noFill/>
        </p:spPr>
        <p:txBody>
          <a:bodyPr wrap="square" rtlCol="0">
            <a:spAutoFit/>
          </a:bodyPr>
          <a:lstStyle/>
          <a:p>
            <a:pPr lvl="1"/>
            <a:r>
              <a:rPr lang="en-US" sz="2800" b="1" dirty="0"/>
              <a:t>Wrap Up</a:t>
            </a:r>
          </a:p>
        </p:txBody>
      </p:sp>
      <p:sp>
        <p:nvSpPr>
          <p:cNvPr id="5" name="Rectangle 4"/>
          <p:cNvSpPr/>
          <p:nvPr/>
        </p:nvSpPr>
        <p:spPr>
          <a:xfrm>
            <a:off x="2051222" y="1870493"/>
            <a:ext cx="8662087" cy="523220"/>
          </a:xfrm>
          <a:prstGeom prst="rect">
            <a:avLst/>
          </a:prstGeom>
        </p:spPr>
        <p:txBody>
          <a:bodyPr wrap="square">
            <a:spAutoFit/>
          </a:bodyPr>
          <a:lstStyle/>
          <a:p>
            <a:pPr marL="1200150" lvl="2" indent="-285750">
              <a:buFont typeface="Wingdings" panose="05000000000000000000" pitchFamily="2" charset="2"/>
              <a:buChar char="v"/>
            </a:pPr>
            <a:r>
              <a:rPr lang="en-US" sz="2800" dirty="0"/>
              <a:t>Questions, thoughts, and/or comments</a:t>
            </a:r>
          </a:p>
        </p:txBody>
      </p:sp>
    </p:spTree>
    <p:extLst>
      <p:ext uri="{BB962C8B-B14F-4D97-AF65-F5344CB8AC3E}">
        <p14:creationId xmlns:p14="http://schemas.microsoft.com/office/powerpoint/2010/main" val="359267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1802" y="516948"/>
            <a:ext cx="10103371" cy="954107"/>
          </a:xfrm>
          <a:prstGeom prst="rect">
            <a:avLst/>
          </a:prstGeom>
          <a:noFill/>
        </p:spPr>
        <p:txBody>
          <a:bodyPr wrap="square" rtlCol="0">
            <a:spAutoFit/>
          </a:bodyPr>
          <a:lstStyle/>
          <a:p>
            <a:pPr algn="ctr"/>
            <a:r>
              <a:rPr lang="en-US" sz="2800" b="1" dirty="0"/>
              <a:t>A Framework for Fostering a Culture of Learning &amp; Growth for Adult Learners</a:t>
            </a:r>
          </a:p>
        </p:txBody>
      </p:sp>
      <p:grpSp>
        <p:nvGrpSpPr>
          <p:cNvPr id="56" name="Group 55">
            <a:extLst>
              <a:ext uri="{FF2B5EF4-FFF2-40B4-BE49-F238E27FC236}">
                <a16:creationId xmlns:a16="http://schemas.microsoft.com/office/drawing/2014/main" id="{2F2704EE-9782-4963-9E7A-D0124498EBF8}"/>
              </a:ext>
            </a:extLst>
          </p:cNvPr>
          <p:cNvGrpSpPr/>
          <p:nvPr/>
        </p:nvGrpSpPr>
        <p:grpSpPr>
          <a:xfrm>
            <a:off x="3810921" y="1471056"/>
            <a:ext cx="4576138" cy="4560229"/>
            <a:chOff x="3571311" y="1633893"/>
            <a:chExt cx="4576138" cy="4560229"/>
          </a:xfrm>
        </p:grpSpPr>
        <p:sp>
          <p:nvSpPr>
            <p:cNvPr id="52" name="Freeform: Shape 51">
              <a:extLst>
                <a:ext uri="{FF2B5EF4-FFF2-40B4-BE49-F238E27FC236}">
                  <a16:creationId xmlns:a16="http://schemas.microsoft.com/office/drawing/2014/main" id="{A3481ECF-1B60-45E7-B8CC-42EF2E209AAF}"/>
                </a:ext>
              </a:extLst>
            </p:cNvPr>
            <p:cNvSpPr/>
            <p:nvPr/>
          </p:nvSpPr>
          <p:spPr>
            <a:xfrm rot="16200000">
              <a:off x="4021882" y="1183322"/>
              <a:ext cx="2286000" cy="3187142"/>
            </a:xfrm>
            <a:custGeom>
              <a:avLst/>
              <a:gdLst>
                <a:gd name="connsiteX0" fmla="*/ 2286000 w 2286000"/>
                <a:gd name="connsiteY0" fmla="*/ 0 h 3159272"/>
                <a:gd name="connsiteX1" fmla="*/ 2286000 w 2286000"/>
                <a:gd name="connsiteY1" fmla="*/ 2286000 h 3159272"/>
                <a:gd name="connsiteX2" fmla="*/ 1325880 w 2286000"/>
                <a:gd name="connsiteY2" fmla="*/ 2286000 h 3159272"/>
                <a:gd name="connsiteX3" fmla="*/ 1325880 w 2286000"/>
                <a:gd name="connsiteY3" fmla="*/ 2563582 h 3159272"/>
                <a:gd name="connsiteX4" fmla="*/ 1347500 w 2286000"/>
                <a:gd name="connsiteY4" fmla="*/ 2573850 h 3159272"/>
                <a:gd name="connsiteX5" fmla="*/ 1508760 w 2286000"/>
                <a:gd name="connsiteY5" fmla="*/ 2839232 h 3159272"/>
                <a:gd name="connsiteX6" fmla="*/ 1143000 w 2286000"/>
                <a:gd name="connsiteY6" fmla="*/ 3159272 h 3159272"/>
                <a:gd name="connsiteX7" fmla="*/ 777240 w 2286000"/>
                <a:gd name="connsiteY7" fmla="*/ 2839232 h 3159272"/>
                <a:gd name="connsiteX8" fmla="*/ 938500 w 2286000"/>
                <a:gd name="connsiteY8" fmla="*/ 2573850 h 3159272"/>
                <a:gd name="connsiteX9" fmla="*/ 960120 w 2286000"/>
                <a:gd name="connsiteY9" fmla="*/ 2563582 h 3159272"/>
                <a:gd name="connsiteX10" fmla="*/ 960120 w 2286000"/>
                <a:gd name="connsiteY10" fmla="*/ 2286000 h 3159272"/>
                <a:gd name="connsiteX11" fmla="*/ 0 w 2286000"/>
                <a:gd name="connsiteY11" fmla="*/ 2286000 h 3159272"/>
                <a:gd name="connsiteX12" fmla="*/ 0 w 2286000"/>
                <a:gd name="connsiteY12" fmla="*/ 1325880 h 3159272"/>
                <a:gd name="connsiteX13" fmla="*/ 318710 w 2286000"/>
                <a:gd name="connsiteY13" fmla="*/ 1325880 h 3159272"/>
                <a:gd name="connsiteX14" fmla="*/ 328978 w 2286000"/>
                <a:gd name="connsiteY14" fmla="*/ 1347500 h 3159272"/>
                <a:gd name="connsiteX15" fmla="*/ 594360 w 2286000"/>
                <a:gd name="connsiteY15" fmla="*/ 1508760 h 3159272"/>
                <a:gd name="connsiteX16" fmla="*/ 914400 w 2286000"/>
                <a:gd name="connsiteY16" fmla="*/ 1143000 h 3159272"/>
                <a:gd name="connsiteX17" fmla="*/ 594360 w 2286000"/>
                <a:gd name="connsiteY17" fmla="*/ 777240 h 3159272"/>
                <a:gd name="connsiteX18" fmla="*/ 328978 w 2286000"/>
                <a:gd name="connsiteY18" fmla="*/ 938500 h 3159272"/>
                <a:gd name="connsiteX19" fmla="*/ 318710 w 2286000"/>
                <a:gd name="connsiteY19" fmla="*/ 960120 h 3159272"/>
                <a:gd name="connsiteX20" fmla="*/ 0 w 2286000"/>
                <a:gd name="connsiteY20" fmla="*/ 960120 h 3159272"/>
                <a:gd name="connsiteX21" fmla="*/ 0 w 2286000"/>
                <a:gd name="connsiteY21" fmla="*/ 0 h 31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0" h="3159272">
                  <a:moveTo>
                    <a:pt x="2286000" y="0"/>
                  </a:moveTo>
                  <a:lnTo>
                    <a:pt x="2286000" y="2286000"/>
                  </a:lnTo>
                  <a:lnTo>
                    <a:pt x="1325880" y="2286000"/>
                  </a:lnTo>
                  <a:lnTo>
                    <a:pt x="1325880" y="2563582"/>
                  </a:lnTo>
                  <a:lnTo>
                    <a:pt x="1347500" y="2573850"/>
                  </a:lnTo>
                  <a:cubicBezTo>
                    <a:pt x="1444793" y="2631364"/>
                    <a:pt x="1508760" y="2728762"/>
                    <a:pt x="1508760" y="2839232"/>
                  </a:cubicBezTo>
                  <a:cubicBezTo>
                    <a:pt x="1508760" y="3015985"/>
                    <a:pt x="1345004" y="3159272"/>
                    <a:pt x="1143000" y="3159272"/>
                  </a:cubicBezTo>
                  <a:cubicBezTo>
                    <a:pt x="940996" y="3159272"/>
                    <a:pt x="777240" y="3015985"/>
                    <a:pt x="777240" y="2839232"/>
                  </a:cubicBezTo>
                  <a:cubicBezTo>
                    <a:pt x="777240" y="2728762"/>
                    <a:pt x="841207" y="2631364"/>
                    <a:pt x="938500" y="2573850"/>
                  </a:cubicBezTo>
                  <a:lnTo>
                    <a:pt x="960120" y="2563582"/>
                  </a:lnTo>
                  <a:lnTo>
                    <a:pt x="960120" y="2286000"/>
                  </a:lnTo>
                  <a:lnTo>
                    <a:pt x="0" y="2286000"/>
                  </a:lnTo>
                  <a:lnTo>
                    <a:pt x="0" y="1325880"/>
                  </a:lnTo>
                  <a:lnTo>
                    <a:pt x="318710" y="1325880"/>
                  </a:lnTo>
                  <a:lnTo>
                    <a:pt x="328978" y="1347500"/>
                  </a:lnTo>
                  <a:cubicBezTo>
                    <a:pt x="386492" y="1444793"/>
                    <a:pt x="483890" y="1508760"/>
                    <a:pt x="594360" y="1508760"/>
                  </a:cubicBezTo>
                  <a:cubicBezTo>
                    <a:pt x="771113" y="1508760"/>
                    <a:pt x="914400" y="1345004"/>
                    <a:pt x="914400" y="1143000"/>
                  </a:cubicBezTo>
                  <a:cubicBezTo>
                    <a:pt x="914400" y="940996"/>
                    <a:pt x="771113" y="777240"/>
                    <a:pt x="594360" y="777240"/>
                  </a:cubicBezTo>
                  <a:cubicBezTo>
                    <a:pt x="483890" y="777240"/>
                    <a:pt x="386492" y="841207"/>
                    <a:pt x="328978" y="938500"/>
                  </a:cubicBezTo>
                  <a:lnTo>
                    <a:pt x="318710" y="960120"/>
                  </a:lnTo>
                  <a:lnTo>
                    <a:pt x="0" y="960120"/>
                  </a:lnTo>
                  <a:lnTo>
                    <a:pt x="0" y="0"/>
                  </a:lnTo>
                  <a:close/>
                </a:path>
              </a:pathLst>
            </a:custGeom>
            <a:solidFill>
              <a:srgbClr val="8AE2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672979B-84AD-4BFC-A8CE-5F2B0341D37D}"/>
                </a:ext>
              </a:extLst>
            </p:cNvPr>
            <p:cNvSpPr/>
            <p:nvPr/>
          </p:nvSpPr>
          <p:spPr>
            <a:xfrm>
              <a:off x="5861449" y="1633894"/>
              <a:ext cx="2286000" cy="3159272"/>
            </a:xfrm>
            <a:custGeom>
              <a:avLst/>
              <a:gdLst>
                <a:gd name="connsiteX0" fmla="*/ 2286000 w 2286000"/>
                <a:gd name="connsiteY0" fmla="*/ 0 h 3159272"/>
                <a:gd name="connsiteX1" fmla="*/ 2286000 w 2286000"/>
                <a:gd name="connsiteY1" fmla="*/ 2286000 h 3159272"/>
                <a:gd name="connsiteX2" fmla="*/ 1325880 w 2286000"/>
                <a:gd name="connsiteY2" fmla="*/ 2286000 h 3159272"/>
                <a:gd name="connsiteX3" fmla="*/ 1325880 w 2286000"/>
                <a:gd name="connsiteY3" fmla="*/ 2563582 h 3159272"/>
                <a:gd name="connsiteX4" fmla="*/ 1347500 w 2286000"/>
                <a:gd name="connsiteY4" fmla="*/ 2573850 h 3159272"/>
                <a:gd name="connsiteX5" fmla="*/ 1508760 w 2286000"/>
                <a:gd name="connsiteY5" fmla="*/ 2839232 h 3159272"/>
                <a:gd name="connsiteX6" fmla="*/ 1143000 w 2286000"/>
                <a:gd name="connsiteY6" fmla="*/ 3159272 h 3159272"/>
                <a:gd name="connsiteX7" fmla="*/ 777240 w 2286000"/>
                <a:gd name="connsiteY7" fmla="*/ 2839232 h 3159272"/>
                <a:gd name="connsiteX8" fmla="*/ 938500 w 2286000"/>
                <a:gd name="connsiteY8" fmla="*/ 2573850 h 3159272"/>
                <a:gd name="connsiteX9" fmla="*/ 960120 w 2286000"/>
                <a:gd name="connsiteY9" fmla="*/ 2563582 h 3159272"/>
                <a:gd name="connsiteX10" fmla="*/ 960120 w 2286000"/>
                <a:gd name="connsiteY10" fmla="*/ 2286000 h 3159272"/>
                <a:gd name="connsiteX11" fmla="*/ 0 w 2286000"/>
                <a:gd name="connsiteY11" fmla="*/ 2286000 h 3159272"/>
                <a:gd name="connsiteX12" fmla="*/ 0 w 2286000"/>
                <a:gd name="connsiteY12" fmla="*/ 1325880 h 3159272"/>
                <a:gd name="connsiteX13" fmla="*/ 318710 w 2286000"/>
                <a:gd name="connsiteY13" fmla="*/ 1325880 h 3159272"/>
                <a:gd name="connsiteX14" fmla="*/ 328978 w 2286000"/>
                <a:gd name="connsiteY14" fmla="*/ 1347500 h 3159272"/>
                <a:gd name="connsiteX15" fmla="*/ 594360 w 2286000"/>
                <a:gd name="connsiteY15" fmla="*/ 1508760 h 3159272"/>
                <a:gd name="connsiteX16" fmla="*/ 914400 w 2286000"/>
                <a:gd name="connsiteY16" fmla="*/ 1143000 h 3159272"/>
                <a:gd name="connsiteX17" fmla="*/ 594360 w 2286000"/>
                <a:gd name="connsiteY17" fmla="*/ 777240 h 3159272"/>
                <a:gd name="connsiteX18" fmla="*/ 328978 w 2286000"/>
                <a:gd name="connsiteY18" fmla="*/ 938500 h 3159272"/>
                <a:gd name="connsiteX19" fmla="*/ 318710 w 2286000"/>
                <a:gd name="connsiteY19" fmla="*/ 960120 h 3159272"/>
                <a:gd name="connsiteX20" fmla="*/ 0 w 2286000"/>
                <a:gd name="connsiteY20" fmla="*/ 960120 h 3159272"/>
                <a:gd name="connsiteX21" fmla="*/ 0 w 2286000"/>
                <a:gd name="connsiteY21" fmla="*/ 0 h 31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0" h="3159272">
                  <a:moveTo>
                    <a:pt x="2286000" y="0"/>
                  </a:moveTo>
                  <a:lnTo>
                    <a:pt x="2286000" y="2286000"/>
                  </a:lnTo>
                  <a:lnTo>
                    <a:pt x="1325880" y="2286000"/>
                  </a:lnTo>
                  <a:lnTo>
                    <a:pt x="1325880" y="2563582"/>
                  </a:lnTo>
                  <a:lnTo>
                    <a:pt x="1347500" y="2573850"/>
                  </a:lnTo>
                  <a:cubicBezTo>
                    <a:pt x="1444793" y="2631364"/>
                    <a:pt x="1508760" y="2728762"/>
                    <a:pt x="1508760" y="2839232"/>
                  </a:cubicBezTo>
                  <a:cubicBezTo>
                    <a:pt x="1508760" y="3015985"/>
                    <a:pt x="1345004" y="3159272"/>
                    <a:pt x="1143000" y="3159272"/>
                  </a:cubicBezTo>
                  <a:cubicBezTo>
                    <a:pt x="940996" y="3159272"/>
                    <a:pt x="777240" y="3015985"/>
                    <a:pt x="777240" y="2839232"/>
                  </a:cubicBezTo>
                  <a:cubicBezTo>
                    <a:pt x="777240" y="2728762"/>
                    <a:pt x="841207" y="2631364"/>
                    <a:pt x="938500" y="2573850"/>
                  </a:cubicBezTo>
                  <a:lnTo>
                    <a:pt x="960120" y="2563582"/>
                  </a:lnTo>
                  <a:lnTo>
                    <a:pt x="960120" y="2286000"/>
                  </a:lnTo>
                  <a:lnTo>
                    <a:pt x="0" y="2286000"/>
                  </a:lnTo>
                  <a:lnTo>
                    <a:pt x="0" y="1325880"/>
                  </a:lnTo>
                  <a:lnTo>
                    <a:pt x="318710" y="1325880"/>
                  </a:lnTo>
                  <a:lnTo>
                    <a:pt x="328978" y="1347500"/>
                  </a:lnTo>
                  <a:cubicBezTo>
                    <a:pt x="386492" y="1444793"/>
                    <a:pt x="483890" y="1508760"/>
                    <a:pt x="594360" y="1508760"/>
                  </a:cubicBezTo>
                  <a:cubicBezTo>
                    <a:pt x="771113" y="1508760"/>
                    <a:pt x="914400" y="1345004"/>
                    <a:pt x="914400" y="1143000"/>
                  </a:cubicBezTo>
                  <a:cubicBezTo>
                    <a:pt x="914400" y="940996"/>
                    <a:pt x="771113" y="777240"/>
                    <a:pt x="594360" y="777240"/>
                  </a:cubicBezTo>
                  <a:cubicBezTo>
                    <a:pt x="483890" y="777240"/>
                    <a:pt x="386492" y="841207"/>
                    <a:pt x="328978" y="938500"/>
                  </a:cubicBezTo>
                  <a:lnTo>
                    <a:pt x="318710" y="960120"/>
                  </a:lnTo>
                  <a:lnTo>
                    <a:pt x="0" y="960120"/>
                  </a:lnTo>
                  <a:lnTo>
                    <a:pt x="0" y="0"/>
                  </a:lnTo>
                  <a:close/>
                </a:path>
              </a:pathLst>
            </a:cu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45039D51-DFBC-4592-A78B-66EF67571FA7}"/>
                </a:ext>
              </a:extLst>
            </p:cNvPr>
            <p:cNvSpPr/>
            <p:nvPr/>
          </p:nvSpPr>
          <p:spPr>
            <a:xfrm rot="10800000">
              <a:off x="3575449" y="3034850"/>
              <a:ext cx="2286000" cy="3159272"/>
            </a:xfrm>
            <a:custGeom>
              <a:avLst/>
              <a:gdLst>
                <a:gd name="connsiteX0" fmla="*/ 2286000 w 2286000"/>
                <a:gd name="connsiteY0" fmla="*/ 0 h 3159272"/>
                <a:gd name="connsiteX1" fmla="*/ 2286000 w 2286000"/>
                <a:gd name="connsiteY1" fmla="*/ 2286000 h 3159272"/>
                <a:gd name="connsiteX2" fmla="*/ 1325880 w 2286000"/>
                <a:gd name="connsiteY2" fmla="*/ 2286000 h 3159272"/>
                <a:gd name="connsiteX3" fmla="*/ 1325880 w 2286000"/>
                <a:gd name="connsiteY3" fmla="*/ 2563582 h 3159272"/>
                <a:gd name="connsiteX4" fmla="*/ 1347500 w 2286000"/>
                <a:gd name="connsiteY4" fmla="*/ 2573850 h 3159272"/>
                <a:gd name="connsiteX5" fmla="*/ 1508760 w 2286000"/>
                <a:gd name="connsiteY5" fmla="*/ 2839232 h 3159272"/>
                <a:gd name="connsiteX6" fmla="*/ 1143000 w 2286000"/>
                <a:gd name="connsiteY6" fmla="*/ 3159272 h 3159272"/>
                <a:gd name="connsiteX7" fmla="*/ 777240 w 2286000"/>
                <a:gd name="connsiteY7" fmla="*/ 2839232 h 3159272"/>
                <a:gd name="connsiteX8" fmla="*/ 938500 w 2286000"/>
                <a:gd name="connsiteY8" fmla="*/ 2573850 h 3159272"/>
                <a:gd name="connsiteX9" fmla="*/ 960120 w 2286000"/>
                <a:gd name="connsiteY9" fmla="*/ 2563582 h 3159272"/>
                <a:gd name="connsiteX10" fmla="*/ 960120 w 2286000"/>
                <a:gd name="connsiteY10" fmla="*/ 2286000 h 3159272"/>
                <a:gd name="connsiteX11" fmla="*/ 0 w 2286000"/>
                <a:gd name="connsiteY11" fmla="*/ 2286000 h 3159272"/>
                <a:gd name="connsiteX12" fmla="*/ 0 w 2286000"/>
                <a:gd name="connsiteY12" fmla="*/ 1325880 h 3159272"/>
                <a:gd name="connsiteX13" fmla="*/ 318710 w 2286000"/>
                <a:gd name="connsiteY13" fmla="*/ 1325880 h 3159272"/>
                <a:gd name="connsiteX14" fmla="*/ 328978 w 2286000"/>
                <a:gd name="connsiteY14" fmla="*/ 1347500 h 3159272"/>
                <a:gd name="connsiteX15" fmla="*/ 594360 w 2286000"/>
                <a:gd name="connsiteY15" fmla="*/ 1508760 h 3159272"/>
                <a:gd name="connsiteX16" fmla="*/ 914400 w 2286000"/>
                <a:gd name="connsiteY16" fmla="*/ 1143000 h 3159272"/>
                <a:gd name="connsiteX17" fmla="*/ 594360 w 2286000"/>
                <a:gd name="connsiteY17" fmla="*/ 777240 h 3159272"/>
                <a:gd name="connsiteX18" fmla="*/ 328978 w 2286000"/>
                <a:gd name="connsiteY18" fmla="*/ 938500 h 3159272"/>
                <a:gd name="connsiteX19" fmla="*/ 318710 w 2286000"/>
                <a:gd name="connsiteY19" fmla="*/ 960120 h 3159272"/>
                <a:gd name="connsiteX20" fmla="*/ 0 w 2286000"/>
                <a:gd name="connsiteY20" fmla="*/ 960120 h 3159272"/>
                <a:gd name="connsiteX21" fmla="*/ 0 w 2286000"/>
                <a:gd name="connsiteY21" fmla="*/ 0 h 31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0" h="3159272">
                  <a:moveTo>
                    <a:pt x="2286000" y="0"/>
                  </a:moveTo>
                  <a:lnTo>
                    <a:pt x="2286000" y="2286000"/>
                  </a:lnTo>
                  <a:lnTo>
                    <a:pt x="1325880" y="2286000"/>
                  </a:lnTo>
                  <a:lnTo>
                    <a:pt x="1325880" y="2563582"/>
                  </a:lnTo>
                  <a:lnTo>
                    <a:pt x="1347500" y="2573850"/>
                  </a:lnTo>
                  <a:cubicBezTo>
                    <a:pt x="1444793" y="2631364"/>
                    <a:pt x="1508760" y="2728762"/>
                    <a:pt x="1508760" y="2839232"/>
                  </a:cubicBezTo>
                  <a:cubicBezTo>
                    <a:pt x="1508760" y="3015985"/>
                    <a:pt x="1345004" y="3159272"/>
                    <a:pt x="1143000" y="3159272"/>
                  </a:cubicBezTo>
                  <a:cubicBezTo>
                    <a:pt x="940996" y="3159272"/>
                    <a:pt x="777240" y="3015985"/>
                    <a:pt x="777240" y="2839232"/>
                  </a:cubicBezTo>
                  <a:cubicBezTo>
                    <a:pt x="777240" y="2728762"/>
                    <a:pt x="841207" y="2631364"/>
                    <a:pt x="938500" y="2573850"/>
                  </a:cubicBezTo>
                  <a:lnTo>
                    <a:pt x="960120" y="2563582"/>
                  </a:lnTo>
                  <a:lnTo>
                    <a:pt x="960120" y="2286000"/>
                  </a:lnTo>
                  <a:lnTo>
                    <a:pt x="0" y="2286000"/>
                  </a:lnTo>
                  <a:lnTo>
                    <a:pt x="0" y="1325880"/>
                  </a:lnTo>
                  <a:lnTo>
                    <a:pt x="318710" y="1325880"/>
                  </a:lnTo>
                  <a:lnTo>
                    <a:pt x="328978" y="1347500"/>
                  </a:lnTo>
                  <a:cubicBezTo>
                    <a:pt x="386492" y="1444793"/>
                    <a:pt x="483890" y="1508760"/>
                    <a:pt x="594360" y="1508760"/>
                  </a:cubicBezTo>
                  <a:cubicBezTo>
                    <a:pt x="771113" y="1508760"/>
                    <a:pt x="914400" y="1345004"/>
                    <a:pt x="914400" y="1143000"/>
                  </a:cubicBezTo>
                  <a:cubicBezTo>
                    <a:pt x="914400" y="940996"/>
                    <a:pt x="771113" y="777240"/>
                    <a:pt x="594360" y="777240"/>
                  </a:cubicBezTo>
                  <a:cubicBezTo>
                    <a:pt x="483890" y="777240"/>
                    <a:pt x="386492" y="841207"/>
                    <a:pt x="328978" y="938500"/>
                  </a:cubicBezTo>
                  <a:lnTo>
                    <a:pt x="318710" y="960120"/>
                  </a:lnTo>
                  <a:lnTo>
                    <a:pt x="0" y="960120"/>
                  </a:lnTo>
                  <a:lnTo>
                    <a:pt x="0" y="0"/>
                  </a:lnTo>
                  <a:close/>
                </a:path>
              </a:pathLst>
            </a:custGeom>
            <a:solidFill>
              <a:srgbClr val="FF7B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D6231973-7575-48F3-826C-C306F2B3C0A1}"/>
                </a:ext>
              </a:extLst>
            </p:cNvPr>
            <p:cNvSpPr/>
            <p:nvPr/>
          </p:nvSpPr>
          <p:spPr>
            <a:xfrm rot="5400000">
              <a:off x="5410878" y="3457551"/>
              <a:ext cx="2286000" cy="3187142"/>
            </a:xfrm>
            <a:custGeom>
              <a:avLst/>
              <a:gdLst>
                <a:gd name="connsiteX0" fmla="*/ 2286000 w 2286000"/>
                <a:gd name="connsiteY0" fmla="*/ 0 h 3159272"/>
                <a:gd name="connsiteX1" fmla="*/ 2286000 w 2286000"/>
                <a:gd name="connsiteY1" fmla="*/ 2286000 h 3159272"/>
                <a:gd name="connsiteX2" fmla="*/ 1325880 w 2286000"/>
                <a:gd name="connsiteY2" fmla="*/ 2286000 h 3159272"/>
                <a:gd name="connsiteX3" fmla="*/ 1325880 w 2286000"/>
                <a:gd name="connsiteY3" fmla="*/ 2563582 h 3159272"/>
                <a:gd name="connsiteX4" fmla="*/ 1347500 w 2286000"/>
                <a:gd name="connsiteY4" fmla="*/ 2573850 h 3159272"/>
                <a:gd name="connsiteX5" fmla="*/ 1508760 w 2286000"/>
                <a:gd name="connsiteY5" fmla="*/ 2839232 h 3159272"/>
                <a:gd name="connsiteX6" fmla="*/ 1143000 w 2286000"/>
                <a:gd name="connsiteY6" fmla="*/ 3159272 h 3159272"/>
                <a:gd name="connsiteX7" fmla="*/ 777240 w 2286000"/>
                <a:gd name="connsiteY7" fmla="*/ 2839232 h 3159272"/>
                <a:gd name="connsiteX8" fmla="*/ 938500 w 2286000"/>
                <a:gd name="connsiteY8" fmla="*/ 2573850 h 3159272"/>
                <a:gd name="connsiteX9" fmla="*/ 960120 w 2286000"/>
                <a:gd name="connsiteY9" fmla="*/ 2563582 h 3159272"/>
                <a:gd name="connsiteX10" fmla="*/ 960120 w 2286000"/>
                <a:gd name="connsiteY10" fmla="*/ 2286000 h 3159272"/>
                <a:gd name="connsiteX11" fmla="*/ 0 w 2286000"/>
                <a:gd name="connsiteY11" fmla="*/ 2286000 h 3159272"/>
                <a:gd name="connsiteX12" fmla="*/ 0 w 2286000"/>
                <a:gd name="connsiteY12" fmla="*/ 1325880 h 3159272"/>
                <a:gd name="connsiteX13" fmla="*/ 318710 w 2286000"/>
                <a:gd name="connsiteY13" fmla="*/ 1325880 h 3159272"/>
                <a:gd name="connsiteX14" fmla="*/ 328978 w 2286000"/>
                <a:gd name="connsiteY14" fmla="*/ 1347500 h 3159272"/>
                <a:gd name="connsiteX15" fmla="*/ 594360 w 2286000"/>
                <a:gd name="connsiteY15" fmla="*/ 1508760 h 3159272"/>
                <a:gd name="connsiteX16" fmla="*/ 914400 w 2286000"/>
                <a:gd name="connsiteY16" fmla="*/ 1143000 h 3159272"/>
                <a:gd name="connsiteX17" fmla="*/ 594360 w 2286000"/>
                <a:gd name="connsiteY17" fmla="*/ 777240 h 3159272"/>
                <a:gd name="connsiteX18" fmla="*/ 328978 w 2286000"/>
                <a:gd name="connsiteY18" fmla="*/ 938500 h 3159272"/>
                <a:gd name="connsiteX19" fmla="*/ 318710 w 2286000"/>
                <a:gd name="connsiteY19" fmla="*/ 960120 h 3159272"/>
                <a:gd name="connsiteX20" fmla="*/ 0 w 2286000"/>
                <a:gd name="connsiteY20" fmla="*/ 960120 h 3159272"/>
                <a:gd name="connsiteX21" fmla="*/ 0 w 2286000"/>
                <a:gd name="connsiteY21" fmla="*/ 0 h 315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0" h="3159272">
                  <a:moveTo>
                    <a:pt x="2286000" y="0"/>
                  </a:moveTo>
                  <a:lnTo>
                    <a:pt x="2286000" y="2286000"/>
                  </a:lnTo>
                  <a:lnTo>
                    <a:pt x="1325880" y="2286000"/>
                  </a:lnTo>
                  <a:lnTo>
                    <a:pt x="1325880" y="2563582"/>
                  </a:lnTo>
                  <a:lnTo>
                    <a:pt x="1347500" y="2573850"/>
                  </a:lnTo>
                  <a:cubicBezTo>
                    <a:pt x="1444793" y="2631364"/>
                    <a:pt x="1508760" y="2728762"/>
                    <a:pt x="1508760" y="2839232"/>
                  </a:cubicBezTo>
                  <a:cubicBezTo>
                    <a:pt x="1508760" y="3015985"/>
                    <a:pt x="1345004" y="3159272"/>
                    <a:pt x="1143000" y="3159272"/>
                  </a:cubicBezTo>
                  <a:cubicBezTo>
                    <a:pt x="940996" y="3159272"/>
                    <a:pt x="777240" y="3015985"/>
                    <a:pt x="777240" y="2839232"/>
                  </a:cubicBezTo>
                  <a:cubicBezTo>
                    <a:pt x="777240" y="2728762"/>
                    <a:pt x="841207" y="2631364"/>
                    <a:pt x="938500" y="2573850"/>
                  </a:cubicBezTo>
                  <a:lnTo>
                    <a:pt x="960120" y="2563582"/>
                  </a:lnTo>
                  <a:lnTo>
                    <a:pt x="960120" y="2286000"/>
                  </a:lnTo>
                  <a:lnTo>
                    <a:pt x="0" y="2286000"/>
                  </a:lnTo>
                  <a:lnTo>
                    <a:pt x="0" y="1325880"/>
                  </a:lnTo>
                  <a:lnTo>
                    <a:pt x="318710" y="1325880"/>
                  </a:lnTo>
                  <a:lnTo>
                    <a:pt x="328978" y="1347500"/>
                  </a:lnTo>
                  <a:cubicBezTo>
                    <a:pt x="386492" y="1444793"/>
                    <a:pt x="483890" y="1508760"/>
                    <a:pt x="594360" y="1508760"/>
                  </a:cubicBezTo>
                  <a:cubicBezTo>
                    <a:pt x="771113" y="1508760"/>
                    <a:pt x="914400" y="1345004"/>
                    <a:pt x="914400" y="1143000"/>
                  </a:cubicBezTo>
                  <a:cubicBezTo>
                    <a:pt x="914400" y="940996"/>
                    <a:pt x="771113" y="777240"/>
                    <a:pt x="594360" y="777240"/>
                  </a:cubicBezTo>
                  <a:cubicBezTo>
                    <a:pt x="483890" y="777240"/>
                    <a:pt x="386492" y="841207"/>
                    <a:pt x="328978" y="938500"/>
                  </a:cubicBezTo>
                  <a:lnTo>
                    <a:pt x="318710" y="960120"/>
                  </a:lnTo>
                  <a:lnTo>
                    <a:pt x="0" y="960120"/>
                  </a:lnTo>
                  <a:lnTo>
                    <a:pt x="0" y="0"/>
                  </a:lnTo>
                  <a:close/>
                </a:path>
              </a:pathLst>
            </a:cu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DD51B0FF-E1E6-44F4-9D18-0BAF939AB257}"/>
              </a:ext>
            </a:extLst>
          </p:cNvPr>
          <p:cNvSpPr txBox="1"/>
          <p:nvPr/>
        </p:nvSpPr>
        <p:spPr>
          <a:xfrm>
            <a:off x="4325029" y="1783135"/>
            <a:ext cx="1377863" cy="707886"/>
          </a:xfrm>
          <a:prstGeom prst="rect">
            <a:avLst/>
          </a:prstGeom>
          <a:noFill/>
        </p:spPr>
        <p:txBody>
          <a:bodyPr wrap="square" rtlCol="0">
            <a:spAutoFit/>
          </a:bodyPr>
          <a:lstStyle/>
          <a:p>
            <a:pPr algn="ctr"/>
            <a:r>
              <a:rPr lang="en-US" sz="2000" b="1" dirty="0"/>
              <a:t>Affirming</a:t>
            </a:r>
            <a:r>
              <a:rPr lang="en-US" sz="2000" dirty="0"/>
              <a:t> </a:t>
            </a:r>
            <a:r>
              <a:rPr lang="en-US" sz="2000" b="1" dirty="0"/>
              <a:t>Values</a:t>
            </a:r>
          </a:p>
        </p:txBody>
      </p:sp>
      <p:sp>
        <p:nvSpPr>
          <p:cNvPr id="58" name="TextBox 57">
            <a:extLst>
              <a:ext uri="{FF2B5EF4-FFF2-40B4-BE49-F238E27FC236}">
                <a16:creationId xmlns:a16="http://schemas.microsoft.com/office/drawing/2014/main" id="{35CE0D46-5845-4EE4-B73C-0DE019C06CB4}"/>
              </a:ext>
            </a:extLst>
          </p:cNvPr>
          <p:cNvSpPr txBox="1"/>
          <p:nvPr/>
        </p:nvSpPr>
        <p:spPr>
          <a:xfrm>
            <a:off x="6922129" y="1733529"/>
            <a:ext cx="1225409" cy="646331"/>
          </a:xfrm>
          <a:prstGeom prst="rect">
            <a:avLst/>
          </a:prstGeom>
          <a:noFill/>
        </p:spPr>
        <p:txBody>
          <a:bodyPr wrap="square" rtlCol="0">
            <a:spAutoFit/>
          </a:bodyPr>
          <a:lstStyle/>
          <a:p>
            <a:pPr algn="ctr"/>
            <a:r>
              <a:rPr lang="en-US" b="1" dirty="0"/>
              <a:t>Signaling Safety</a:t>
            </a:r>
          </a:p>
        </p:txBody>
      </p:sp>
      <p:sp>
        <p:nvSpPr>
          <p:cNvPr id="60" name="TextBox 59">
            <a:extLst>
              <a:ext uri="{FF2B5EF4-FFF2-40B4-BE49-F238E27FC236}">
                <a16:creationId xmlns:a16="http://schemas.microsoft.com/office/drawing/2014/main" id="{626F995B-3182-41A8-875F-D215595A1163}"/>
              </a:ext>
            </a:extLst>
          </p:cNvPr>
          <p:cNvSpPr txBox="1"/>
          <p:nvPr/>
        </p:nvSpPr>
        <p:spPr>
          <a:xfrm>
            <a:off x="6642746" y="4783756"/>
            <a:ext cx="1653486" cy="1015663"/>
          </a:xfrm>
          <a:prstGeom prst="rect">
            <a:avLst/>
          </a:prstGeom>
          <a:noFill/>
        </p:spPr>
        <p:txBody>
          <a:bodyPr wrap="square" rtlCol="0">
            <a:spAutoFit/>
          </a:bodyPr>
          <a:lstStyle/>
          <a:p>
            <a:pPr algn="ctr"/>
            <a:r>
              <a:rPr lang="en-US" sz="2000" b="1" dirty="0"/>
              <a:t>Promoting a Growth Mindset</a:t>
            </a:r>
          </a:p>
        </p:txBody>
      </p:sp>
      <p:sp>
        <p:nvSpPr>
          <p:cNvPr id="63" name="TextBox 62">
            <a:extLst>
              <a:ext uri="{FF2B5EF4-FFF2-40B4-BE49-F238E27FC236}">
                <a16:creationId xmlns:a16="http://schemas.microsoft.com/office/drawing/2014/main" id="{8EE145D6-FB99-4A3D-AF9F-9B0AC2558DB5}"/>
              </a:ext>
            </a:extLst>
          </p:cNvPr>
          <p:cNvSpPr txBox="1"/>
          <p:nvPr/>
        </p:nvSpPr>
        <p:spPr>
          <a:xfrm>
            <a:off x="4106867" y="4163099"/>
            <a:ext cx="1151020" cy="1323439"/>
          </a:xfrm>
          <a:prstGeom prst="rect">
            <a:avLst/>
          </a:prstGeom>
          <a:noFill/>
        </p:spPr>
        <p:txBody>
          <a:bodyPr wrap="square" rtlCol="0">
            <a:spAutoFit/>
          </a:bodyPr>
          <a:lstStyle/>
          <a:p>
            <a:pPr algn="ctr"/>
            <a:r>
              <a:rPr lang="en-US" sz="2000" b="1" dirty="0"/>
              <a:t>Support-</a:t>
            </a:r>
            <a:r>
              <a:rPr lang="en-US" sz="2000" b="1" dirty="0" err="1"/>
              <a:t>ing</a:t>
            </a:r>
            <a:endParaRPr lang="en-US" sz="2000" b="1" dirty="0"/>
          </a:p>
          <a:p>
            <a:pPr algn="ctr"/>
            <a:r>
              <a:rPr lang="en-US" sz="2000" b="1" dirty="0"/>
              <a:t>Goal Setting</a:t>
            </a:r>
          </a:p>
        </p:txBody>
      </p:sp>
      <p:sp>
        <p:nvSpPr>
          <p:cNvPr id="67" name="TextBox 66">
            <a:extLst>
              <a:ext uri="{FF2B5EF4-FFF2-40B4-BE49-F238E27FC236}">
                <a16:creationId xmlns:a16="http://schemas.microsoft.com/office/drawing/2014/main" id="{3D4E2F82-52AA-46BC-B9A9-254B9B3F7217}"/>
              </a:ext>
            </a:extLst>
          </p:cNvPr>
          <p:cNvSpPr txBox="1"/>
          <p:nvPr/>
        </p:nvSpPr>
        <p:spPr>
          <a:xfrm>
            <a:off x="8619956" y="2721244"/>
            <a:ext cx="523220" cy="2191349"/>
          </a:xfrm>
          <a:prstGeom prst="rect">
            <a:avLst/>
          </a:prstGeom>
          <a:noFill/>
        </p:spPr>
        <p:txBody>
          <a:bodyPr vert="vert" wrap="square" rtlCol="0">
            <a:spAutoFit/>
          </a:bodyPr>
          <a:lstStyle/>
          <a:p>
            <a:r>
              <a:rPr lang="en-US" sz="2200" b="1" dirty="0"/>
              <a:t>Neuroplasticity</a:t>
            </a:r>
          </a:p>
        </p:txBody>
      </p:sp>
      <p:sp>
        <p:nvSpPr>
          <p:cNvPr id="68" name="TextBox 67">
            <a:extLst>
              <a:ext uri="{FF2B5EF4-FFF2-40B4-BE49-F238E27FC236}">
                <a16:creationId xmlns:a16="http://schemas.microsoft.com/office/drawing/2014/main" id="{A46EA49F-7E83-4828-9CD6-AF9FAEE99D37}"/>
              </a:ext>
            </a:extLst>
          </p:cNvPr>
          <p:cNvSpPr txBox="1"/>
          <p:nvPr/>
        </p:nvSpPr>
        <p:spPr>
          <a:xfrm>
            <a:off x="5151943" y="6240015"/>
            <a:ext cx="2417721" cy="430887"/>
          </a:xfrm>
          <a:prstGeom prst="rect">
            <a:avLst/>
          </a:prstGeom>
          <a:noFill/>
        </p:spPr>
        <p:txBody>
          <a:bodyPr wrap="square" rtlCol="0">
            <a:spAutoFit/>
          </a:bodyPr>
          <a:lstStyle/>
          <a:p>
            <a:r>
              <a:rPr lang="en-US" sz="2200" b="1" dirty="0"/>
              <a:t>Neuroplasticity</a:t>
            </a:r>
          </a:p>
        </p:txBody>
      </p:sp>
      <p:sp>
        <p:nvSpPr>
          <p:cNvPr id="69" name="TextBox 68">
            <a:extLst>
              <a:ext uri="{FF2B5EF4-FFF2-40B4-BE49-F238E27FC236}">
                <a16:creationId xmlns:a16="http://schemas.microsoft.com/office/drawing/2014/main" id="{FFDC1E69-9F8E-4B94-AF1D-BD9C9AA7F69A}"/>
              </a:ext>
            </a:extLst>
          </p:cNvPr>
          <p:cNvSpPr txBox="1"/>
          <p:nvPr/>
        </p:nvSpPr>
        <p:spPr>
          <a:xfrm>
            <a:off x="3054805" y="2721244"/>
            <a:ext cx="523220" cy="2191349"/>
          </a:xfrm>
          <a:prstGeom prst="rect">
            <a:avLst/>
          </a:prstGeom>
          <a:noFill/>
        </p:spPr>
        <p:txBody>
          <a:bodyPr vert="vert270" wrap="square" rtlCol="0">
            <a:spAutoFit/>
          </a:bodyPr>
          <a:lstStyle/>
          <a:p>
            <a:r>
              <a:rPr lang="en-US" sz="2200" b="1" dirty="0"/>
              <a:t>Neuroplasticity</a:t>
            </a:r>
          </a:p>
        </p:txBody>
      </p:sp>
    </p:spTree>
    <p:extLst>
      <p:ext uri="{BB962C8B-B14F-4D97-AF65-F5344CB8AC3E}">
        <p14:creationId xmlns:p14="http://schemas.microsoft.com/office/powerpoint/2010/main" val="2040337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3435" y="586927"/>
            <a:ext cx="8555082" cy="523220"/>
          </a:xfrm>
          <a:prstGeom prst="rect">
            <a:avLst/>
          </a:prstGeom>
          <a:noFill/>
        </p:spPr>
        <p:txBody>
          <a:bodyPr wrap="square" rtlCol="0">
            <a:spAutoFit/>
          </a:bodyPr>
          <a:lstStyle/>
          <a:p>
            <a:endParaRPr lang="en-US" sz="2800" b="1" dirty="0"/>
          </a:p>
        </p:txBody>
      </p:sp>
      <p:sp>
        <p:nvSpPr>
          <p:cNvPr id="3" name="TextBox 2"/>
          <p:cNvSpPr txBox="1"/>
          <p:nvPr/>
        </p:nvSpPr>
        <p:spPr>
          <a:xfrm>
            <a:off x="2331399" y="466061"/>
            <a:ext cx="8143102" cy="4401205"/>
          </a:xfrm>
          <a:prstGeom prst="rect">
            <a:avLst/>
          </a:prstGeom>
          <a:noFill/>
        </p:spPr>
        <p:txBody>
          <a:bodyPr wrap="square" rtlCol="0">
            <a:spAutoFit/>
          </a:bodyPr>
          <a:lstStyle/>
          <a:p>
            <a:endParaRPr lang="en-US" sz="2800" dirty="0"/>
          </a:p>
          <a:p>
            <a:r>
              <a:rPr lang="en-US" sz="2800" dirty="0"/>
              <a:t>I call them practices because they are</a:t>
            </a:r>
          </a:p>
          <a:p>
            <a:endParaRPr lang="en-US" sz="2800" dirty="0"/>
          </a:p>
          <a:p>
            <a:pPr marL="457200" indent="-457200">
              <a:buFont typeface="Wingdings" pitchFamily="2" charset="2"/>
              <a:buChar char="v"/>
            </a:pPr>
            <a:r>
              <a:rPr lang="en-US" sz="2800" dirty="0"/>
              <a:t>habits that need to be intentionally supported;</a:t>
            </a:r>
          </a:p>
          <a:p>
            <a:endParaRPr lang="en-US" sz="2800" dirty="0"/>
          </a:p>
          <a:p>
            <a:pPr marL="457200" indent="-457200">
              <a:buFont typeface="Wingdings" pitchFamily="2" charset="2"/>
              <a:buChar char="v"/>
            </a:pPr>
            <a:r>
              <a:rPr lang="en-US" sz="2800" dirty="0"/>
              <a:t>mindsets that need to be cultivated; and,</a:t>
            </a:r>
          </a:p>
          <a:p>
            <a:endParaRPr lang="en-US" sz="2800" dirty="0"/>
          </a:p>
          <a:p>
            <a:pPr marL="457200" indent="-457200">
              <a:buFont typeface="Wingdings" pitchFamily="2" charset="2"/>
              <a:buChar char="v"/>
            </a:pPr>
            <a:r>
              <a:rPr lang="en-US" sz="2800" dirty="0"/>
              <a:t>activities that exist on a developmental trajectory, we can always get better.</a:t>
            </a:r>
          </a:p>
        </p:txBody>
      </p:sp>
    </p:spTree>
    <p:extLst>
      <p:ext uri="{BB962C8B-B14F-4D97-AF65-F5344CB8AC3E}">
        <p14:creationId xmlns:p14="http://schemas.microsoft.com/office/powerpoint/2010/main" val="160391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3">
                                            <p:txEl>
                                              <p:pRg st="3" end="3"/>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p:tgtEl>
                                          <p:spTgt spid="3">
                                            <p:txEl>
                                              <p:pRg st="7" end="7"/>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9294" y="586927"/>
            <a:ext cx="8706342" cy="523220"/>
          </a:xfrm>
          <a:prstGeom prst="rect">
            <a:avLst/>
          </a:prstGeom>
          <a:noFill/>
        </p:spPr>
        <p:txBody>
          <a:bodyPr wrap="square" rtlCol="0">
            <a:spAutoFit/>
          </a:bodyPr>
          <a:lstStyle/>
          <a:p>
            <a:r>
              <a:rPr lang="en-US" sz="2800" b="1" dirty="0"/>
              <a:t>Neuroplasticity – What is it?</a:t>
            </a:r>
          </a:p>
        </p:txBody>
      </p:sp>
      <p:sp>
        <p:nvSpPr>
          <p:cNvPr id="3" name="TextBox 2"/>
          <p:cNvSpPr txBox="1"/>
          <p:nvPr/>
        </p:nvSpPr>
        <p:spPr>
          <a:xfrm>
            <a:off x="2439295" y="1368839"/>
            <a:ext cx="5119746" cy="523220"/>
          </a:xfrm>
          <a:prstGeom prst="rect">
            <a:avLst/>
          </a:prstGeom>
          <a:noFill/>
        </p:spPr>
        <p:txBody>
          <a:bodyPr wrap="square" rtlCol="0">
            <a:spAutoFit/>
          </a:bodyPr>
          <a:lstStyle/>
          <a:p>
            <a:r>
              <a:rPr lang="en-US" sz="2800" dirty="0">
                <a:hlinkClick r:id="rId2"/>
              </a:rPr>
              <a:t>The Neuroplastic Brain</a:t>
            </a:r>
            <a:endParaRPr lang="en-US" sz="2800" dirty="0"/>
          </a:p>
        </p:txBody>
      </p:sp>
      <p:sp>
        <p:nvSpPr>
          <p:cNvPr id="4" name="TextBox 3">
            <a:extLst>
              <a:ext uri="{FF2B5EF4-FFF2-40B4-BE49-F238E27FC236}">
                <a16:creationId xmlns:a16="http://schemas.microsoft.com/office/drawing/2014/main" id="{AB53004B-1424-56B9-66FC-7FE470012902}"/>
              </a:ext>
            </a:extLst>
          </p:cNvPr>
          <p:cNvSpPr txBox="1"/>
          <p:nvPr/>
        </p:nvSpPr>
        <p:spPr>
          <a:xfrm>
            <a:off x="2439294" y="2333685"/>
            <a:ext cx="9122785" cy="4524315"/>
          </a:xfrm>
          <a:prstGeom prst="rect">
            <a:avLst/>
          </a:prstGeom>
          <a:noFill/>
        </p:spPr>
        <p:txBody>
          <a:bodyPr wrap="square" rtlCol="0">
            <a:spAutoFit/>
          </a:bodyPr>
          <a:lstStyle/>
          <a:p>
            <a:r>
              <a:rPr lang="en-US" sz="2800" dirty="0"/>
              <a:t>Plasticity and Learning </a:t>
            </a:r>
          </a:p>
          <a:p>
            <a:r>
              <a:rPr lang="en-US" sz="2800" dirty="0"/>
              <a:t>“Neuroplastic research has shown us that every sustained activity ever mapped – including physical activities, sensory activities, learning, thinking, and imagining – changes the brain as well as the mind” (Doidge, 2007, p. 288). </a:t>
            </a:r>
          </a:p>
          <a:p>
            <a:r>
              <a:rPr lang="en-US" dirty="0"/>
              <a:t> </a:t>
            </a:r>
          </a:p>
          <a:p>
            <a:r>
              <a:rPr lang="en-US" sz="2800" dirty="0"/>
              <a:t>“It is important to understand that even the operations that control your learning ability and style are plastic” (</a:t>
            </a:r>
            <a:r>
              <a:rPr lang="en-US" sz="2800" dirty="0" err="1"/>
              <a:t>Merzenich</a:t>
            </a:r>
            <a:r>
              <a:rPr lang="en-US" sz="2800" dirty="0"/>
              <a:t>, 2013, p. 50).</a:t>
            </a:r>
          </a:p>
          <a:p>
            <a:endParaRPr lang="en-US" dirty="0"/>
          </a:p>
        </p:txBody>
      </p:sp>
    </p:spTree>
    <p:extLst>
      <p:ext uri="{BB962C8B-B14F-4D97-AF65-F5344CB8AC3E}">
        <p14:creationId xmlns:p14="http://schemas.microsoft.com/office/powerpoint/2010/main" val="162232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1073" y="691858"/>
            <a:ext cx="8706342" cy="523220"/>
          </a:xfrm>
          <a:prstGeom prst="rect">
            <a:avLst/>
          </a:prstGeom>
          <a:noFill/>
        </p:spPr>
        <p:txBody>
          <a:bodyPr wrap="square" rtlCol="0">
            <a:spAutoFit/>
          </a:bodyPr>
          <a:lstStyle/>
          <a:p>
            <a:r>
              <a:rPr lang="en-US" sz="2800" b="1" dirty="0"/>
              <a:t>Neuroplasticity – Why should we care?</a:t>
            </a:r>
          </a:p>
        </p:txBody>
      </p:sp>
      <p:sp>
        <p:nvSpPr>
          <p:cNvPr id="4" name="TextBox 3">
            <a:extLst>
              <a:ext uri="{FF2B5EF4-FFF2-40B4-BE49-F238E27FC236}">
                <a16:creationId xmlns:a16="http://schemas.microsoft.com/office/drawing/2014/main" id="{AB53004B-1424-56B9-66FC-7FE470012902}"/>
              </a:ext>
            </a:extLst>
          </p:cNvPr>
          <p:cNvSpPr txBox="1"/>
          <p:nvPr/>
        </p:nvSpPr>
        <p:spPr>
          <a:xfrm>
            <a:off x="2231073" y="1344335"/>
            <a:ext cx="9386304" cy="4832092"/>
          </a:xfrm>
          <a:prstGeom prst="rect">
            <a:avLst/>
          </a:prstGeom>
          <a:noFill/>
        </p:spPr>
        <p:txBody>
          <a:bodyPr wrap="square" rtlCol="0">
            <a:spAutoFit/>
          </a:bodyPr>
          <a:lstStyle/>
          <a:p>
            <a:r>
              <a:rPr lang="en-US" sz="2800" dirty="0"/>
              <a:t>We should care about neuroplasticity because it gives us a roadmap for how to support adult learners.</a:t>
            </a:r>
          </a:p>
          <a:p>
            <a:endParaRPr lang="en-US" sz="2800" dirty="0"/>
          </a:p>
          <a:p>
            <a:r>
              <a:rPr lang="en-US" sz="2800" dirty="0"/>
              <a:t>Science has taught us that we can…</a:t>
            </a:r>
          </a:p>
          <a:p>
            <a:pPr marL="457200" indent="-457200">
              <a:buFont typeface="Wingdings" panose="05000000000000000000" pitchFamily="2" charset="2"/>
              <a:buChar char="v"/>
            </a:pPr>
            <a:r>
              <a:rPr lang="en-US" sz="2800" dirty="0"/>
              <a:t>Learn new things;</a:t>
            </a:r>
          </a:p>
          <a:p>
            <a:pPr marL="457200" indent="-457200">
              <a:buFont typeface="Wingdings" panose="05000000000000000000" pitchFamily="2" charset="2"/>
              <a:buChar char="v"/>
            </a:pPr>
            <a:r>
              <a:rPr lang="en-US" sz="2800" dirty="0"/>
              <a:t>Learn how to learn;</a:t>
            </a:r>
          </a:p>
          <a:p>
            <a:pPr marL="457200" indent="-457200">
              <a:buFont typeface="Wingdings" panose="05000000000000000000" pitchFamily="2" charset="2"/>
              <a:buChar char="v"/>
            </a:pPr>
            <a:r>
              <a:rPr lang="en-US" sz="2800" dirty="0"/>
              <a:t>Increase the speed of our learning; and,</a:t>
            </a:r>
          </a:p>
          <a:p>
            <a:pPr marL="457200" indent="-457200">
              <a:buFont typeface="Wingdings" panose="05000000000000000000" pitchFamily="2" charset="2"/>
              <a:buChar char="v"/>
            </a:pPr>
            <a:r>
              <a:rPr lang="en-US" sz="2800" dirty="0"/>
              <a:t>Change both our cognition AND emotions.</a:t>
            </a:r>
          </a:p>
          <a:p>
            <a:endParaRPr lang="en-US" sz="2800" dirty="0"/>
          </a:p>
          <a:p>
            <a:pPr marL="457200" indent="-457200">
              <a:buFont typeface="Wingdings" panose="05000000000000000000" pitchFamily="2" charset="2"/>
              <a:buChar char="v"/>
            </a:pPr>
            <a:r>
              <a:rPr lang="en-US" sz="2800" dirty="0"/>
              <a:t>Neurons that fire together, wire together (Hebb’s law, 1949 – Donald Hebb, psychologist)</a:t>
            </a:r>
          </a:p>
        </p:txBody>
      </p:sp>
    </p:spTree>
    <p:extLst>
      <p:ext uri="{BB962C8B-B14F-4D97-AF65-F5344CB8AC3E}">
        <p14:creationId xmlns:p14="http://schemas.microsoft.com/office/powerpoint/2010/main" val="12171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ppt_x</p:attrName>
                                        </p:attrNameLst>
                                      </p:cBhvr>
                                      <p:tavLst>
                                        <p:tav tm="0">
                                          <p:val>
                                            <p:strVal val="#ppt_x+#ppt_w*1.125000"/>
                                          </p:val>
                                        </p:tav>
                                        <p:tav tm="100000">
                                          <p:val>
                                            <p:strVal val="#ppt_x"/>
                                          </p:val>
                                        </p:tav>
                                      </p:tavLst>
                                    </p:anim>
                                    <p:animEffect transition="in" filter="wipe(lef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p:tgtEl>
                                          <p:spTgt spid="4">
                                            <p:txEl>
                                              <p:pRg st="5" end="5"/>
                                            </p:txEl>
                                          </p:spTgt>
                                        </p:tgtEl>
                                        <p:attrNameLst>
                                          <p:attrName>ppt_x</p:attrName>
                                        </p:attrNameLst>
                                      </p:cBhvr>
                                      <p:tavLst>
                                        <p:tav tm="0">
                                          <p:val>
                                            <p:strVal val="#ppt_x+#ppt_w*1.125000"/>
                                          </p:val>
                                        </p:tav>
                                        <p:tav tm="100000">
                                          <p:val>
                                            <p:strVal val="#ppt_x"/>
                                          </p:val>
                                        </p:tav>
                                      </p:tavLst>
                                    </p:anim>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p:tgtEl>
                                          <p:spTgt spid="4">
                                            <p:txEl>
                                              <p:pRg st="6" end="6"/>
                                            </p:txEl>
                                          </p:spTgt>
                                        </p:tgtEl>
                                        <p:attrNameLst>
                                          <p:attrName>ppt_x</p:attrName>
                                        </p:attrNameLst>
                                      </p:cBhvr>
                                      <p:tavLst>
                                        <p:tav tm="0">
                                          <p:val>
                                            <p:strVal val="#ppt_x+#ppt_w*1.125000"/>
                                          </p:val>
                                        </p:tav>
                                        <p:tav tm="100000">
                                          <p:val>
                                            <p:strVal val="#ppt_x"/>
                                          </p:val>
                                        </p:tav>
                                      </p:tavLst>
                                    </p:anim>
                                    <p:animEffect transition="in" filter="wipe(left)">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p:tgtEl>
                                          <p:spTgt spid="4">
                                            <p:txEl>
                                              <p:pRg st="8" end="8"/>
                                            </p:txEl>
                                          </p:spTgt>
                                        </p:tgtEl>
                                        <p:attrNameLst>
                                          <p:attrName>ppt_x</p:attrName>
                                        </p:attrNameLst>
                                      </p:cBhvr>
                                      <p:tavLst>
                                        <p:tav tm="0">
                                          <p:val>
                                            <p:strVal val="#ppt_x+#ppt_w*1.125000"/>
                                          </p:val>
                                        </p:tav>
                                        <p:tav tm="100000">
                                          <p:val>
                                            <p:strVal val="#ppt_x"/>
                                          </p:val>
                                        </p:tav>
                                      </p:tavLst>
                                    </p:anim>
                                    <p:animEffect transition="in" filter="wipe(left)">
                                      <p:cBhvr>
                                        <p:cTn id="4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4870" y="586927"/>
            <a:ext cx="9173645" cy="523220"/>
          </a:xfrm>
          <a:prstGeom prst="rect">
            <a:avLst/>
          </a:prstGeom>
          <a:noFill/>
        </p:spPr>
        <p:txBody>
          <a:bodyPr wrap="square" rtlCol="0">
            <a:spAutoFit/>
          </a:bodyPr>
          <a:lstStyle/>
          <a:p>
            <a:r>
              <a:rPr lang="en-US" sz="2800" b="1" dirty="0"/>
              <a:t>Neuroplasticity – The good news and the bad news</a:t>
            </a:r>
          </a:p>
        </p:txBody>
      </p:sp>
      <p:sp>
        <p:nvSpPr>
          <p:cNvPr id="3" name="TextBox 2"/>
          <p:cNvSpPr txBox="1"/>
          <p:nvPr/>
        </p:nvSpPr>
        <p:spPr>
          <a:xfrm>
            <a:off x="2154871" y="1541034"/>
            <a:ext cx="9173645" cy="1815882"/>
          </a:xfrm>
          <a:prstGeom prst="rect">
            <a:avLst/>
          </a:prstGeom>
          <a:noFill/>
        </p:spPr>
        <p:txBody>
          <a:bodyPr wrap="square" rtlCol="0">
            <a:spAutoFit/>
          </a:bodyPr>
          <a:lstStyle/>
          <a:p>
            <a:r>
              <a:rPr lang="en-US" sz="2800" dirty="0"/>
              <a:t>“The plastic paradox is that the same neuroplastic properties that allow us to change our brains and produce more flexible behaviors can also allow us to produce more rigid ones” (Doidge, 2007, p. 242). </a:t>
            </a:r>
          </a:p>
        </p:txBody>
      </p:sp>
      <p:sp>
        <p:nvSpPr>
          <p:cNvPr id="4" name="TextBox 3">
            <a:extLst>
              <a:ext uri="{FF2B5EF4-FFF2-40B4-BE49-F238E27FC236}">
                <a16:creationId xmlns:a16="http://schemas.microsoft.com/office/drawing/2014/main" id="{AB53004B-1424-56B9-66FC-7FE470012902}"/>
              </a:ext>
            </a:extLst>
          </p:cNvPr>
          <p:cNvSpPr txBox="1"/>
          <p:nvPr/>
        </p:nvSpPr>
        <p:spPr>
          <a:xfrm>
            <a:off x="2154871" y="3839638"/>
            <a:ext cx="9346248" cy="2954655"/>
          </a:xfrm>
          <a:prstGeom prst="rect">
            <a:avLst/>
          </a:prstGeom>
          <a:noFill/>
        </p:spPr>
        <p:txBody>
          <a:bodyPr wrap="square" rtlCol="0">
            <a:spAutoFit/>
          </a:bodyPr>
          <a:lstStyle/>
          <a:p>
            <a:pPr marL="285750" lvl="0" indent="-285750">
              <a:buFont typeface="Wingdings" pitchFamily="2" charset="2"/>
              <a:buChar char="v"/>
            </a:pPr>
            <a:r>
              <a:rPr lang="en-US" sz="2800" dirty="0"/>
              <a:t>We tend to underestimate our potential to be flexible (p. 243)</a:t>
            </a:r>
          </a:p>
          <a:p>
            <a:pPr marL="285750" lvl="0" indent="-285750">
              <a:buFont typeface="Wingdings" pitchFamily="2" charset="2"/>
              <a:buChar char="v"/>
            </a:pPr>
            <a:endParaRPr lang="en-US" sz="2800" dirty="0"/>
          </a:p>
          <a:p>
            <a:pPr marL="285750" lvl="0" indent="-285750">
              <a:buFont typeface="Wingdings" pitchFamily="2" charset="2"/>
              <a:buChar char="v"/>
            </a:pPr>
            <a:r>
              <a:rPr lang="en-US" sz="2800" dirty="0"/>
              <a:t>At the same time, this plasticity leads to behaviors becoming more rigid, preventing other changes from occurring. (p. xx).</a:t>
            </a:r>
          </a:p>
          <a:p>
            <a:endParaRPr lang="en-US" dirty="0"/>
          </a:p>
        </p:txBody>
      </p:sp>
    </p:spTree>
    <p:extLst>
      <p:ext uri="{BB962C8B-B14F-4D97-AF65-F5344CB8AC3E}">
        <p14:creationId xmlns:p14="http://schemas.microsoft.com/office/powerpoint/2010/main" val="258016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7695" y="586927"/>
            <a:ext cx="8706342" cy="523220"/>
          </a:xfrm>
          <a:prstGeom prst="rect">
            <a:avLst/>
          </a:prstGeom>
          <a:noFill/>
        </p:spPr>
        <p:txBody>
          <a:bodyPr wrap="square" rtlCol="0">
            <a:spAutoFit/>
          </a:bodyPr>
          <a:lstStyle/>
          <a:p>
            <a:r>
              <a:rPr lang="en-US" sz="2800" b="1" dirty="0"/>
              <a:t>Neuroplasticity – Your mind is a muscle</a:t>
            </a:r>
          </a:p>
        </p:txBody>
      </p:sp>
      <p:sp>
        <p:nvSpPr>
          <p:cNvPr id="3" name="TextBox 2"/>
          <p:cNvSpPr txBox="1"/>
          <p:nvPr/>
        </p:nvSpPr>
        <p:spPr>
          <a:xfrm>
            <a:off x="2337695" y="1828393"/>
            <a:ext cx="8706342" cy="3816429"/>
          </a:xfrm>
          <a:prstGeom prst="rect">
            <a:avLst/>
          </a:prstGeom>
          <a:noFill/>
        </p:spPr>
        <p:txBody>
          <a:bodyPr wrap="square" rtlCol="0">
            <a:spAutoFit/>
          </a:bodyPr>
          <a:lstStyle/>
          <a:p>
            <a:r>
              <a:rPr lang="en-US" sz="2800" dirty="0"/>
              <a:t>“For people, postmortem examinations have shown that education increases the number of branches among neurons. An increased number of branches drives the neurons farther apart, leading to an increase in the volume and thickness of the brain. </a:t>
            </a:r>
            <a:r>
              <a:rPr lang="en-US" sz="2800" b="1" dirty="0"/>
              <a:t>The idea that the brain is like a muscle that grows with exercise is not just a metaphor”</a:t>
            </a:r>
            <a:r>
              <a:rPr lang="en-US" sz="2800" dirty="0"/>
              <a:t> (Doidge, 2007, p. 43).</a:t>
            </a:r>
          </a:p>
          <a:p>
            <a:endParaRPr lang="en-US" dirty="0"/>
          </a:p>
        </p:txBody>
      </p:sp>
    </p:spTree>
    <p:extLst>
      <p:ext uri="{BB962C8B-B14F-4D97-AF65-F5344CB8AC3E}">
        <p14:creationId xmlns:p14="http://schemas.microsoft.com/office/powerpoint/2010/main" val="342012324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2625</TotalTime>
  <Words>1554</Words>
  <Application>Microsoft Office PowerPoint</Application>
  <PresentationFormat>Widescreen</PresentationFormat>
  <Paragraphs>181</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Courier New</vt:lpstr>
      <vt:lpstr>Wingdings</vt:lpstr>
      <vt:lpstr>Wingdings 3</vt:lpstr>
      <vt:lpstr>Wisp</vt:lpstr>
      <vt:lpstr>Fostering a Culture of Learning and Growth for Adult Learners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Language: What it is and why we should care.</dc:title>
  <dc:creator>Carol Meyer</dc:creator>
  <cp:lastModifiedBy>Bartkovich, Lori (Financial Aid)</cp:lastModifiedBy>
  <cp:revision>260</cp:revision>
  <cp:lastPrinted>2022-08-19T18:26:06Z</cp:lastPrinted>
  <dcterms:created xsi:type="dcterms:W3CDTF">2018-09-17T17:33:19Z</dcterms:created>
  <dcterms:modified xsi:type="dcterms:W3CDTF">2022-11-22T18:41:22Z</dcterms:modified>
</cp:coreProperties>
</file>