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1" r:id="rId3"/>
    <p:sldId id="278" r:id="rId4"/>
    <p:sldId id="274" r:id="rId5"/>
    <p:sldId id="279" r:id="rId6"/>
    <p:sldId id="280" r:id="rId7"/>
    <p:sldId id="275" r:id="rId8"/>
    <p:sldId id="268" r:id="rId9"/>
    <p:sldId id="270" r:id="rId10"/>
    <p:sldId id="269" r:id="rId11"/>
    <p:sldId id="286" r:id="rId12"/>
    <p:sldId id="302" r:id="rId13"/>
    <p:sldId id="303" r:id="rId14"/>
    <p:sldId id="294" r:id="rId15"/>
    <p:sldId id="287" r:id="rId16"/>
    <p:sldId id="288" r:id="rId17"/>
    <p:sldId id="289" r:id="rId18"/>
    <p:sldId id="290" r:id="rId19"/>
    <p:sldId id="291" r:id="rId20"/>
    <p:sldId id="292" r:id="rId21"/>
    <p:sldId id="293" r:id="rId22"/>
    <p:sldId id="295" r:id="rId23"/>
    <p:sldId id="296" r:id="rId24"/>
    <p:sldId id="297" r:id="rId25"/>
    <p:sldId id="298" r:id="rId26"/>
    <p:sldId id="299" r:id="rId27"/>
    <p:sldId id="300" r:id="rId28"/>
    <p:sldId id="281" r:id="rId29"/>
    <p:sldId id="282" r:id="rId30"/>
    <p:sldId id="283" r:id="rId31"/>
    <p:sldId id="284"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8245" autoAdjust="0"/>
  </p:normalViewPr>
  <p:slideViewPr>
    <p:cSldViewPr snapToGrid="0">
      <p:cViewPr varScale="1">
        <p:scale>
          <a:sx n="58" d="100"/>
          <a:sy n="58" d="100"/>
        </p:scale>
        <p:origin x="-85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1426F-D523-4613-9B65-5C54126D396C}" type="doc">
      <dgm:prSet loTypeId="urn:microsoft.com/office/officeart/2016/7/layout/VerticalHollowActionList" loCatId="List" qsTypeId="urn:microsoft.com/office/officeart/2005/8/quickstyle/simple1" qsCatId="simple" csTypeId="urn:microsoft.com/office/officeart/2005/8/colors/ColorSchemeForSuggestions" csCatId="other" phldr="1"/>
      <dgm:spPr/>
      <dgm:t>
        <a:bodyPr/>
        <a:lstStyle/>
        <a:p>
          <a:endParaRPr lang="en-US"/>
        </a:p>
      </dgm:t>
    </dgm:pt>
    <dgm:pt modelId="{EFCC23E2-9DCA-4716-B45E-45FD2B80D1F7}">
      <dgm:prSet/>
      <dgm:spPr/>
      <dgm:t>
        <a:bodyPr/>
        <a:lstStyle/>
        <a:p>
          <a:r>
            <a:rPr lang="en-US" b="1" dirty="0"/>
            <a:t>Engage</a:t>
          </a:r>
        </a:p>
      </dgm:t>
    </dgm:pt>
    <dgm:pt modelId="{ABAEEBCF-D9BB-4810-BF93-36A73CAFBBD8}" type="parTrans" cxnId="{E6C349FE-8338-4BFE-BFD6-BDB5B5859288}">
      <dgm:prSet/>
      <dgm:spPr/>
      <dgm:t>
        <a:bodyPr/>
        <a:lstStyle/>
        <a:p>
          <a:endParaRPr lang="en-US"/>
        </a:p>
      </dgm:t>
    </dgm:pt>
    <dgm:pt modelId="{8E225B78-C557-4055-B1EC-74C563967128}" type="sibTrans" cxnId="{E6C349FE-8338-4BFE-BFD6-BDB5B5859288}">
      <dgm:prSet/>
      <dgm:spPr/>
      <dgm:t>
        <a:bodyPr/>
        <a:lstStyle/>
        <a:p>
          <a:endParaRPr lang="en-US"/>
        </a:p>
      </dgm:t>
    </dgm:pt>
    <dgm:pt modelId="{998C3FF2-E6D1-48F6-89A6-3C0E0BAFB6D4}">
      <dgm:prSet custT="1"/>
      <dgm:spPr/>
      <dgm:t>
        <a:bodyPr/>
        <a:lstStyle/>
        <a:p>
          <a:r>
            <a:rPr lang="en-US" sz="1800" dirty="0"/>
            <a:t>Engage young adults early and often; work experience</a:t>
          </a:r>
        </a:p>
      </dgm:t>
    </dgm:pt>
    <dgm:pt modelId="{2374D203-8DA4-44BD-B3AE-43048045E94D}" type="parTrans" cxnId="{BC7AF3C6-946C-4807-A336-62F4A5B5AEB4}">
      <dgm:prSet/>
      <dgm:spPr/>
      <dgm:t>
        <a:bodyPr/>
        <a:lstStyle/>
        <a:p>
          <a:endParaRPr lang="en-US"/>
        </a:p>
      </dgm:t>
    </dgm:pt>
    <dgm:pt modelId="{A7D2B0E5-11E0-4986-B499-1B951DBE2116}" type="sibTrans" cxnId="{BC7AF3C6-946C-4807-A336-62F4A5B5AEB4}">
      <dgm:prSet/>
      <dgm:spPr/>
      <dgm:t>
        <a:bodyPr/>
        <a:lstStyle/>
        <a:p>
          <a:endParaRPr lang="en-US"/>
        </a:p>
      </dgm:t>
    </dgm:pt>
    <dgm:pt modelId="{A9120B96-5FD7-4126-879E-4CE117F924FF}">
      <dgm:prSet/>
      <dgm:spPr/>
      <dgm:t>
        <a:bodyPr/>
        <a:lstStyle/>
        <a:p>
          <a:r>
            <a:rPr lang="en-US" b="1" dirty="0"/>
            <a:t>Invest</a:t>
          </a:r>
        </a:p>
      </dgm:t>
    </dgm:pt>
    <dgm:pt modelId="{DB543CFC-D3FC-4F59-9C65-57A189D8C0B3}" type="parTrans" cxnId="{14A8D6B6-35C7-45EA-A655-9F51629B9BA4}">
      <dgm:prSet/>
      <dgm:spPr/>
      <dgm:t>
        <a:bodyPr/>
        <a:lstStyle/>
        <a:p>
          <a:endParaRPr lang="en-US"/>
        </a:p>
      </dgm:t>
    </dgm:pt>
    <dgm:pt modelId="{BF7B6090-7E94-48A9-AB49-E633265B4C8D}" type="sibTrans" cxnId="{14A8D6B6-35C7-45EA-A655-9F51629B9BA4}">
      <dgm:prSet/>
      <dgm:spPr/>
      <dgm:t>
        <a:bodyPr/>
        <a:lstStyle/>
        <a:p>
          <a:endParaRPr lang="en-US"/>
        </a:p>
      </dgm:t>
    </dgm:pt>
    <dgm:pt modelId="{4C718C94-C4F1-4933-98DC-B2C7ECE47806}">
      <dgm:prSet custT="1"/>
      <dgm:spPr/>
      <dgm:t>
        <a:bodyPr/>
        <a:lstStyle/>
        <a:p>
          <a:r>
            <a:rPr lang="en-US" sz="1800" dirty="0"/>
            <a:t>Invest in incumbent worker training and those with high school diplomas or less - - especially as the technology changes the landscape of work</a:t>
          </a:r>
        </a:p>
      </dgm:t>
    </dgm:pt>
    <dgm:pt modelId="{E4EFF23B-0F53-485A-BB4A-0A64A01A6D9E}" type="parTrans" cxnId="{B3BADE1F-0E8E-433A-A5FA-320125F6F39E}">
      <dgm:prSet/>
      <dgm:spPr/>
      <dgm:t>
        <a:bodyPr/>
        <a:lstStyle/>
        <a:p>
          <a:endParaRPr lang="en-US"/>
        </a:p>
      </dgm:t>
    </dgm:pt>
    <dgm:pt modelId="{50793073-919B-4988-A232-D432A411A3FC}" type="sibTrans" cxnId="{B3BADE1F-0E8E-433A-A5FA-320125F6F39E}">
      <dgm:prSet/>
      <dgm:spPr/>
      <dgm:t>
        <a:bodyPr/>
        <a:lstStyle/>
        <a:p>
          <a:endParaRPr lang="en-US"/>
        </a:p>
      </dgm:t>
    </dgm:pt>
    <dgm:pt modelId="{A0E62CFA-136A-44E8-9DD3-57B89885CCB8}">
      <dgm:prSet/>
      <dgm:spPr/>
      <dgm:t>
        <a:bodyPr/>
        <a:lstStyle/>
        <a:p>
          <a:r>
            <a:rPr lang="en-US" b="1" dirty="0"/>
            <a:t>Recognize</a:t>
          </a:r>
        </a:p>
      </dgm:t>
    </dgm:pt>
    <dgm:pt modelId="{61CE0D5E-EB32-4DF2-9D51-724AED6F77E7}" type="parTrans" cxnId="{AF203459-8F84-42CD-8244-B4A89F4A9868}">
      <dgm:prSet/>
      <dgm:spPr/>
      <dgm:t>
        <a:bodyPr/>
        <a:lstStyle/>
        <a:p>
          <a:endParaRPr lang="en-US"/>
        </a:p>
      </dgm:t>
    </dgm:pt>
    <dgm:pt modelId="{27C64829-B2C5-4872-9EF8-57565AFBB956}" type="sibTrans" cxnId="{AF203459-8F84-42CD-8244-B4A89F4A9868}">
      <dgm:prSet/>
      <dgm:spPr/>
      <dgm:t>
        <a:bodyPr/>
        <a:lstStyle/>
        <a:p>
          <a:endParaRPr lang="en-US"/>
        </a:p>
      </dgm:t>
    </dgm:pt>
    <dgm:pt modelId="{9F36E383-B6C5-4BD1-9CDA-C90A2B2A121C}">
      <dgm:prSet custT="1"/>
      <dgm:spPr/>
      <dgm:t>
        <a:bodyPr/>
        <a:lstStyle/>
        <a:p>
          <a:r>
            <a:rPr lang="en-US" sz="1800" dirty="0"/>
            <a:t>Recognize the changing ‘requirements’ of the workforce – workers are not just there to create profit (and retaining workers adds to the </a:t>
          </a:r>
          <a:r>
            <a:rPr lang="en-US" sz="1800" dirty="0" smtClean="0"/>
            <a:t>bottom-line</a:t>
          </a:r>
          <a:r>
            <a:rPr lang="en-US" sz="1800" dirty="0"/>
            <a:t>)</a:t>
          </a:r>
        </a:p>
      </dgm:t>
    </dgm:pt>
    <dgm:pt modelId="{6975AF23-A412-46DB-B81D-AFAA5C27658C}" type="parTrans" cxnId="{4FAD2E98-532B-47D4-A9DE-82E09117FD06}">
      <dgm:prSet/>
      <dgm:spPr/>
      <dgm:t>
        <a:bodyPr/>
        <a:lstStyle/>
        <a:p>
          <a:endParaRPr lang="en-US"/>
        </a:p>
      </dgm:t>
    </dgm:pt>
    <dgm:pt modelId="{9ADB6D1F-9F01-4DDE-9C2E-FF2258D513AA}" type="sibTrans" cxnId="{4FAD2E98-532B-47D4-A9DE-82E09117FD06}">
      <dgm:prSet/>
      <dgm:spPr/>
      <dgm:t>
        <a:bodyPr/>
        <a:lstStyle/>
        <a:p>
          <a:endParaRPr lang="en-US"/>
        </a:p>
      </dgm:t>
    </dgm:pt>
    <dgm:pt modelId="{6876127D-9D05-4A25-B918-588E46083A1C}">
      <dgm:prSet/>
      <dgm:spPr/>
      <dgm:t>
        <a:bodyPr/>
        <a:lstStyle/>
        <a:p>
          <a:r>
            <a:rPr lang="en-US" b="1" dirty="0"/>
            <a:t>Integrate</a:t>
          </a:r>
        </a:p>
      </dgm:t>
    </dgm:pt>
    <dgm:pt modelId="{A113A777-2725-4427-8FFA-5C2922AA7115}" type="parTrans" cxnId="{ED65296D-035A-4926-941B-9BD300ABB78E}">
      <dgm:prSet/>
      <dgm:spPr/>
      <dgm:t>
        <a:bodyPr/>
        <a:lstStyle/>
        <a:p>
          <a:endParaRPr lang="en-US"/>
        </a:p>
      </dgm:t>
    </dgm:pt>
    <dgm:pt modelId="{6CA7CA57-3968-446E-8A88-B78138160A07}" type="sibTrans" cxnId="{ED65296D-035A-4926-941B-9BD300ABB78E}">
      <dgm:prSet/>
      <dgm:spPr/>
      <dgm:t>
        <a:bodyPr/>
        <a:lstStyle/>
        <a:p>
          <a:endParaRPr lang="en-US"/>
        </a:p>
      </dgm:t>
    </dgm:pt>
    <dgm:pt modelId="{E80F891C-232E-4E14-8F84-232A448A6B6C}">
      <dgm:prSet custT="1"/>
      <dgm:spPr/>
      <dgm:t>
        <a:bodyPr/>
        <a:lstStyle/>
        <a:p>
          <a:r>
            <a:rPr lang="en-US" sz="1800" dirty="0"/>
            <a:t>Integra</a:t>
          </a:r>
          <a:r>
            <a:rPr lang="en-US" sz="2000" dirty="0"/>
            <a:t>te the economic development and workforce development systems</a:t>
          </a:r>
        </a:p>
      </dgm:t>
    </dgm:pt>
    <dgm:pt modelId="{036997D3-FF21-4D1F-804E-C071B62E38A9}" type="parTrans" cxnId="{D443DC07-039F-4C1B-8D38-42EE78885909}">
      <dgm:prSet/>
      <dgm:spPr/>
      <dgm:t>
        <a:bodyPr/>
        <a:lstStyle/>
        <a:p>
          <a:endParaRPr lang="en-US"/>
        </a:p>
      </dgm:t>
    </dgm:pt>
    <dgm:pt modelId="{DAD2931D-5E59-4B46-A728-9952317AE1B5}" type="sibTrans" cxnId="{D443DC07-039F-4C1B-8D38-42EE78885909}">
      <dgm:prSet/>
      <dgm:spPr/>
      <dgm:t>
        <a:bodyPr/>
        <a:lstStyle/>
        <a:p>
          <a:endParaRPr lang="en-US"/>
        </a:p>
      </dgm:t>
    </dgm:pt>
    <dgm:pt modelId="{9A6DD5B7-5E2B-402D-9D44-3FF46CBEEA2C}" type="pres">
      <dgm:prSet presAssocID="{D7F1426F-D523-4613-9B65-5C54126D396C}" presName="Name0" presStyleCnt="0">
        <dgm:presLayoutVars>
          <dgm:dir/>
          <dgm:animLvl val="lvl"/>
          <dgm:resizeHandles val="exact"/>
        </dgm:presLayoutVars>
      </dgm:prSet>
      <dgm:spPr/>
      <dgm:t>
        <a:bodyPr/>
        <a:lstStyle/>
        <a:p>
          <a:endParaRPr lang="en-US"/>
        </a:p>
      </dgm:t>
    </dgm:pt>
    <dgm:pt modelId="{BBAB6BAF-9187-44CF-BEE9-65E212D8380D}" type="pres">
      <dgm:prSet presAssocID="{EFCC23E2-9DCA-4716-B45E-45FD2B80D1F7}" presName="linNode" presStyleCnt="0"/>
      <dgm:spPr/>
    </dgm:pt>
    <dgm:pt modelId="{1E0B3FFD-AF08-472D-8FAB-5C180A989EA7}" type="pres">
      <dgm:prSet presAssocID="{EFCC23E2-9DCA-4716-B45E-45FD2B80D1F7}" presName="parentText" presStyleLbl="solidFgAcc1" presStyleIdx="0" presStyleCnt="4">
        <dgm:presLayoutVars>
          <dgm:chMax val="1"/>
          <dgm:bulletEnabled/>
        </dgm:presLayoutVars>
      </dgm:prSet>
      <dgm:spPr/>
      <dgm:t>
        <a:bodyPr/>
        <a:lstStyle/>
        <a:p>
          <a:endParaRPr lang="en-US"/>
        </a:p>
      </dgm:t>
    </dgm:pt>
    <dgm:pt modelId="{F949C8D2-9CF6-4CC5-94A1-7D3EB95FF02C}" type="pres">
      <dgm:prSet presAssocID="{EFCC23E2-9DCA-4716-B45E-45FD2B80D1F7}" presName="descendantText" presStyleLbl="alignNode1" presStyleIdx="0" presStyleCnt="4">
        <dgm:presLayoutVars>
          <dgm:bulletEnabled/>
        </dgm:presLayoutVars>
      </dgm:prSet>
      <dgm:spPr/>
      <dgm:t>
        <a:bodyPr/>
        <a:lstStyle/>
        <a:p>
          <a:endParaRPr lang="en-US"/>
        </a:p>
      </dgm:t>
    </dgm:pt>
    <dgm:pt modelId="{7FF5C90B-840C-45D4-B682-CCB636E82526}" type="pres">
      <dgm:prSet presAssocID="{8E225B78-C557-4055-B1EC-74C563967128}" presName="sp" presStyleCnt="0"/>
      <dgm:spPr/>
    </dgm:pt>
    <dgm:pt modelId="{D6E8F915-209D-47CE-9429-DA34CF4F0B1A}" type="pres">
      <dgm:prSet presAssocID="{A9120B96-5FD7-4126-879E-4CE117F924FF}" presName="linNode" presStyleCnt="0"/>
      <dgm:spPr/>
    </dgm:pt>
    <dgm:pt modelId="{E5FC3106-6BAA-423C-919C-E985C7950D26}" type="pres">
      <dgm:prSet presAssocID="{A9120B96-5FD7-4126-879E-4CE117F924FF}" presName="parentText" presStyleLbl="solidFgAcc1" presStyleIdx="1" presStyleCnt="4">
        <dgm:presLayoutVars>
          <dgm:chMax val="1"/>
          <dgm:bulletEnabled/>
        </dgm:presLayoutVars>
      </dgm:prSet>
      <dgm:spPr/>
      <dgm:t>
        <a:bodyPr/>
        <a:lstStyle/>
        <a:p>
          <a:endParaRPr lang="en-US"/>
        </a:p>
      </dgm:t>
    </dgm:pt>
    <dgm:pt modelId="{4FF8F645-058E-4BC1-B6E0-17160664B896}" type="pres">
      <dgm:prSet presAssocID="{A9120B96-5FD7-4126-879E-4CE117F924FF}" presName="descendantText" presStyleLbl="alignNode1" presStyleIdx="1" presStyleCnt="4">
        <dgm:presLayoutVars>
          <dgm:bulletEnabled/>
        </dgm:presLayoutVars>
      </dgm:prSet>
      <dgm:spPr/>
      <dgm:t>
        <a:bodyPr/>
        <a:lstStyle/>
        <a:p>
          <a:endParaRPr lang="en-US"/>
        </a:p>
      </dgm:t>
    </dgm:pt>
    <dgm:pt modelId="{1C2CC848-BAFA-4C2B-AD22-FA82581BE95B}" type="pres">
      <dgm:prSet presAssocID="{BF7B6090-7E94-48A9-AB49-E633265B4C8D}" presName="sp" presStyleCnt="0"/>
      <dgm:spPr/>
    </dgm:pt>
    <dgm:pt modelId="{E2DE3425-EB9F-4339-9C39-1DC2EC767238}" type="pres">
      <dgm:prSet presAssocID="{A0E62CFA-136A-44E8-9DD3-57B89885CCB8}" presName="linNode" presStyleCnt="0"/>
      <dgm:spPr/>
    </dgm:pt>
    <dgm:pt modelId="{65524615-C06E-4E56-BF42-226E0CAE5D41}" type="pres">
      <dgm:prSet presAssocID="{A0E62CFA-136A-44E8-9DD3-57B89885CCB8}" presName="parentText" presStyleLbl="solidFgAcc1" presStyleIdx="2" presStyleCnt="4">
        <dgm:presLayoutVars>
          <dgm:chMax val="1"/>
          <dgm:bulletEnabled/>
        </dgm:presLayoutVars>
      </dgm:prSet>
      <dgm:spPr/>
      <dgm:t>
        <a:bodyPr/>
        <a:lstStyle/>
        <a:p>
          <a:endParaRPr lang="en-US"/>
        </a:p>
      </dgm:t>
    </dgm:pt>
    <dgm:pt modelId="{C91183A3-D5FB-435D-8FC1-13EC154B1E0E}" type="pres">
      <dgm:prSet presAssocID="{A0E62CFA-136A-44E8-9DD3-57B89885CCB8}" presName="descendantText" presStyleLbl="alignNode1" presStyleIdx="2" presStyleCnt="4">
        <dgm:presLayoutVars>
          <dgm:bulletEnabled/>
        </dgm:presLayoutVars>
      </dgm:prSet>
      <dgm:spPr/>
      <dgm:t>
        <a:bodyPr/>
        <a:lstStyle/>
        <a:p>
          <a:endParaRPr lang="en-US"/>
        </a:p>
      </dgm:t>
    </dgm:pt>
    <dgm:pt modelId="{2C4F40CF-6ADC-4E71-958C-625EC02F0392}" type="pres">
      <dgm:prSet presAssocID="{27C64829-B2C5-4872-9EF8-57565AFBB956}" presName="sp" presStyleCnt="0"/>
      <dgm:spPr/>
    </dgm:pt>
    <dgm:pt modelId="{764FB602-79A1-4ABE-B17E-3A9DC6AD22FE}" type="pres">
      <dgm:prSet presAssocID="{6876127D-9D05-4A25-B918-588E46083A1C}" presName="linNode" presStyleCnt="0"/>
      <dgm:spPr/>
    </dgm:pt>
    <dgm:pt modelId="{33FC3ECA-6709-4123-9F34-9B3B36964438}" type="pres">
      <dgm:prSet presAssocID="{6876127D-9D05-4A25-B918-588E46083A1C}" presName="parentText" presStyleLbl="solidFgAcc1" presStyleIdx="3" presStyleCnt="4">
        <dgm:presLayoutVars>
          <dgm:chMax val="1"/>
          <dgm:bulletEnabled/>
        </dgm:presLayoutVars>
      </dgm:prSet>
      <dgm:spPr/>
      <dgm:t>
        <a:bodyPr/>
        <a:lstStyle/>
        <a:p>
          <a:endParaRPr lang="en-US"/>
        </a:p>
      </dgm:t>
    </dgm:pt>
    <dgm:pt modelId="{61ADF2C4-ED8F-4BB7-9208-E3D936E52FA0}" type="pres">
      <dgm:prSet presAssocID="{6876127D-9D05-4A25-B918-588E46083A1C}" presName="descendantText" presStyleLbl="alignNode1" presStyleIdx="3" presStyleCnt="4">
        <dgm:presLayoutVars>
          <dgm:bulletEnabled/>
        </dgm:presLayoutVars>
      </dgm:prSet>
      <dgm:spPr/>
      <dgm:t>
        <a:bodyPr/>
        <a:lstStyle/>
        <a:p>
          <a:endParaRPr lang="en-US"/>
        </a:p>
      </dgm:t>
    </dgm:pt>
  </dgm:ptLst>
  <dgm:cxnLst>
    <dgm:cxn modelId="{AF203459-8F84-42CD-8244-B4A89F4A9868}" srcId="{D7F1426F-D523-4613-9B65-5C54126D396C}" destId="{A0E62CFA-136A-44E8-9DD3-57B89885CCB8}" srcOrd="2" destOrd="0" parTransId="{61CE0D5E-EB32-4DF2-9D51-724AED6F77E7}" sibTransId="{27C64829-B2C5-4872-9EF8-57565AFBB956}"/>
    <dgm:cxn modelId="{8A6F3A30-5A65-4433-8B80-0159B8321ACB}" type="presOf" srcId="{D7F1426F-D523-4613-9B65-5C54126D396C}" destId="{9A6DD5B7-5E2B-402D-9D44-3FF46CBEEA2C}" srcOrd="0" destOrd="0" presId="urn:microsoft.com/office/officeart/2016/7/layout/VerticalHollowActionList"/>
    <dgm:cxn modelId="{D7C80C2C-4524-4FF8-8B6C-B9720DE1BE38}" type="presOf" srcId="{6876127D-9D05-4A25-B918-588E46083A1C}" destId="{33FC3ECA-6709-4123-9F34-9B3B36964438}" srcOrd="0" destOrd="0" presId="urn:microsoft.com/office/officeart/2016/7/layout/VerticalHollowActionList"/>
    <dgm:cxn modelId="{7020EC7D-E4EC-4436-B257-29892BB0208C}" type="presOf" srcId="{A0E62CFA-136A-44E8-9DD3-57B89885CCB8}" destId="{65524615-C06E-4E56-BF42-226E0CAE5D41}" srcOrd="0" destOrd="0" presId="urn:microsoft.com/office/officeart/2016/7/layout/VerticalHollowActionList"/>
    <dgm:cxn modelId="{C71B2FF9-9AFE-4AB3-AB2E-629FE30AE668}" type="presOf" srcId="{EFCC23E2-9DCA-4716-B45E-45FD2B80D1F7}" destId="{1E0B3FFD-AF08-472D-8FAB-5C180A989EA7}" srcOrd="0" destOrd="0" presId="urn:microsoft.com/office/officeart/2016/7/layout/VerticalHollowActionList"/>
    <dgm:cxn modelId="{14A8D6B6-35C7-45EA-A655-9F51629B9BA4}" srcId="{D7F1426F-D523-4613-9B65-5C54126D396C}" destId="{A9120B96-5FD7-4126-879E-4CE117F924FF}" srcOrd="1" destOrd="0" parTransId="{DB543CFC-D3FC-4F59-9C65-57A189D8C0B3}" sibTransId="{BF7B6090-7E94-48A9-AB49-E633265B4C8D}"/>
    <dgm:cxn modelId="{B3BADE1F-0E8E-433A-A5FA-320125F6F39E}" srcId="{A9120B96-5FD7-4126-879E-4CE117F924FF}" destId="{4C718C94-C4F1-4933-98DC-B2C7ECE47806}" srcOrd="0" destOrd="0" parTransId="{E4EFF23B-0F53-485A-BB4A-0A64A01A6D9E}" sibTransId="{50793073-919B-4988-A232-D432A411A3FC}"/>
    <dgm:cxn modelId="{4BA78DBD-3F30-404D-B2DA-5DB5603632C7}" type="presOf" srcId="{4C718C94-C4F1-4933-98DC-B2C7ECE47806}" destId="{4FF8F645-058E-4BC1-B6E0-17160664B896}" srcOrd="0" destOrd="0" presId="urn:microsoft.com/office/officeart/2016/7/layout/VerticalHollowActionList"/>
    <dgm:cxn modelId="{8438B9BE-DAA7-44FB-87C6-35694C8D4FDE}" type="presOf" srcId="{998C3FF2-E6D1-48F6-89A6-3C0E0BAFB6D4}" destId="{F949C8D2-9CF6-4CC5-94A1-7D3EB95FF02C}" srcOrd="0" destOrd="0" presId="urn:microsoft.com/office/officeart/2016/7/layout/VerticalHollowActionList"/>
    <dgm:cxn modelId="{2F69EE18-5D92-44AE-A531-6A5E8CA501B6}" type="presOf" srcId="{E80F891C-232E-4E14-8F84-232A448A6B6C}" destId="{61ADF2C4-ED8F-4BB7-9208-E3D936E52FA0}" srcOrd="0" destOrd="0" presId="urn:microsoft.com/office/officeart/2016/7/layout/VerticalHollowActionList"/>
    <dgm:cxn modelId="{BC7AF3C6-946C-4807-A336-62F4A5B5AEB4}" srcId="{EFCC23E2-9DCA-4716-B45E-45FD2B80D1F7}" destId="{998C3FF2-E6D1-48F6-89A6-3C0E0BAFB6D4}" srcOrd="0" destOrd="0" parTransId="{2374D203-8DA4-44BD-B3AE-43048045E94D}" sibTransId="{A7D2B0E5-11E0-4986-B499-1B951DBE2116}"/>
    <dgm:cxn modelId="{D443DC07-039F-4C1B-8D38-42EE78885909}" srcId="{6876127D-9D05-4A25-B918-588E46083A1C}" destId="{E80F891C-232E-4E14-8F84-232A448A6B6C}" srcOrd="0" destOrd="0" parTransId="{036997D3-FF21-4D1F-804E-C071B62E38A9}" sibTransId="{DAD2931D-5E59-4B46-A728-9952317AE1B5}"/>
    <dgm:cxn modelId="{45C4125D-0554-4BFF-A99F-E0659F92A152}" type="presOf" srcId="{9F36E383-B6C5-4BD1-9CDA-C90A2B2A121C}" destId="{C91183A3-D5FB-435D-8FC1-13EC154B1E0E}" srcOrd="0" destOrd="0" presId="urn:microsoft.com/office/officeart/2016/7/layout/VerticalHollowActionList"/>
    <dgm:cxn modelId="{4FAD2E98-532B-47D4-A9DE-82E09117FD06}" srcId="{A0E62CFA-136A-44E8-9DD3-57B89885CCB8}" destId="{9F36E383-B6C5-4BD1-9CDA-C90A2B2A121C}" srcOrd="0" destOrd="0" parTransId="{6975AF23-A412-46DB-B81D-AFAA5C27658C}" sibTransId="{9ADB6D1F-9F01-4DDE-9C2E-FF2258D513AA}"/>
    <dgm:cxn modelId="{E6C349FE-8338-4BFE-BFD6-BDB5B5859288}" srcId="{D7F1426F-D523-4613-9B65-5C54126D396C}" destId="{EFCC23E2-9DCA-4716-B45E-45FD2B80D1F7}" srcOrd="0" destOrd="0" parTransId="{ABAEEBCF-D9BB-4810-BF93-36A73CAFBBD8}" sibTransId="{8E225B78-C557-4055-B1EC-74C563967128}"/>
    <dgm:cxn modelId="{ED65296D-035A-4926-941B-9BD300ABB78E}" srcId="{D7F1426F-D523-4613-9B65-5C54126D396C}" destId="{6876127D-9D05-4A25-B918-588E46083A1C}" srcOrd="3" destOrd="0" parTransId="{A113A777-2725-4427-8FFA-5C2922AA7115}" sibTransId="{6CA7CA57-3968-446E-8A88-B78138160A07}"/>
    <dgm:cxn modelId="{8F8733BC-0A2C-4781-86E0-7D16E8B6621A}" type="presOf" srcId="{A9120B96-5FD7-4126-879E-4CE117F924FF}" destId="{E5FC3106-6BAA-423C-919C-E985C7950D26}" srcOrd="0" destOrd="0" presId="urn:microsoft.com/office/officeart/2016/7/layout/VerticalHollowActionList"/>
    <dgm:cxn modelId="{5B17C87D-0E7A-493E-8764-D1D69A0E18BC}" type="presParOf" srcId="{9A6DD5B7-5E2B-402D-9D44-3FF46CBEEA2C}" destId="{BBAB6BAF-9187-44CF-BEE9-65E212D8380D}" srcOrd="0" destOrd="0" presId="urn:microsoft.com/office/officeart/2016/7/layout/VerticalHollowActionList"/>
    <dgm:cxn modelId="{7DE66B68-BA24-463D-BD3C-0A92C168ADC7}" type="presParOf" srcId="{BBAB6BAF-9187-44CF-BEE9-65E212D8380D}" destId="{1E0B3FFD-AF08-472D-8FAB-5C180A989EA7}" srcOrd="0" destOrd="0" presId="urn:microsoft.com/office/officeart/2016/7/layout/VerticalHollowActionList"/>
    <dgm:cxn modelId="{E37B191B-441A-45B5-A53D-055826803092}" type="presParOf" srcId="{BBAB6BAF-9187-44CF-BEE9-65E212D8380D}" destId="{F949C8D2-9CF6-4CC5-94A1-7D3EB95FF02C}" srcOrd="1" destOrd="0" presId="urn:microsoft.com/office/officeart/2016/7/layout/VerticalHollowActionList"/>
    <dgm:cxn modelId="{80B541A2-CED1-4F8B-8B10-6176FC98DCA2}" type="presParOf" srcId="{9A6DD5B7-5E2B-402D-9D44-3FF46CBEEA2C}" destId="{7FF5C90B-840C-45D4-B682-CCB636E82526}" srcOrd="1" destOrd="0" presId="urn:microsoft.com/office/officeart/2016/7/layout/VerticalHollowActionList"/>
    <dgm:cxn modelId="{3BFE075E-DC69-4D3E-8CE9-6F3D12FEAC69}" type="presParOf" srcId="{9A6DD5B7-5E2B-402D-9D44-3FF46CBEEA2C}" destId="{D6E8F915-209D-47CE-9429-DA34CF4F0B1A}" srcOrd="2" destOrd="0" presId="urn:microsoft.com/office/officeart/2016/7/layout/VerticalHollowActionList"/>
    <dgm:cxn modelId="{07D71029-05D6-408E-90B2-19C2C2444AE5}" type="presParOf" srcId="{D6E8F915-209D-47CE-9429-DA34CF4F0B1A}" destId="{E5FC3106-6BAA-423C-919C-E985C7950D26}" srcOrd="0" destOrd="0" presId="urn:microsoft.com/office/officeart/2016/7/layout/VerticalHollowActionList"/>
    <dgm:cxn modelId="{9B08B8B6-3DA3-41D9-9798-1073D185049D}" type="presParOf" srcId="{D6E8F915-209D-47CE-9429-DA34CF4F0B1A}" destId="{4FF8F645-058E-4BC1-B6E0-17160664B896}" srcOrd="1" destOrd="0" presId="urn:microsoft.com/office/officeart/2016/7/layout/VerticalHollowActionList"/>
    <dgm:cxn modelId="{4242833D-4AA1-4EEA-A9ED-799C6C85E9F6}" type="presParOf" srcId="{9A6DD5B7-5E2B-402D-9D44-3FF46CBEEA2C}" destId="{1C2CC848-BAFA-4C2B-AD22-FA82581BE95B}" srcOrd="3" destOrd="0" presId="urn:microsoft.com/office/officeart/2016/7/layout/VerticalHollowActionList"/>
    <dgm:cxn modelId="{1F969619-FC3F-4E5F-9C5C-74DD509C3DBA}" type="presParOf" srcId="{9A6DD5B7-5E2B-402D-9D44-3FF46CBEEA2C}" destId="{E2DE3425-EB9F-4339-9C39-1DC2EC767238}" srcOrd="4" destOrd="0" presId="urn:microsoft.com/office/officeart/2016/7/layout/VerticalHollowActionList"/>
    <dgm:cxn modelId="{81373ABE-8E79-45C8-94D6-2A6F534FED18}" type="presParOf" srcId="{E2DE3425-EB9F-4339-9C39-1DC2EC767238}" destId="{65524615-C06E-4E56-BF42-226E0CAE5D41}" srcOrd="0" destOrd="0" presId="urn:microsoft.com/office/officeart/2016/7/layout/VerticalHollowActionList"/>
    <dgm:cxn modelId="{8111C387-45D5-4602-8952-C24D7164356A}" type="presParOf" srcId="{E2DE3425-EB9F-4339-9C39-1DC2EC767238}" destId="{C91183A3-D5FB-435D-8FC1-13EC154B1E0E}" srcOrd="1" destOrd="0" presId="urn:microsoft.com/office/officeart/2016/7/layout/VerticalHollowActionList"/>
    <dgm:cxn modelId="{B423D622-8248-413D-9170-EC451A4EF02E}" type="presParOf" srcId="{9A6DD5B7-5E2B-402D-9D44-3FF46CBEEA2C}" destId="{2C4F40CF-6ADC-4E71-958C-625EC02F0392}" srcOrd="5" destOrd="0" presId="urn:microsoft.com/office/officeart/2016/7/layout/VerticalHollowActionList"/>
    <dgm:cxn modelId="{3921460B-D4A2-4A8F-8A17-D5614787F342}" type="presParOf" srcId="{9A6DD5B7-5E2B-402D-9D44-3FF46CBEEA2C}" destId="{764FB602-79A1-4ABE-B17E-3A9DC6AD22FE}" srcOrd="6" destOrd="0" presId="urn:microsoft.com/office/officeart/2016/7/layout/VerticalHollowActionList"/>
    <dgm:cxn modelId="{5C352E9A-8128-484F-B69B-D3FE8B3B7124}" type="presParOf" srcId="{764FB602-79A1-4ABE-B17E-3A9DC6AD22FE}" destId="{33FC3ECA-6709-4123-9F34-9B3B36964438}" srcOrd="0" destOrd="0" presId="urn:microsoft.com/office/officeart/2016/7/layout/VerticalHollowActionList"/>
    <dgm:cxn modelId="{CB5D0756-226A-429D-ACA4-8CB5002B0E44}" type="presParOf" srcId="{764FB602-79A1-4ABE-B17E-3A9DC6AD22FE}" destId="{61ADF2C4-ED8F-4BB7-9208-E3D936E52FA0}"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9C8D2-9CF6-4CC5-94A1-7D3EB95FF02C}">
      <dsp:nvSpPr>
        <dsp:cNvPr id="0" name=""/>
        <dsp:cNvSpPr/>
      </dsp:nvSpPr>
      <dsp:spPr>
        <a:xfrm>
          <a:off x="1253807" y="2933"/>
          <a:ext cx="5015230" cy="15194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309" tIns="385946" rIns="97309" bIns="385946" numCol="1" spcCol="1270" anchor="ctr" anchorCtr="0">
          <a:noAutofit/>
        </a:bodyPr>
        <a:lstStyle/>
        <a:p>
          <a:pPr lvl="0" algn="l" defTabSz="800100">
            <a:lnSpc>
              <a:spcPct val="90000"/>
            </a:lnSpc>
            <a:spcBef>
              <a:spcPct val="0"/>
            </a:spcBef>
            <a:spcAft>
              <a:spcPct val="35000"/>
            </a:spcAft>
          </a:pPr>
          <a:r>
            <a:rPr lang="en-US" sz="1800" kern="1200" dirty="0"/>
            <a:t>Engage young adults early and often; work experience</a:t>
          </a:r>
        </a:p>
      </dsp:txBody>
      <dsp:txXfrm>
        <a:off x="1253807" y="2933"/>
        <a:ext cx="5015230" cy="1519471"/>
      </dsp:txXfrm>
    </dsp:sp>
    <dsp:sp modelId="{1E0B3FFD-AF08-472D-8FAB-5C180A989EA7}">
      <dsp:nvSpPr>
        <dsp:cNvPr id="0" name=""/>
        <dsp:cNvSpPr/>
      </dsp:nvSpPr>
      <dsp:spPr>
        <a:xfrm>
          <a:off x="0" y="2933"/>
          <a:ext cx="1253807" cy="151947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347" tIns="150090" rIns="66347" bIns="150090" numCol="1" spcCol="1270" anchor="ctr" anchorCtr="0">
          <a:noAutofit/>
        </a:bodyPr>
        <a:lstStyle/>
        <a:p>
          <a:pPr lvl="0" algn="ctr" defTabSz="933450">
            <a:lnSpc>
              <a:spcPct val="90000"/>
            </a:lnSpc>
            <a:spcBef>
              <a:spcPct val="0"/>
            </a:spcBef>
            <a:spcAft>
              <a:spcPct val="35000"/>
            </a:spcAft>
          </a:pPr>
          <a:r>
            <a:rPr lang="en-US" sz="2100" b="1" kern="1200" dirty="0"/>
            <a:t>Engage</a:t>
          </a:r>
        </a:p>
      </dsp:txBody>
      <dsp:txXfrm>
        <a:off x="0" y="2933"/>
        <a:ext cx="1253807" cy="1519471"/>
      </dsp:txXfrm>
    </dsp:sp>
    <dsp:sp modelId="{4FF8F645-058E-4BC1-B6E0-17160664B896}">
      <dsp:nvSpPr>
        <dsp:cNvPr id="0" name=""/>
        <dsp:cNvSpPr/>
      </dsp:nvSpPr>
      <dsp:spPr>
        <a:xfrm>
          <a:off x="1253807" y="1613573"/>
          <a:ext cx="5015230" cy="15194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309" tIns="385946" rIns="97309" bIns="385946" numCol="1" spcCol="1270" anchor="ctr" anchorCtr="0">
          <a:noAutofit/>
        </a:bodyPr>
        <a:lstStyle/>
        <a:p>
          <a:pPr lvl="0" algn="l" defTabSz="800100">
            <a:lnSpc>
              <a:spcPct val="90000"/>
            </a:lnSpc>
            <a:spcBef>
              <a:spcPct val="0"/>
            </a:spcBef>
            <a:spcAft>
              <a:spcPct val="35000"/>
            </a:spcAft>
          </a:pPr>
          <a:r>
            <a:rPr lang="en-US" sz="1800" kern="1200" dirty="0"/>
            <a:t>Invest in incumbent worker training and those with high school diplomas or less - - especially as the technology changes the landscape of work</a:t>
          </a:r>
        </a:p>
      </dsp:txBody>
      <dsp:txXfrm>
        <a:off x="1253807" y="1613573"/>
        <a:ext cx="5015230" cy="1519471"/>
      </dsp:txXfrm>
    </dsp:sp>
    <dsp:sp modelId="{E5FC3106-6BAA-423C-919C-E985C7950D26}">
      <dsp:nvSpPr>
        <dsp:cNvPr id="0" name=""/>
        <dsp:cNvSpPr/>
      </dsp:nvSpPr>
      <dsp:spPr>
        <a:xfrm>
          <a:off x="0" y="1613573"/>
          <a:ext cx="1253807" cy="151947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347" tIns="150090" rIns="66347" bIns="150090" numCol="1" spcCol="1270" anchor="ctr" anchorCtr="0">
          <a:noAutofit/>
        </a:bodyPr>
        <a:lstStyle/>
        <a:p>
          <a:pPr lvl="0" algn="ctr" defTabSz="933450">
            <a:lnSpc>
              <a:spcPct val="90000"/>
            </a:lnSpc>
            <a:spcBef>
              <a:spcPct val="0"/>
            </a:spcBef>
            <a:spcAft>
              <a:spcPct val="35000"/>
            </a:spcAft>
          </a:pPr>
          <a:r>
            <a:rPr lang="en-US" sz="2100" b="1" kern="1200" dirty="0"/>
            <a:t>Invest</a:t>
          </a:r>
        </a:p>
      </dsp:txBody>
      <dsp:txXfrm>
        <a:off x="0" y="1613573"/>
        <a:ext cx="1253807" cy="1519471"/>
      </dsp:txXfrm>
    </dsp:sp>
    <dsp:sp modelId="{C91183A3-D5FB-435D-8FC1-13EC154B1E0E}">
      <dsp:nvSpPr>
        <dsp:cNvPr id="0" name=""/>
        <dsp:cNvSpPr/>
      </dsp:nvSpPr>
      <dsp:spPr>
        <a:xfrm>
          <a:off x="1253807" y="3224213"/>
          <a:ext cx="5015230" cy="15194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309" tIns="385946" rIns="97309" bIns="385946" numCol="1" spcCol="1270" anchor="ctr" anchorCtr="0">
          <a:noAutofit/>
        </a:bodyPr>
        <a:lstStyle/>
        <a:p>
          <a:pPr lvl="0" algn="l" defTabSz="800100">
            <a:lnSpc>
              <a:spcPct val="90000"/>
            </a:lnSpc>
            <a:spcBef>
              <a:spcPct val="0"/>
            </a:spcBef>
            <a:spcAft>
              <a:spcPct val="35000"/>
            </a:spcAft>
          </a:pPr>
          <a:r>
            <a:rPr lang="en-US" sz="1800" kern="1200" dirty="0"/>
            <a:t>Recognize the changing ‘requirements’ of the workforce – workers are not just there to create profit (and retaining workers adds to the </a:t>
          </a:r>
          <a:r>
            <a:rPr lang="en-US" sz="1800" kern="1200" dirty="0" smtClean="0"/>
            <a:t>bottom-line</a:t>
          </a:r>
          <a:r>
            <a:rPr lang="en-US" sz="1800" kern="1200" dirty="0"/>
            <a:t>)</a:t>
          </a:r>
        </a:p>
      </dsp:txBody>
      <dsp:txXfrm>
        <a:off x="1253807" y="3224213"/>
        <a:ext cx="5015230" cy="1519471"/>
      </dsp:txXfrm>
    </dsp:sp>
    <dsp:sp modelId="{65524615-C06E-4E56-BF42-226E0CAE5D41}">
      <dsp:nvSpPr>
        <dsp:cNvPr id="0" name=""/>
        <dsp:cNvSpPr/>
      </dsp:nvSpPr>
      <dsp:spPr>
        <a:xfrm>
          <a:off x="0" y="3224213"/>
          <a:ext cx="1253807" cy="151947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347" tIns="150090" rIns="66347" bIns="150090" numCol="1" spcCol="1270" anchor="ctr" anchorCtr="0">
          <a:noAutofit/>
        </a:bodyPr>
        <a:lstStyle/>
        <a:p>
          <a:pPr lvl="0" algn="ctr" defTabSz="933450">
            <a:lnSpc>
              <a:spcPct val="90000"/>
            </a:lnSpc>
            <a:spcBef>
              <a:spcPct val="0"/>
            </a:spcBef>
            <a:spcAft>
              <a:spcPct val="35000"/>
            </a:spcAft>
          </a:pPr>
          <a:r>
            <a:rPr lang="en-US" sz="2100" b="1" kern="1200" dirty="0"/>
            <a:t>Recognize</a:t>
          </a:r>
        </a:p>
      </dsp:txBody>
      <dsp:txXfrm>
        <a:off x="0" y="3224213"/>
        <a:ext cx="1253807" cy="1519471"/>
      </dsp:txXfrm>
    </dsp:sp>
    <dsp:sp modelId="{61ADF2C4-ED8F-4BB7-9208-E3D936E52FA0}">
      <dsp:nvSpPr>
        <dsp:cNvPr id="0" name=""/>
        <dsp:cNvSpPr/>
      </dsp:nvSpPr>
      <dsp:spPr>
        <a:xfrm>
          <a:off x="1253807" y="4834853"/>
          <a:ext cx="5015230" cy="15194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309" tIns="385946" rIns="97309" bIns="385946" numCol="1" spcCol="1270" anchor="ctr" anchorCtr="0">
          <a:noAutofit/>
        </a:bodyPr>
        <a:lstStyle/>
        <a:p>
          <a:pPr lvl="0" algn="l" defTabSz="800100">
            <a:lnSpc>
              <a:spcPct val="90000"/>
            </a:lnSpc>
            <a:spcBef>
              <a:spcPct val="0"/>
            </a:spcBef>
            <a:spcAft>
              <a:spcPct val="35000"/>
            </a:spcAft>
          </a:pPr>
          <a:r>
            <a:rPr lang="en-US" sz="1800" kern="1200" dirty="0"/>
            <a:t>Integra</a:t>
          </a:r>
          <a:r>
            <a:rPr lang="en-US" sz="2000" kern="1200" dirty="0"/>
            <a:t>te the economic development and workforce development systems</a:t>
          </a:r>
        </a:p>
      </dsp:txBody>
      <dsp:txXfrm>
        <a:off x="1253807" y="4834853"/>
        <a:ext cx="5015230" cy="1519471"/>
      </dsp:txXfrm>
    </dsp:sp>
    <dsp:sp modelId="{33FC3ECA-6709-4123-9F34-9B3B36964438}">
      <dsp:nvSpPr>
        <dsp:cNvPr id="0" name=""/>
        <dsp:cNvSpPr/>
      </dsp:nvSpPr>
      <dsp:spPr>
        <a:xfrm>
          <a:off x="0" y="4834853"/>
          <a:ext cx="1253807" cy="151947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347" tIns="150090" rIns="66347" bIns="150090" numCol="1" spcCol="1270" anchor="ctr" anchorCtr="0">
          <a:noAutofit/>
        </a:bodyPr>
        <a:lstStyle/>
        <a:p>
          <a:pPr lvl="0" algn="ctr" defTabSz="933450">
            <a:lnSpc>
              <a:spcPct val="90000"/>
            </a:lnSpc>
            <a:spcBef>
              <a:spcPct val="0"/>
            </a:spcBef>
            <a:spcAft>
              <a:spcPct val="35000"/>
            </a:spcAft>
          </a:pPr>
          <a:r>
            <a:rPr lang="en-US" sz="2100" b="1" kern="1200" dirty="0"/>
            <a:t>Integrate</a:t>
          </a:r>
        </a:p>
      </dsp:txBody>
      <dsp:txXfrm>
        <a:off x="0" y="4834853"/>
        <a:ext cx="1253807" cy="1519471"/>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AA25D-E774-483A-BA02-182C5A3FD7E9}" type="datetimeFigureOut">
              <a:rPr lang="en-US" smtClean="0"/>
              <a:t>11/6/2017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CEEEA9-28C6-4907-970F-F2D0EF0CDA24}" type="slidenum">
              <a:rPr lang="en-US" smtClean="0"/>
              <a:t>‹#›</a:t>
            </a:fld>
            <a:endParaRPr lang="en-US"/>
          </a:p>
        </p:txBody>
      </p:sp>
    </p:spTree>
    <p:extLst>
      <p:ext uri="{BB962C8B-B14F-4D97-AF65-F5344CB8AC3E}">
        <p14:creationId xmlns:p14="http://schemas.microsoft.com/office/powerpoint/2010/main" val="261042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CEEEA9-28C6-4907-970F-F2D0EF0CDA24}" type="slidenum">
              <a:rPr lang="en-US" smtClean="0"/>
              <a:t>1</a:t>
            </a:fld>
            <a:endParaRPr lang="en-US"/>
          </a:p>
        </p:txBody>
      </p:sp>
    </p:spTree>
    <p:extLst>
      <p:ext uri="{BB962C8B-B14F-4D97-AF65-F5344CB8AC3E}">
        <p14:creationId xmlns:p14="http://schemas.microsoft.com/office/powerpoint/2010/main" val="2619283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CEEEA9-28C6-4907-970F-F2D0EF0CDA24}" type="slidenum">
              <a:rPr lang="en-US" smtClean="0"/>
              <a:t>2</a:t>
            </a:fld>
            <a:endParaRPr lang="en-US"/>
          </a:p>
        </p:txBody>
      </p:sp>
    </p:spTree>
    <p:extLst>
      <p:ext uri="{BB962C8B-B14F-4D97-AF65-F5344CB8AC3E}">
        <p14:creationId xmlns:p14="http://schemas.microsoft.com/office/powerpoint/2010/main" val="161348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https://www.accenture.com/t20170321T032506Z__w__/us-en/_acnmedia/Accenture/next-gen-4/tech-vision-2017/pdf/Accenture-TV17-Highlights.pdfla=en?la=en</a:t>
            </a:r>
          </a:p>
        </p:txBody>
      </p:sp>
      <p:sp>
        <p:nvSpPr>
          <p:cNvPr id="4" name="Slide Number Placeholder 3"/>
          <p:cNvSpPr>
            <a:spLocks noGrp="1"/>
          </p:cNvSpPr>
          <p:nvPr>
            <p:ph type="sldNum" sz="quarter" idx="10"/>
          </p:nvPr>
        </p:nvSpPr>
        <p:spPr/>
        <p:txBody>
          <a:bodyPr/>
          <a:lstStyle/>
          <a:p>
            <a:fld id="{65CEEEA9-28C6-4907-970F-F2D0EF0CDA24}" type="slidenum">
              <a:rPr lang="en-US" smtClean="0"/>
              <a:t>4</a:t>
            </a:fld>
            <a:endParaRPr lang="en-US"/>
          </a:p>
        </p:txBody>
      </p:sp>
    </p:spTree>
    <p:extLst>
      <p:ext uri="{BB962C8B-B14F-4D97-AF65-F5344CB8AC3E}">
        <p14:creationId xmlns:p14="http://schemas.microsoft.com/office/powerpoint/2010/main" val="4022122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https://www.mckinsey.com/global-themes/employment-and-growth/technology-jobs-and-the-future-of-work</a:t>
            </a:r>
          </a:p>
        </p:txBody>
      </p:sp>
      <p:sp>
        <p:nvSpPr>
          <p:cNvPr id="4" name="Slide Number Placeholder 3"/>
          <p:cNvSpPr>
            <a:spLocks noGrp="1"/>
          </p:cNvSpPr>
          <p:nvPr>
            <p:ph type="sldNum" sz="quarter" idx="10"/>
          </p:nvPr>
        </p:nvSpPr>
        <p:spPr/>
        <p:txBody>
          <a:bodyPr/>
          <a:lstStyle/>
          <a:p>
            <a:fld id="{65CEEEA9-28C6-4907-970F-F2D0EF0CDA24}" type="slidenum">
              <a:rPr lang="en-US" smtClean="0"/>
              <a:t>7</a:t>
            </a:fld>
            <a:endParaRPr lang="en-US"/>
          </a:p>
        </p:txBody>
      </p:sp>
    </p:spTree>
    <p:extLst>
      <p:ext uri="{BB962C8B-B14F-4D97-AF65-F5344CB8AC3E}">
        <p14:creationId xmlns:p14="http://schemas.microsoft.com/office/powerpoint/2010/main" val="209176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CEEEA9-28C6-4907-970F-F2D0EF0CDA24}" type="slidenum">
              <a:rPr lang="en-US" smtClean="0"/>
              <a:t>12</a:t>
            </a:fld>
            <a:endParaRPr lang="en-US"/>
          </a:p>
        </p:txBody>
      </p:sp>
    </p:spTree>
    <p:extLst>
      <p:ext uri="{BB962C8B-B14F-4D97-AF65-F5344CB8AC3E}">
        <p14:creationId xmlns:p14="http://schemas.microsoft.com/office/powerpoint/2010/main" val="384135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Other Spending Debate Considerations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if the funding conversation were not difficult enough, there are a number of other key political issues in play during these negotiations.</a:t>
            </a:r>
          </a:p>
          <a:p>
            <a:pPr lvl="0"/>
            <a:r>
              <a:rPr lang="en-US" sz="1200" b="1" kern="1200" dirty="0" smtClean="0">
                <a:solidFill>
                  <a:schemeClr val="tx1"/>
                </a:solidFill>
                <a:effectLst/>
                <a:latin typeface="+mn-lt"/>
                <a:ea typeface="+mn-ea"/>
                <a:cs typeface="+mn-cs"/>
              </a:rPr>
              <a:t>Healthcare</a:t>
            </a:r>
            <a:r>
              <a:rPr lang="en-US" sz="1200" kern="1200" dirty="0" smtClean="0">
                <a:solidFill>
                  <a:schemeClr val="tx1"/>
                </a:solidFill>
                <a:effectLst/>
                <a:latin typeface="+mn-lt"/>
                <a:ea typeface="+mn-ea"/>
                <a:cs typeface="+mn-cs"/>
              </a:rPr>
              <a:t> – President Trump’s recent actions on healthcare – mainly ending the risk sharing subsidy payments – will put pressure on Congress to appropriate money for these funds. If left unfunded, the individual Obamacare market exchanges will be severely compromised.</a:t>
            </a:r>
          </a:p>
          <a:p>
            <a:pPr lvl="0"/>
            <a:r>
              <a:rPr lang="en-US" sz="1200" b="1" kern="1200" dirty="0" smtClean="0">
                <a:solidFill>
                  <a:schemeClr val="tx1"/>
                </a:solidFill>
                <a:effectLst/>
                <a:latin typeface="+mn-lt"/>
                <a:ea typeface="+mn-ea"/>
                <a:cs typeface="+mn-cs"/>
              </a:rPr>
              <a:t>Immigration</a:t>
            </a:r>
            <a:r>
              <a:rPr lang="en-US" sz="1200" kern="1200" dirty="0" smtClean="0">
                <a:solidFill>
                  <a:schemeClr val="tx1"/>
                </a:solidFill>
                <a:effectLst/>
                <a:latin typeface="+mn-lt"/>
                <a:ea typeface="+mn-ea"/>
                <a:cs typeface="+mn-cs"/>
              </a:rPr>
              <a:t> – President Trump ended the DACA program that was created by President Obama giving Congress six months to find a legislative fix. The issue is obviously critical for both parties and will require a detailed compromise. The Democrats are starting with the ‘DREAM Act’ as their initial offer while President Trump is focused on securing funding for the Southern border wall as part of any deal. Right now there is a stalemate on this point</a:t>
            </a:r>
          </a:p>
          <a:p>
            <a:pPr lvl="0"/>
            <a:r>
              <a:rPr lang="en-US" sz="1200" b="1" kern="1200" dirty="0" smtClean="0">
                <a:solidFill>
                  <a:schemeClr val="tx1"/>
                </a:solidFill>
                <a:effectLst/>
                <a:latin typeface="+mn-lt"/>
                <a:ea typeface="+mn-ea"/>
                <a:cs typeface="+mn-cs"/>
              </a:rPr>
              <a:t>Debt Ceiling</a:t>
            </a:r>
            <a:r>
              <a:rPr lang="en-US" sz="1200" kern="1200" dirty="0" smtClean="0">
                <a:solidFill>
                  <a:schemeClr val="tx1"/>
                </a:solidFill>
                <a:effectLst/>
                <a:latin typeface="+mn-lt"/>
                <a:ea typeface="+mn-ea"/>
                <a:cs typeface="+mn-cs"/>
              </a:rPr>
              <a:t> – The federal debt ceiling was extended as part of the deal that funded the government through December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That is not a hard deadline on the debt ceiling but given it is a tough Republican vote, it may be an advantage to move it with a larger package.</a:t>
            </a:r>
          </a:p>
          <a:p>
            <a:endParaRPr lang="en-US" dirty="0"/>
          </a:p>
        </p:txBody>
      </p:sp>
      <p:sp>
        <p:nvSpPr>
          <p:cNvPr id="4" name="Slide Number Placeholder 3"/>
          <p:cNvSpPr>
            <a:spLocks noGrp="1"/>
          </p:cNvSpPr>
          <p:nvPr>
            <p:ph type="sldNum" sz="quarter" idx="10"/>
          </p:nvPr>
        </p:nvSpPr>
        <p:spPr/>
        <p:txBody>
          <a:bodyPr/>
          <a:lstStyle/>
          <a:p>
            <a:fld id="{65CEEEA9-28C6-4907-970F-F2D0EF0CDA24}" type="slidenum">
              <a:rPr lang="en-US" smtClean="0"/>
              <a:t>28</a:t>
            </a:fld>
            <a:endParaRPr lang="en-US"/>
          </a:p>
        </p:txBody>
      </p:sp>
    </p:spTree>
    <p:extLst>
      <p:ext uri="{BB962C8B-B14F-4D97-AF65-F5344CB8AC3E}">
        <p14:creationId xmlns:p14="http://schemas.microsoft.com/office/powerpoint/2010/main" val="1402594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CEEEA9-28C6-4907-970F-F2D0EF0CDA24}" type="slidenum">
              <a:rPr lang="en-US" smtClean="0"/>
              <a:t>30</a:t>
            </a:fld>
            <a:endParaRPr lang="en-US"/>
          </a:p>
        </p:txBody>
      </p:sp>
    </p:spTree>
    <p:extLst>
      <p:ext uri="{BB962C8B-B14F-4D97-AF65-F5344CB8AC3E}">
        <p14:creationId xmlns:p14="http://schemas.microsoft.com/office/powerpoint/2010/main" val="3569862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16A067-55F2-422C-AE78-A158FBB66BAF}" type="slidenum">
              <a:rPr lang="en-US" smtClean="0"/>
              <a:t>32</a:t>
            </a:fld>
            <a:endParaRPr lang="en-US"/>
          </a:p>
        </p:txBody>
      </p:sp>
    </p:spTree>
    <p:extLst>
      <p:ext uri="{BB962C8B-B14F-4D97-AF65-F5344CB8AC3E}">
        <p14:creationId xmlns:p14="http://schemas.microsoft.com/office/powerpoint/2010/main" val="3897490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9D1C93-49DF-4BEB-8F99-5C62A4B141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FEDE3BC-1929-4AA2-BBB5-54E46368BA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8D45A87-A574-47C3-831A-F7163BB4730A}"/>
              </a:ext>
            </a:extLst>
          </p:cNvPr>
          <p:cNvSpPr>
            <a:spLocks noGrp="1"/>
          </p:cNvSpPr>
          <p:nvPr>
            <p:ph type="dt" sz="half" idx="10"/>
          </p:nvPr>
        </p:nvSpPr>
        <p:spPr/>
        <p:txBody>
          <a:bodyPr/>
          <a:lstStyle/>
          <a:p>
            <a:fld id="{B78A85D6-5DC7-4754-8508-BDE31B9582EA}" type="datetimeFigureOut">
              <a:rPr lang="en-US" smtClean="0"/>
              <a:t>11/6/2017</a:t>
            </a:fld>
            <a:endParaRPr lang="en-US"/>
          </a:p>
        </p:txBody>
      </p:sp>
      <p:sp>
        <p:nvSpPr>
          <p:cNvPr id="5" name="Footer Placeholder 4">
            <a:extLst>
              <a:ext uri="{FF2B5EF4-FFF2-40B4-BE49-F238E27FC236}">
                <a16:creationId xmlns:a16="http://schemas.microsoft.com/office/drawing/2014/main" xmlns="" id="{E362952B-FDF2-4522-AA1A-001AE08CB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09D9F62-A491-4E60-AF94-81BDE10DBBDB}"/>
              </a:ext>
            </a:extLst>
          </p:cNvPr>
          <p:cNvSpPr>
            <a:spLocks noGrp="1"/>
          </p:cNvSpPr>
          <p:nvPr>
            <p:ph type="sldNum" sz="quarter" idx="12"/>
          </p:nvPr>
        </p:nvSpPr>
        <p:spPr/>
        <p:txBody>
          <a:bodyPr/>
          <a:lstStyle/>
          <a:p>
            <a:fld id="{4E1B32BF-32F1-4D19-9160-10D49017C9F2}" type="slidenum">
              <a:rPr lang="en-US" smtClean="0"/>
              <a:t>‹#›</a:t>
            </a:fld>
            <a:endParaRPr lang="en-US"/>
          </a:p>
        </p:txBody>
      </p:sp>
    </p:spTree>
    <p:extLst>
      <p:ext uri="{BB962C8B-B14F-4D97-AF65-F5344CB8AC3E}">
        <p14:creationId xmlns:p14="http://schemas.microsoft.com/office/powerpoint/2010/main" val="407748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5EF257-26DB-4B86-8C74-B6DE3B3556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6FCA753-0239-4C75-B018-AD5A687E63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8E24FE2-C3E5-4AF7-A37F-92BBBAA8B0A0}"/>
              </a:ext>
            </a:extLst>
          </p:cNvPr>
          <p:cNvSpPr>
            <a:spLocks noGrp="1"/>
          </p:cNvSpPr>
          <p:nvPr>
            <p:ph type="dt" sz="half" idx="10"/>
          </p:nvPr>
        </p:nvSpPr>
        <p:spPr/>
        <p:txBody>
          <a:bodyPr/>
          <a:lstStyle/>
          <a:p>
            <a:fld id="{B78A85D6-5DC7-4754-8508-BDE31B9582EA}" type="datetimeFigureOut">
              <a:rPr lang="en-US" smtClean="0"/>
              <a:t>11/6/2017</a:t>
            </a:fld>
            <a:endParaRPr lang="en-US"/>
          </a:p>
        </p:txBody>
      </p:sp>
      <p:sp>
        <p:nvSpPr>
          <p:cNvPr id="5" name="Footer Placeholder 4">
            <a:extLst>
              <a:ext uri="{FF2B5EF4-FFF2-40B4-BE49-F238E27FC236}">
                <a16:creationId xmlns:a16="http://schemas.microsoft.com/office/drawing/2014/main" xmlns="" id="{056517A8-8545-41B2-BAFC-85C353E2C4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91B38A-AC8B-41D7-98A8-31AF38DBA120}"/>
              </a:ext>
            </a:extLst>
          </p:cNvPr>
          <p:cNvSpPr>
            <a:spLocks noGrp="1"/>
          </p:cNvSpPr>
          <p:nvPr>
            <p:ph type="sldNum" sz="quarter" idx="12"/>
          </p:nvPr>
        </p:nvSpPr>
        <p:spPr/>
        <p:txBody>
          <a:bodyPr/>
          <a:lstStyle/>
          <a:p>
            <a:fld id="{4E1B32BF-32F1-4D19-9160-10D49017C9F2}" type="slidenum">
              <a:rPr lang="en-US" smtClean="0"/>
              <a:t>‹#›</a:t>
            </a:fld>
            <a:endParaRPr lang="en-US"/>
          </a:p>
        </p:txBody>
      </p:sp>
    </p:spTree>
    <p:extLst>
      <p:ext uri="{BB962C8B-B14F-4D97-AF65-F5344CB8AC3E}">
        <p14:creationId xmlns:p14="http://schemas.microsoft.com/office/powerpoint/2010/main" val="298808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39C05B5-6E97-44CE-844F-B35D884FEA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6F11243-2E52-48F8-A71F-8C8AC87C65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CA310D-14B7-4BB5-A2B5-1ADE3F75BB7C}"/>
              </a:ext>
            </a:extLst>
          </p:cNvPr>
          <p:cNvSpPr>
            <a:spLocks noGrp="1"/>
          </p:cNvSpPr>
          <p:nvPr>
            <p:ph type="dt" sz="half" idx="10"/>
          </p:nvPr>
        </p:nvSpPr>
        <p:spPr/>
        <p:txBody>
          <a:bodyPr/>
          <a:lstStyle/>
          <a:p>
            <a:fld id="{B78A85D6-5DC7-4754-8508-BDE31B9582EA}" type="datetimeFigureOut">
              <a:rPr lang="en-US" smtClean="0"/>
              <a:t>11/6/2017</a:t>
            </a:fld>
            <a:endParaRPr lang="en-US"/>
          </a:p>
        </p:txBody>
      </p:sp>
      <p:sp>
        <p:nvSpPr>
          <p:cNvPr id="5" name="Footer Placeholder 4">
            <a:extLst>
              <a:ext uri="{FF2B5EF4-FFF2-40B4-BE49-F238E27FC236}">
                <a16:creationId xmlns:a16="http://schemas.microsoft.com/office/drawing/2014/main" xmlns="" id="{CC8A0A99-F644-4E12-B15A-F5FE1E5591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E253F6-4FCF-4824-B99D-50ABD36EFFB8}"/>
              </a:ext>
            </a:extLst>
          </p:cNvPr>
          <p:cNvSpPr>
            <a:spLocks noGrp="1"/>
          </p:cNvSpPr>
          <p:nvPr>
            <p:ph type="sldNum" sz="quarter" idx="12"/>
          </p:nvPr>
        </p:nvSpPr>
        <p:spPr/>
        <p:txBody>
          <a:bodyPr/>
          <a:lstStyle/>
          <a:p>
            <a:fld id="{4E1B32BF-32F1-4D19-9160-10D49017C9F2}" type="slidenum">
              <a:rPr lang="en-US" smtClean="0"/>
              <a:t>‹#›</a:t>
            </a:fld>
            <a:endParaRPr lang="en-US"/>
          </a:p>
        </p:txBody>
      </p:sp>
    </p:spTree>
    <p:extLst>
      <p:ext uri="{BB962C8B-B14F-4D97-AF65-F5344CB8AC3E}">
        <p14:creationId xmlns:p14="http://schemas.microsoft.com/office/powerpoint/2010/main" val="249009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ED64A-04D5-4D29-A002-7F969092F7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D906CEB-E13B-47DC-BCA5-22698D884F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4AEB83-6BBB-4CCF-889C-EE52794C2132}"/>
              </a:ext>
            </a:extLst>
          </p:cNvPr>
          <p:cNvSpPr>
            <a:spLocks noGrp="1"/>
          </p:cNvSpPr>
          <p:nvPr>
            <p:ph type="dt" sz="half" idx="10"/>
          </p:nvPr>
        </p:nvSpPr>
        <p:spPr/>
        <p:txBody>
          <a:bodyPr/>
          <a:lstStyle/>
          <a:p>
            <a:fld id="{B78A85D6-5DC7-4754-8508-BDE31B9582EA}" type="datetimeFigureOut">
              <a:rPr lang="en-US" smtClean="0"/>
              <a:t>11/6/2017</a:t>
            </a:fld>
            <a:endParaRPr lang="en-US"/>
          </a:p>
        </p:txBody>
      </p:sp>
      <p:sp>
        <p:nvSpPr>
          <p:cNvPr id="5" name="Footer Placeholder 4">
            <a:extLst>
              <a:ext uri="{FF2B5EF4-FFF2-40B4-BE49-F238E27FC236}">
                <a16:creationId xmlns:a16="http://schemas.microsoft.com/office/drawing/2014/main" xmlns="" id="{AFE4C2D7-1CCF-4F9A-AB7D-297B3C6AF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CBFF41C-3322-44BA-BAB9-2C2C307CA690}"/>
              </a:ext>
            </a:extLst>
          </p:cNvPr>
          <p:cNvSpPr>
            <a:spLocks noGrp="1"/>
          </p:cNvSpPr>
          <p:nvPr>
            <p:ph type="sldNum" sz="quarter" idx="12"/>
          </p:nvPr>
        </p:nvSpPr>
        <p:spPr/>
        <p:txBody>
          <a:bodyPr/>
          <a:lstStyle/>
          <a:p>
            <a:fld id="{4E1B32BF-32F1-4D19-9160-10D49017C9F2}" type="slidenum">
              <a:rPr lang="en-US" smtClean="0"/>
              <a:t>‹#›</a:t>
            </a:fld>
            <a:endParaRPr lang="en-US"/>
          </a:p>
        </p:txBody>
      </p:sp>
    </p:spTree>
    <p:extLst>
      <p:ext uri="{BB962C8B-B14F-4D97-AF65-F5344CB8AC3E}">
        <p14:creationId xmlns:p14="http://schemas.microsoft.com/office/powerpoint/2010/main" val="354126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CA973E-6FA3-4E5A-B811-D189C00188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D2A943A-0FF1-476A-A223-E9FF079ED2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A85B73B-9193-4DC2-8214-EC56FA4458E6}"/>
              </a:ext>
            </a:extLst>
          </p:cNvPr>
          <p:cNvSpPr>
            <a:spLocks noGrp="1"/>
          </p:cNvSpPr>
          <p:nvPr>
            <p:ph type="dt" sz="half" idx="10"/>
          </p:nvPr>
        </p:nvSpPr>
        <p:spPr/>
        <p:txBody>
          <a:bodyPr/>
          <a:lstStyle/>
          <a:p>
            <a:fld id="{B78A85D6-5DC7-4754-8508-BDE31B9582EA}" type="datetimeFigureOut">
              <a:rPr lang="en-US" smtClean="0"/>
              <a:t>11/6/2017</a:t>
            </a:fld>
            <a:endParaRPr lang="en-US"/>
          </a:p>
        </p:txBody>
      </p:sp>
      <p:sp>
        <p:nvSpPr>
          <p:cNvPr id="5" name="Footer Placeholder 4">
            <a:extLst>
              <a:ext uri="{FF2B5EF4-FFF2-40B4-BE49-F238E27FC236}">
                <a16:creationId xmlns:a16="http://schemas.microsoft.com/office/drawing/2014/main" xmlns="" id="{68B96EE1-EBF7-4604-B264-15FF1B4093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2F5C87-92DA-44E8-A341-F141F6B56857}"/>
              </a:ext>
            </a:extLst>
          </p:cNvPr>
          <p:cNvSpPr>
            <a:spLocks noGrp="1"/>
          </p:cNvSpPr>
          <p:nvPr>
            <p:ph type="sldNum" sz="quarter" idx="12"/>
          </p:nvPr>
        </p:nvSpPr>
        <p:spPr/>
        <p:txBody>
          <a:bodyPr/>
          <a:lstStyle/>
          <a:p>
            <a:fld id="{4E1B32BF-32F1-4D19-9160-10D49017C9F2}" type="slidenum">
              <a:rPr lang="en-US" smtClean="0"/>
              <a:t>‹#›</a:t>
            </a:fld>
            <a:endParaRPr lang="en-US"/>
          </a:p>
        </p:txBody>
      </p:sp>
    </p:spTree>
    <p:extLst>
      <p:ext uri="{BB962C8B-B14F-4D97-AF65-F5344CB8AC3E}">
        <p14:creationId xmlns:p14="http://schemas.microsoft.com/office/powerpoint/2010/main" val="67212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F57115-5B07-4655-90E5-57AB0F1267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A97A06E-6822-4528-8B5B-4B167516C2E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2515FAB-5A94-4291-AB4C-DEF1730AD85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397B4C9-7B25-4AAB-8A8C-774BEB53E852}"/>
              </a:ext>
            </a:extLst>
          </p:cNvPr>
          <p:cNvSpPr>
            <a:spLocks noGrp="1"/>
          </p:cNvSpPr>
          <p:nvPr>
            <p:ph type="dt" sz="half" idx="10"/>
          </p:nvPr>
        </p:nvSpPr>
        <p:spPr/>
        <p:txBody>
          <a:bodyPr/>
          <a:lstStyle/>
          <a:p>
            <a:fld id="{B78A85D6-5DC7-4754-8508-BDE31B9582EA}" type="datetimeFigureOut">
              <a:rPr lang="en-US" smtClean="0"/>
              <a:t>11/6/2017</a:t>
            </a:fld>
            <a:endParaRPr lang="en-US"/>
          </a:p>
        </p:txBody>
      </p:sp>
      <p:sp>
        <p:nvSpPr>
          <p:cNvPr id="6" name="Footer Placeholder 5">
            <a:extLst>
              <a:ext uri="{FF2B5EF4-FFF2-40B4-BE49-F238E27FC236}">
                <a16:creationId xmlns:a16="http://schemas.microsoft.com/office/drawing/2014/main" xmlns="" id="{EB772997-CCEC-4C52-98C2-0A74E42189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6BE8CAE-B703-414F-BFF6-EB68AB888F14}"/>
              </a:ext>
            </a:extLst>
          </p:cNvPr>
          <p:cNvSpPr>
            <a:spLocks noGrp="1"/>
          </p:cNvSpPr>
          <p:nvPr>
            <p:ph type="sldNum" sz="quarter" idx="12"/>
          </p:nvPr>
        </p:nvSpPr>
        <p:spPr/>
        <p:txBody>
          <a:bodyPr/>
          <a:lstStyle/>
          <a:p>
            <a:fld id="{4E1B32BF-32F1-4D19-9160-10D49017C9F2}" type="slidenum">
              <a:rPr lang="en-US" smtClean="0"/>
              <a:t>‹#›</a:t>
            </a:fld>
            <a:endParaRPr lang="en-US"/>
          </a:p>
        </p:txBody>
      </p:sp>
    </p:spTree>
    <p:extLst>
      <p:ext uri="{BB962C8B-B14F-4D97-AF65-F5344CB8AC3E}">
        <p14:creationId xmlns:p14="http://schemas.microsoft.com/office/powerpoint/2010/main" val="145057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67CF1-D532-4D1A-A033-F34BE94844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BF2CE7C-397C-4288-B7A8-DBAE3C91F8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E551AA3-5B6F-4D1C-B0AA-16F666AA6E4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2B3E301-FF7E-47A9-8209-30FE1A692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30562E1F-BE02-4B33-A754-E01E72171AA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BD5FE03-3935-41E9-810D-A1442364474E}"/>
              </a:ext>
            </a:extLst>
          </p:cNvPr>
          <p:cNvSpPr>
            <a:spLocks noGrp="1"/>
          </p:cNvSpPr>
          <p:nvPr>
            <p:ph type="dt" sz="half" idx="10"/>
          </p:nvPr>
        </p:nvSpPr>
        <p:spPr/>
        <p:txBody>
          <a:bodyPr/>
          <a:lstStyle/>
          <a:p>
            <a:fld id="{B78A85D6-5DC7-4754-8508-BDE31B9582EA}" type="datetimeFigureOut">
              <a:rPr lang="en-US" smtClean="0"/>
              <a:t>11/6/2017</a:t>
            </a:fld>
            <a:endParaRPr lang="en-US"/>
          </a:p>
        </p:txBody>
      </p:sp>
      <p:sp>
        <p:nvSpPr>
          <p:cNvPr id="8" name="Footer Placeholder 7">
            <a:extLst>
              <a:ext uri="{FF2B5EF4-FFF2-40B4-BE49-F238E27FC236}">
                <a16:creationId xmlns:a16="http://schemas.microsoft.com/office/drawing/2014/main" xmlns="" id="{B0E196F5-CD29-45E7-B0F3-DA6A8E5772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DAD8A5A-FF70-42E8-A9FF-E244498F55BA}"/>
              </a:ext>
            </a:extLst>
          </p:cNvPr>
          <p:cNvSpPr>
            <a:spLocks noGrp="1"/>
          </p:cNvSpPr>
          <p:nvPr>
            <p:ph type="sldNum" sz="quarter" idx="12"/>
          </p:nvPr>
        </p:nvSpPr>
        <p:spPr/>
        <p:txBody>
          <a:bodyPr/>
          <a:lstStyle/>
          <a:p>
            <a:fld id="{4E1B32BF-32F1-4D19-9160-10D49017C9F2}" type="slidenum">
              <a:rPr lang="en-US" smtClean="0"/>
              <a:t>‹#›</a:t>
            </a:fld>
            <a:endParaRPr lang="en-US"/>
          </a:p>
        </p:txBody>
      </p:sp>
    </p:spTree>
    <p:extLst>
      <p:ext uri="{BB962C8B-B14F-4D97-AF65-F5344CB8AC3E}">
        <p14:creationId xmlns:p14="http://schemas.microsoft.com/office/powerpoint/2010/main" val="133648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1D0E54-C056-4EC5-9565-3E13E8F343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DB509E9-4C7F-4059-B825-939110E7CB69}"/>
              </a:ext>
            </a:extLst>
          </p:cNvPr>
          <p:cNvSpPr>
            <a:spLocks noGrp="1"/>
          </p:cNvSpPr>
          <p:nvPr>
            <p:ph type="dt" sz="half" idx="10"/>
          </p:nvPr>
        </p:nvSpPr>
        <p:spPr/>
        <p:txBody>
          <a:bodyPr/>
          <a:lstStyle/>
          <a:p>
            <a:fld id="{B78A85D6-5DC7-4754-8508-BDE31B9582EA}" type="datetimeFigureOut">
              <a:rPr lang="en-US" smtClean="0"/>
              <a:t>11/6/2017</a:t>
            </a:fld>
            <a:endParaRPr lang="en-US"/>
          </a:p>
        </p:txBody>
      </p:sp>
      <p:sp>
        <p:nvSpPr>
          <p:cNvPr id="4" name="Footer Placeholder 3">
            <a:extLst>
              <a:ext uri="{FF2B5EF4-FFF2-40B4-BE49-F238E27FC236}">
                <a16:creationId xmlns:a16="http://schemas.microsoft.com/office/drawing/2014/main" xmlns="" id="{B46B1C25-7565-4B9C-8C99-3DC20C378C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E288F73-1F56-4BF8-94FC-54768FEB456D}"/>
              </a:ext>
            </a:extLst>
          </p:cNvPr>
          <p:cNvSpPr>
            <a:spLocks noGrp="1"/>
          </p:cNvSpPr>
          <p:nvPr>
            <p:ph type="sldNum" sz="quarter" idx="12"/>
          </p:nvPr>
        </p:nvSpPr>
        <p:spPr/>
        <p:txBody>
          <a:bodyPr/>
          <a:lstStyle/>
          <a:p>
            <a:fld id="{4E1B32BF-32F1-4D19-9160-10D49017C9F2}" type="slidenum">
              <a:rPr lang="en-US" smtClean="0"/>
              <a:t>‹#›</a:t>
            </a:fld>
            <a:endParaRPr lang="en-US"/>
          </a:p>
        </p:txBody>
      </p:sp>
    </p:spTree>
    <p:extLst>
      <p:ext uri="{BB962C8B-B14F-4D97-AF65-F5344CB8AC3E}">
        <p14:creationId xmlns:p14="http://schemas.microsoft.com/office/powerpoint/2010/main" val="118744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7497D2C-5139-4C9C-A3DC-A007B22A66CB}"/>
              </a:ext>
            </a:extLst>
          </p:cNvPr>
          <p:cNvSpPr>
            <a:spLocks noGrp="1"/>
          </p:cNvSpPr>
          <p:nvPr>
            <p:ph type="dt" sz="half" idx="10"/>
          </p:nvPr>
        </p:nvSpPr>
        <p:spPr/>
        <p:txBody>
          <a:bodyPr/>
          <a:lstStyle/>
          <a:p>
            <a:fld id="{B78A85D6-5DC7-4754-8508-BDE31B9582EA}" type="datetimeFigureOut">
              <a:rPr lang="en-US" smtClean="0"/>
              <a:t>11/6/2017</a:t>
            </a:fld>
            <a:endParaRPr lang="en-US"/>
          </a:p>
        </p:txBody>
      </p:sp>
      <p:sp>
        <p:nvSpPr>
          <p:cNvPr id="3" name="Footer Placeholder 2">
            <a:extLst>
              <a:ext uri="{FF2B5EF4-FFF2-40B4-BE49-F238E27FC236}">
                <a16:creationId xmlns:a16="http://schemas.microsoft.com/office/drawing/2014/main" xmlns="" id="{77B48FF7-CEBD-4055-86D1-DE6EC4F155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59D1C0D-70DA-4C9C-8124-C446A15341A2}"/>
              </a:ext>
            </a:extLst>
          </p:cNvPr>
          <p:cNvSpPr>
            <a:spLocks noGrp="1"/>
          </p:cNvSpPr>
          <p:nvPr>
            <p:ph type="sldNum" sz="quarter" idx="12"/>
          </p:nvPr>
        </p:nvSpPr>
        <p:spPr/>
        <p:txBody>
          <a:bodyPr/>
          <a:lstStyle/>
          <a:p>
            <a:fld id="{4E1B32BF-32F1-4D19-9160-10D49017C9F2}" type="slidenum">
              <a:rPr lang="en-US" smtClean="0"/>
              <a:t>‹#›</a:t>
            </a:fld>
            <a:endParaRPr lang="en-US"/>
          </a:p>
        </p:txBody>
      </p:sp>
    </p:spTree>
    <p:extLst>
      <p:ext uri="{BB962C8B-B14F-4D97-AF65-F5344CB8AC3E}">
        <p14:creationId xmlns:p14="http://schemas.microsoft.com/office/powerpoint/2010/main" val="377725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0F0176-5D84-4825-B93A-6976F243D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6B1A05A-EB79-4BC0-B8C2-F488795567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E02D22D-B220-4AD8-AEB8-8A39C9F4A9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8C12EA8-97FA-4500-AE38-2A01A5D2E560}"/>
              </a:ext>
            </a:extLst>
          </p:cNvPr>
          <p:cNvSpPr>
            <a:spLocks noGrp="1"/>
          </p:cNvSpPr>
          <p:nvPr>
            <p:ph type="dt" sz="half" idx="10"/>
          </p:nvPr>
        </p:nvSpPr>
        <p:spPr/>
        <p:txBody>
          <a:bodyPr/>
          <a:lstStyle/>
          <a:p>
            <a:fld id="{B78A85D6-5DC7-4754-8508-BDE31B9582EA}" type="datetimeFigureOut">
              <a:rPr lang="en-US" smtClean="0"/>
              <a:t>11/6/2017</a:t>
            </a:fld>
            <a:endParaRPr lang="en-US"/>
          </a:p>
        </p:txBody>
      </p:sp>
      <p:sp>
        <p:nvSpPr>
          <p:cNvPr id="6" name="Footer Placeholder 5">
            <a:extLst>
              <a:ext uri="{FF2B5EF4-FFF2-40B4-BE49-F238E27FC236}">
                <a16:creationId xmlns:a16="http://schemas.microsoft.com/office/drawing/2014/main" xmlns="" id="{7606FB94-BE3E-4A11-A364-7AAF4623A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CB13E5A-E47D-41D7-8F30-6FA077155646}"/>
              </a:ext>
            </a:extLst>
          </p:cNvPr>
          <p:cNvSpPr>
            <a:spLocks noGrp="1"/>
          </p:cNvSpPr>
          <p:nvPr>
            <p:ph type="sldNum" sz="quarter" idx="12"/>
          </p:nvPr>
        </p:nvSpPr>
        <p:spPr/>
        <p:txBody>
          <a:bodyPr/>
          <a:lstStyle/>
          <a:p>
            <a:fld id="{4E1B32BF-32F1-4D19-9160-10D49017C9F2}" type="slidenum">
              <a:rPr lang="en-US" smtClean="0"/>
              <a:t>‹#›</a:t>
            </a:fld>
            <a:endParaRPr lang="en-US"/>
          </a:p>
        </p:txBody>
      </p:sp>
    </p:spTree>
    <p:extLst>
      <p:ext uri="{BB962C8B-B14F-4D97-AF65-F5344CB8AC3E}">
        <p14:creationId xmlns:p14="http://schemas.microsoft.com/office/powerpoint/2010/main" val="318095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DAC9B-833E-4D4F-BCE2-5EB7004D89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1F04FB-4C64-4999-8FDF-2950995029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794C9BE-2DDF-4CD8-AFDD-1037D114F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97FE73A-22FA-49C1-AD78-1E8CC7EFC783}"/>
              </a:ext>
            </a:extLst>
          </p:cNvPr>
          <p:cNvSpPr>
            <a:spLocks noGrp="1"/>
          </p:cNvSpPr>
          <p:nvPr>
            <p:ph type="dt" sz="half" idx="10"/>
          </p:nvPr>
        </p:nvSpPr>
        <p:spPr/>
        <p:txBody>
          <a:bodyPr/>
          <a:lstStyle/>
          <a:p>
            <a:fld id="{B78A85D6-5DC7-4754-8508-BDE31B9582EA}" type="datetimeFigureOut">
              <a:rPr lang="en-US" smtClean="0"/>
              <a:t>11/6/2017</a:t>
            </a:fld>
            <a:endParaRPr lang="en-US"/>
          </a:p>
        </p:txBody>
      </p:sp>
      <p:sp>
        <p:nvSpPr>
          <p:cNvPr id="6" name="Footer Placeholder 5">
            <a:extLst>
              <a:ext uri="{FF2B5EF4-FFF2-40B4-BE49-F238E27FC236}">
                <a16:creationId xmlns:a16="http://schemas.microsoft.com/office/drawing/2014/main" xmlns="" id="{BD3CC186-8E00-43E1-8CF1-0390D37E76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28C1D31-9C47-471E-82B5-EAF651362914}"/>
              </a:ext>
            </a:extLst>
          </p:cNvPr>
          <p:cNvSpPr>
            <a:spLocks noGrp="1"/>
          </p:cNvSpPr>
          <p:nvPr>
            <p:ph type="sldNum" sz="quarter" idx="12"/>
          </p:nvPr>
        </p:nvSpPr>
        <p:spPr/>
        <p:txBody>
          <a:bodyPr/>
          <a:lstStyle/>
          <a:p>
            <a:fld id="{4E1B32BF-32F1-4D19-9160-10D49017C9F2}" type="slidenum">
              <a:rPr lang="en-US" smtClean="0"/>
              <a:t>‹#›</a:t>
            </a:fld>
            <a:endParaRPr lang="en-US"/>
          </a:p>
        </p:txBody>
      </p:sp>
    </p:spTree>
    <p:extLst>
      <p:ext uri="{BB962C8B-B14F-4D97-AF65-F5344CB8AC3E}">
        <p14:creationId xmlns:p14="http://schemas.microsoft.com/office/powerpoint/2010/main" val="17788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23173CB-A6D1-406D-92AA-37EF772F79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A13914D-085A-4E23-A87D-903B78014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FE8754-0BA3-4404-9F69-4D5349BA7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A85D6-5DC7-4754-8508-BDE31B9582EA}" type="datetimeFigureOut">
              <a:rPr lang="en-US" smtClean="0"/>
              <a:t>11/6/2017</a:t>
            </a:fld>
            <a:endParaRPr lang="en-US"/>
          </a:p>
        </p:txBody>
      </p:sp>
      <p:sp>
        <p:nvSpPr>
          <p:cNvPr id="5" name="Footer Placeholder 4">
            <a:extLst>
              <a:ext uri="{FF2B5EF4-FFF2-40B4-BE49-F238E27FC236}">
                <a16:creationId xmlns:a16="http://schemas.microsoft.com/office/drawing/2014/main" xmlns="" id="{E441ADE3-18DE-4BBB-85C4-AC78D38F93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3999E18-2D03-4C32-8C5D-36A2448E15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B32BF-32F1-4D19-9160-10D49017C9F2}" type="slidenum">
              <a:rPr lang="en-US" smtClean="0"/>
              <a:t>‹#›</a:t>
            </a:fld>
            <a:endParaRPr lang="en-US"/>
          </a:p>
        </p:txBody>
      </p:sp>
    </p:spTree>
    <p:extLst>
      <p:ext uri="{BB962C8B-B14F-4D97-AF65-F5344CB8AC3E}">
        <p14:creationId xmlns:p14="http://schemas.microsoft.com/office/powerpoint/2010/main" val="1009646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Mmack@nyatep.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xmlns=""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Related image">
            <a:extLst>
              <a:ext uri="{FF2B5EF4-FFF2-40B4-BE49-F238E27FC236}">
                <a16:creationId xmlns:a16="http://schemas.microsoft.com/office/drawing/2014/main" xmlns="" id="{93CD19CB-831F-4AFC-94AC-47C85FA951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03" r="24997"/>
          <a:stretch/>
        </p:blipFill>
        <p:spPr bwMode="auto">
          <a:xfrm>
            <a:off x="7337761" y="10"/>
            <a:ext cx="4854240"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extLst>
            <a:ext uri="{909E8E84-426E-40DD-AFC4-6F175D3DCCD1}">
              <a14:hiddenFill xmlns:a14="http://schemas.microsoft.com/office/drawing/2010/main">
                <a:solidFill>
                  <a:srgbClr val="FFFFFF"/>
                </a:solidFill>
              </a14:hiddenFill>
            </a:ext>
          </a:extLst>
        </p:spPr>
      </p:pic>
      <p:cxnSp>
        <p:nvCxnSpPr>
          <p:cNvPr id="82" name="Straight Arrow Connector 81">
            <a:extLst>
              <a:ext uri="{FF2B5EF4-FFF2-40B4-BE49-F238E27FC236}">
                <a16:creationId xmlns:a16="http://schemas.microsoft.com/office/drawing/2014/main" xmlns=""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5B00824E-B4DB-4BA5-9796-2B96A2D066F6}"/>
              </a:ext>
            </a:extLst>
          </p:cNvPr>
          <p:cNvSpPr>
            <a:spLocks noGrp="1"/>
          </p:cNvSpPr>
          <p:nvPr>
            <p:ph type="ctrTitle"/>
          </p:nvPr>
        </p:nvSpPr>
        <p:spPr>
          <a:xfrm>
            <a:off x="155575" y="2578874"/>
            <a:ext cx="7717973" cy="2397443"/>
          </a:xfrm>
        </p:spPr>
        <p:txBody>
          <a:bodyPr anchor="t">
            <a:normAutofit fontScale="90000"/>
          </a:bodyPr>
          <a:lstStyle/>
          <a:p>
            <a:r>
              <a:rPr lang="en-US" sz="4800" b="1" dirty="0" smtClean="0"/>
              <a:t>The Labor Market,  </a:t>
            </a:r>
            <a:br>
              <a:rPr lang="en-US" sz="4800" b="1" dirty="0" smtClean="0"/>
            </a:br>
            <a:r>
              <a:rPr lang="en-US" sz="4800" b="1" dirty="0" smtClean="0"/>
              <a:t>Technology &amp; Politics … </a:t>
            </a:r>
            <a:br>
              <a:rPr lang="en-US" sz="4800" b="1" dirty="0" smtClean="0"/>
            </a:br>
            <a:r>
              <a:rPr lang="en-US" sz="4800" b="1" dirty="0" smtClean="0"/>
              <a:t>and it’s impact on New York</a:t>
            </a:r>
            <a:br>
              <a:rPr lang="en-US" sz="4800" b="1" dirty="0" smtClean="0"/>
            </a:br>
            <a:r>
              <a:rPr lang="en-US" sz="4800" b="1" dirty="0"/>
              <a:t/>
            </a:r>
            <a:br>
              <a:rPr lang="en-US" sz="4800" b="1" dirty="0"/>
            </a:br>
            <a:r>
              <a:rPr lang="en-US" sz="4800" b="1" dirty="0" smtClean="0"/>
              <a:t>November 8, 2017</a:t>
            </a:r>
            <a:endParaRPr lang="en-US" sz="4800" b="1" dirty="0"/>
          </a:p>
        </p:txBody>
      </p:sp>
      <p:sp>
        <p:nvSpPr>
          <p:cNvPr id="6" name="AutoShape 2" descr="Image result for Workforce supply cha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38450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2" descr="http://assets.pewresearch.org/wp-content/uploads/sites/3/legacy/751-3b.gif"/>
          <p:cNvPicPr>
            <a:picLocks noChangeAspect="1"/>
          </p:cNvPicPr>
          <p:nvPr/>
        </p:nvPicPr>
        <p:blipFill rotWithShape="1">
          <a:blip r:embed="rId2">
            <a:extLst>
              <a:ext uri="{28A0092B-C50C-407E-A947-70E740481C1C}">
                <a14:useLocalDpi xmlns:a14="http://schemas.microsoft.com/office/drawing/2010/main" val="0"/>
              </a:ext>
            </a:extLst>
          </a:blip>
          <a:srcRect r="1544"/>
          <a:stretch/>
        </p:blipFill>
        <p:spPr>
          <a:xfrm>
            <a:off x="6090613" y="640082"/>
            <a:ext cx="5461724" cy="5949404"/>
          </a:xfrm>
          <a:prstGeom prst="rect">
            <a:avLst/>
          </a:prstGeom>
          <a:effectLst/>
        </p:spPr>
      </p:pic>
      <p:sp>
        <p:nvSpPr>
          <p:cNvPr id="2" name="Title 1">
            <a:extLst>
              <a:ext uri="{FF2B5EF4-FFF2-40B4-BE49-F238E27FC236}">
                <a16:creationId xmlns:a16="http://schemas.microsoft.com/office/drawing/2014/main" xmlns="" id="{5E104C5A-CD66-4020-978E-D1367CDB1388}"/>
              </a:ext>
            </a:extLst>
          </p:cNvPr>
          <p:cNvSpPr>
            <a:spLocks noGrp="1"/>
          </p:cNvSpPr>
          <p:nvPr>
            <p:ph type="title"/>
          </p:nvPr>
        </p:nvSpPr>
        <p:spPr>
          <a:xfrm>
            <a:off x="648929" y="629266"/>
            <a:ext cx="5127031" cy="1676603"/>
          </a:xfrm>
        </p:spPr>
        <p:txBody>
          <a:bodyPr>
            <a:normAutofit/>
          </a:bodyPr>
          <a:lstStyle/>
          <a:p>
            <a:r>
              <a:rPr lang="en-US" sz="3200" b="1" dirty="0">
                <a:solidFill>
                  <a:srgbClr val="002060"/>
                </a:solidFill>
              </a:rPr>
              <a:t>Engaging Millennials at Work</a:t>
            </a:r>
          </a:p>
        </p:txBody>
      </p:sp>
      <p:sp>
        <p:nvSpPr>
          <p:cNvPr id="4106" name="Content Placeholder 4102"/>
          <p:cNvSpPr>
            <a:spLocks noGrp="1"/>
          </p:cNvSpPr>
          <p:nvPr>
            <p:ph idx="1"/>
          </p:nvPr>
        </p:nvSpPr>
        <p:spPr>
          <a:xfrm>
            <a:off x="648930" y="2438400"/>
            <a:ext cx="5127029" cy="3785419"/>
          </a:xfrm>
        </p:spPr>
        <p:txBody>
          <a:bodyPr>
            <a:normAutofit/>
          </a:bodyPr>
          <a:lstStyle/>
          <a:p>
            <a:r>
              <a:rPr lang="en-US" sz="2400" dirty="0"/>
              <a:t>Want to connect to the “why”</a:t>
            </a:r>
          </a:p>
          <a:p>
            <a:r>
              <a:rPr lang="en-US" sz="2400" dirty="0"/>
              <a:t>They prefer a ‘flat’ work environment</a:t>
            </a:r>
          </a:p>
          <a:p>
            <a:r>
              <a:rPr lang="en-US" sz="2400" dirty="0"/>
              <a:t>Tech savvy</a:t>
            </a:r>
          </a:p>
          <a:p>
            <a:r>
              <a:rPr lang="en-US" sz="2400" dirty="0"/>
              <a:t>Task oriented NOT time oriented</a:t>
            </a:r>
          </a:p>
          <a:p>
            <a:r>
              <a:rPr lang="en-US" sz="2400" dirty="0"/>
              <a:t>Continuous learners</a:t>
            </a:r>
          </a:p>
          <a:p>
            <a:r>
              <a:rPr lang="en-US" sz="2400" dirty="0"/>
              <a:t>Want feedback (and recognition)</a:t>
            </a:r>
          </a:p>
          <a:p>
            <a:r>
              <a:rPr lang="en-US" sz="2400" dirty="0"/>
              <a:t>Want to enjoy what they do</a:t>
            </a:r>
          </a:p>
        </p:txBody>
      </p:sp>
    </p:spTree>
    <p:extLst>
      <p:ext uri="{BB962C8B-B14F-4D97-AF65-F5344CB8AC3E}">
        <p14:creationId xmlns:p14="http://schemas.microsoft.com/office/powerpoint/2010/main" val="1441354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Freeform 3">
            <a:extLst>
              <a:ext uri="{FF2B5EF4-FFF2-40B4-BE49-F238E27FC236}">
                <a16:creationId xmlns="" xmlns:a16="http://schemas.microsoft.com/office/drawing/2014/main" id="{97FCB4AC-74E0-4CC3-95D6-E6158D6ECE76}"/>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3" name="Freeform 4">
            <a:extLst>
              <a:ext uri="{FF2B5EF4-FFF2-40B4-BE49-F238E27FC236}">
                <a16:creationId xmlns="" xmlns:a16="http://schemas.microsoft.com/office/drawing/2014/main" id="{5C4527E1-0008-421A-B31C-AEA4C2A6A7AC}"/>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ED31E40-A7DE-4643-ADCD-EFED6BA691D3}"/>
              </a:ext>
            </a:extLst>
          </p:cNvPr>
          <p:cNvSpPr>
            <a:spLocks noGrp="1"/>
          </p:cNvSpPr>
          <p:nvPr>
            <p:ph type="ctrTitle"/>
          </p:nvPr>
        </p:nvSpPr>
        <p:spPr>
          <a:xfrm>
            <a:off x="373597" y="3122839"/>
            <a:ext cx="5857385" cy="2651200"/>
          </a:xfrm>
        </p:spPr>
        <p:txBody>
          <a:bodyPr anchor="t">
            <a:normAutofit/>
          </a:bodyPr>
          <a:lstStyle/>
          <a:p>
            <a:pPr algn="l"/>
            <a:r>
              <a:rPr lang="en-US" sz="5400" dirty="0" smtClean="0">
                <a:solidFill>
                  <a:schemeClr val="bg1"/>
                </a:solidFill>
              </a:rPr>
              <a:t>Labor </a:t>
            </a:r>
            <a:r>
              <a:rPr lang="en-US" sz="5400" dirty="0">
                <a:solidFill>
                  <a:schemeClr val="bg1"/>
                </a:solidFill>
              </a:rPr>
              <a:t>Market Trends</a:t>
            </a:r>
          </a:p>
        </p:txBody>
      </p:sp>
      <p:sp>
        <p:nvSpPr>
          <p:cNvPr id="3" name="Subtitle 2">
            <a:extLst>
              <a:ext uri="{FF2B5EF4-FFF2-40B4-BE49-F238E27FC236}">
                <a16:creationId xmlns="" xmlns:a16="http://schemas.microsoft.com/office/drawing/2014/main" id="{51FBBD0C-88DC-4823-9EA9-E034E910A48F}"/>
              </a:ext>
            </a:extLst>
          </p:cNvPr>
          <p:cNvSpPr>
            <a:spLocks noGrp="1"/>
          </p:cNvSpPr>
          <p:nvPr>
            <p:ph type="subTitle" idx="1"/>
          </p:nvPr>
        </p:nvSpPr>
        <p:spPr>
          <a:xfrm>
            <a:off x="438912" y="1979718"/>
            <a:ext cx="4167376" cy="1155525"/>
          </a:xfrm>
        </p:spPr>
        <p:txBody>
          <a:bodyPr anchor="b">
            <a:normAutofit/>
          </a:bodyPr>
          <a:lstStyle/>
          <a:p>
            <a:pPr algn="l"/>
            <a:r>
              <a:rPr lang="en-US" sz="2000" dirty="0" smtClean="0">
                <a:solidFill>
                  <a:schemeClr val="bg1"/>
                </a:solidFill>
              </a:rPr>
              <a:t>The State of the Workforce</a:t>
            </a:r>
            <a:endParaRPr lang="en-US" sz="2000" dirty="0">
              <a:solidFill>
                <a:schemeClr val="bg1"/>
              </a:solidFill>
            </a:endParaRPr>
          </a:p>
        </p:txBody>
      </p:sp>
    </p:spTree>
    <p:extLst>
      <p:ext uri="{BB962C8B-B14F-4D97-AF65-F5344CB8AC3E}">
        <p14:creationId xmlns:p14="http://schemas.microsoft.com/office/powerpoint/2010/main" val="1816293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Context for Labor Market</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2298" y="1802674"/>
            <a:ext cx="9109232" cy="4415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8141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Context for the Labor Market</a:t>
            </a:r>
            <a:endParaRPr lang="en-US" dirty="0"/>
          </a:p>
        </p:txBody>
      </p:sp>
      <p:sp>
        <p:nvSpPr>
          <p:cNvPr id="3" name="Content Placeholder 2"/>
          <p:cNvSpPr>
            <a:spLocks noGrp="1"/>
          </p:cNvSpPr>
          <p:nvPr>
            <p:ph idx="1"/>
          </p:nvPr>
        </p:nvSpPr>
        <p:spPr>
          <a:xfrm>
            <a:off x="796834" y="1737360"/>
            <a:ext cx="10556966" cy="4439603"/>
          </a:xfrm>
        </p:spPr>
        <p:txBody>
          <a:bodyPr>
            <a:normAutofit fontScale="85000" lnSpcReduction="20000"/>
          </a:bodyPr>
          <a:lstStyle/>
          <a:p>
            <a:pPr>
              <a:lnSpc>
                <a:spcPct val="110000"/>
              </a:lnSpc>
              <a:spcBef>
                <a:spcPts val="600"/>
              </a:spcBef>
              <a:spcAft>
                <a:spcPts val="600"/>
              </a:spcAft>
            </a:pPr>
            <a:r>
              <a:rPr lang="en-US" dirty="0"/>
              <a:t>The number of </a:t>
            </a:r>
            <a:r>
              <a:rPr lang="en-US" b="1" dirty="0"/>
              <a:t>long-term unemployed</a:t>
            </a:r>
            <a:r>
              <a:rPr lang="en-US" dirty="0"/>
              <a:t> (those jobless for 27 weeks and over) had little change at 1.6 million in October (down 112,000).  </a:t>
            </a:r>
            <a:r>
              <a:rPr lang="en-US" dirty="0" smtClean="0"/>
              <a:t> (Make up 25% of unemployed)</a:t>
            </a:r>
            <a:endParaRPr lang="en-US" dirty="0"/>
          </a:p>
          <a:p>
            <a:pPr>
              <a:lnSpc>
                <a:spcPct val="110000"/>
              </a:lnSpc>
              <a:spcBef>
                <a:spcPts val="600"/>
              </a:spcBef>
              <a:spcAft>
                <a:spcPts val="600"/>
              </a:spcAft>
            </a:pPr>
            <a:r>
              <a:rPr lang="en-US" dirty="0" smtClean="0"/>
              <a:t>In </a:t>
            </a:r>
            <a:r>
              <a:rPr lang="en-US" dirty="0"/>
              <a:t>the </a:t>
            </a:r>
            <a:r>
              <a:rPr lang="en-US" b="1" dirty="0"/>
              <a:t>Underemployed and Marginally attached </a:t>
            </a:r>
            <a:r>
              <a:rPr lang="en-US" dirty="0"/>
              <a:t>to the workforce categories:</a:t>
            </a:r>
          </a:p>
          <a:p>
            <a:pPr lvl="1">
              <a:lnSpc>
                <a:spcPct val="110000"/>
              </a:lnSpc>
              <a:spcBef>
                <a:spcPts val="600"/>
              </a:spcBef>
              <a:spcAft>
                <a:spcPts val="600"/>
              </a:spcAft>
            </a:pPr>
            <a:r>
              <a:rPr lang="en-US" sz="2600" dirty="0"/>
              <a:t>4.8 million persons were employed part time for economic reasons (sometimes referred to as involuntary part-time workers) in Oct. (down 1,097,000 from a year ago).</a:t>
            </a:r>
          </a:p>
          <a:p>
            <a:pPr lvl="1">
              <a:lnSpc>
                <a:spcPct val="110000"/>
              </a:lnSpc>
              <a:spcBef>
                <a:spcPts val="600"/>
              </a:spcBef>
              <a:spcAft>
                <a:spcPts val="600"/>
              </a:spcAft>
            </a:pPr>
            <a:r>
              <a:rPr lang="en-US" sz="2600" dirty="0"/>
              <a:t>1.5 million persons were marginally attached to the labor force in October (down 165,000 from a year ago).  (The data are not seasonally adjusted.)</a:t>
            </a:r>
          </a:p>
          <a:p>
            <a:pPr lvl="1">
              <a:lnSpc>
                <a:spcPct val="110000"/>
              </a:lnSpc>
              <a:spcBef>
                <a:spcPts val="600"/>
              </a:spcBef>
              <a:spcAft>
                <a:spcPts val="600"/>
              </a:spcAft>
            </a:pPr>
            <a:r>
              <a:rPr lang="en-US" sz="2600" dirty="0"/>
              <a:t>Among the marginally attached, there were 524,000 discouraged workers in October -- an increase of </a:t>
            </a:r>
            <a:r>
              <a:rPr lang="en-US" sz="2600" b="1" dirty="0">
                <a:solidFill>
                  <a:srgbClr val="FF0000"/>
                </a:solidFill>
              </a:rPr>
              <a:t>37,000 from a year earlier.</a:t>
            </a:r>
          </a:p>
          <a:p>
            <a:pPr>
              <a:lnSpc>
                <a:spcPct val="110000"/>
              </a:lnSpc>
              <a:spcBef>
                <a:spcPts val="600"/>
              </a:spcBef>
              <a:spcAft>
                <a:spcPts val="600"/>
              </a:spcAft>
            </a:pPr>
            <a:endParaRPr lang="en-US" sz="2600" dirty="0"/>
          </a:p>
        </p:txBody>
      </p:sp>
    </p:spTree>
    <p:extLst>
      <p:ext uri="{BB962C8B-B14F-4D97-AF65-F5344CB8AC3E}">
        <p14:creationId xmlns:p14="http://schemas.microsoft.com/office/powerpoint/2010/main" val="205088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165" y="0"/>
            <a:ext cx="10791856" cy="6858000"/>
          </a:xfrm>
          <a:prstGeom prst="rect">
            <a:avLst/>
          </a:prstGeom>
        </p:spPr>
      </p:pic>
    </p:spTree>
    <p:extLst>
      <p:ext uri="{BB962C8B-B14F-4D97-AF65-F5344CB8AC3E}">
        <p14:creationId xmlns:p14="http://schemas.microsoft.com/office/powerpoint/2010/main" val="3629120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2EC6E7-3D59-4F24-BF69-C1FECCBC2B22}"/>
              </a:ext>
            </a:extLst>
          </p:cNvPr>
          <p:cNvSpPr>
            <a:spLocks noGrp="1"/>
          </p:cNvSpPr>
          <p:nvPr>
            <p:ph type="title"/>
          </p:nvPr>
        </p:nvSpPr>
        <p:spPr/>
        <p:txBody>
          <a:bodyPr/>
          <a:lstStyle/>
          <a:p>
            <a:r>
              <a:rPr lang="en-US" dirty="0"/>
              <a:t>The good news: unemployment rate is down!</a:t>
            </a:r>
          </a:p>
        </p:txBody>
      </p:sp>
      <p:sp>
        <p:nvSpPr>
          <p:cNvPr id="12" name="Control 10">
            <a:extLst>
              <a:ext uri="{FF2B5EF4-FFF2-40B4-BE49-F238E27FC236}">
                <a16:creationId xmlns="" xmlns:a16="http://schemas.microsoft.com/office/drawing/2014/main" id="{52FE435F-FA66-42D8-8E53-2A2E504E2AAB}"/>
              </a:ext>
            </a:extLst>
          </p:cNvPr>
          <p:cNvSpPr>
            <a:spLocks noChangeArrowheads="1" noChangeShapeType="1"/>
          </p:cNvSpPr>
          <p:nvPr/>
        </p:nvSpPr>
        <p:spPr bwMode="auto">
          <a:xfrm>
            <a:off x="2048439" y="4376802"/>
            <a:ext cx="2879523" cy="965200"/>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rPr>
              <a:t>Unemployed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rPr>
              <a:t>562,069</a:t>
            </a:r>
            <a:r>
              <a:rPr kumimoji="0" lang="en-US" altLang="en-US" sz="1600" b="0" i="0" u="none" strike="noStrike" cap="none" normalizeH="0" baseline="0" dirty="0">
                <a:ln>
                  <a:noFill/>
                </a:ln>
                <a:solidFill>
                  <a:srgbClr val="000000"/>
                </a:solidFill>
                <a:effectLst/>
                <a:latin typeface="Calibri" panose="020F0502020204030204" pitchFamily="34" charset="0"/>
              </a:rPr>
              <a:t> People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rPr>
              <a:t>5.8%</a:t>
            </a:r>
            <a:r>
              <a:rPr kumimoji="0" lang="en-US" altLang="en-US" sz="1600" b="0" i="0" u="none" strike="noStrike" cap="none" normalizeH="0" baseline="0" dirty="0">
                <a:ln>
                  <a:noFill/>
                </a:ln>
                <a:solidFill>
                  <a:srgbClr val="000000"/>
                </a:solidFill>
                <a:effectLst/>
                <a:latin typeface="Calibri" panose="020F0502020204030204" pitchFamily="34" charset="0"/>
              </a:rPr>
              <a:t> Of Working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Age Adults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000000"/>
                </a:solidFill>
                <a:effectLst/>
                <a:latin typeface="Calibri" panose="020F0502020204030204" pitchFamily="34" charset="0"/>
              </a:rPr>
              <a:t>State reports 4.8%</a:t>
            </a:r>
            <a:endParaRPr kumimoji="0" lang="en-US" altLang="en-US" sz="1600" b="1" i="1" u="none" strike="noStrike" cap="none" normalizeH="0" baseline="0" dirty="0">
              <a:ln>
                <a:noFill/>
              </a:ln>
              <a:solidFill>
                <a:schemeClr val="tx1"/>
              </a:solidFill>
              <a:effectLst/>
              <a:latin typeface="Arial" panose="020B0604020202020204" pitchFamily="34" charset="0"/>
            </a:endParaRPr>
          </a:p>
        </p:txBody>
      </p:sp>
      <p:sp>
        <p:nvSpPr>
          <p:cNvPr id="13" name="Rectangle 11">
            <a:extLst>
              <a:ext uri="{FF2B5EF4-FFF2-40B4-BE49-F238E27FC236}">
                <a16:creationId xmlns="" xmlns:a16="http://schemas.microsoft.com/office/drawing/2014/main" id="{7A247EC3-F57C-494D-966F-FA96A3644222}"/>
              </a:ext>
            </a:extLst>
          </p:cNvPr>
          <p:cNvSpPr>
            <a:spLocks noChangeArrowheads="1"/>
          </p:cNvSpPr>
          <p:nvPr/>
        </p:nvSpPr>
        <p:spPr bwMode="auto">
          <a:xfrm rot="5400000">
            <a:off x="9286683" y="2830713"/>
            <a:ext cx="896938" cy="1890963"/>
          </a:xfrm>
          <a:prstGeom prst="rect">
            <a:avLst/>
          </a:prstGeom>
          <a:solidFill>
            <a:srgbClr val="5B9BD5"/>
          </a:solidFill>
          <a:ln w="3175" algn="ctr">
            <a:solidFill>
              <a:srgbClr val="5B9BD5"/>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Rectangle 12">
            <a:extLst>
              <a:ext uri="{FF2B5EF4-FFF2-40B4-BE49-F238E27FC236}">
                <a16:creationId xmlns="" xmlns:a16="http://schemas.microsoft.com/office/drawing/2014/main" id="{3EAD67E8-F0C5-470F-8239-9FDB14256E61}"/>
              </a:ext>
            </a:extLst>
          </p:cNvPr>
          <p:cNvSpPr>
            <a:spLocks noChangeArrowheads="1"/>
          </p:cNvSpPr>
          <p:nvPr/>
        </p:nvSpPr>
        <p:spPr bwMode="auto">
          <a:xfrm rot="5400000">
            <a:off x="5407556" y="887150"/>
            <a:ext cx="896938" cy="5783966"/>
          </a:xfrm>
          <a:prstGeom prst="rect">
            <a:avLst/>
          </a:prstGeom>
          <a:solidFill>
            <a:srgbClr val="085296"/>
          </a:solidFill>
          <a:ln w="3175" algn="ctr">
            <a:solidFill>
              <a:srgbClr val="5D9495"/>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Rectangle 13">
            <a:extLst>
              <a:ext uri="{FF2B5EF4-FFF2-40B4-BE49-F238E27FC236}">
                <a16:creationId xmlns="" xmlns:a16="http://schemas.microsoft.com/office/drawing/2014/main" id="{02090141-2FC5-474E-B270-7E879C8B5CD0}"/>
              </a:ext>
            </a:extLst>
          </p:cNvPr>
          <p:cNvSpPr>
            <a:spLocks noChangeArrowheads="1"/>
          </p:cNvSpPr>
          <p:nvPr/>
        </p:nvSpPr>
        <p:spPr bwMode="auto">
          <a:xfrm rot="5400000">
            <a:off x="2116746" y="3419030"/>
            <a:ext cx="896938" cy="714328"/>
          </a:xfrm>
          <a:prstGeom prst="rect">
            <a:avLst/>
          </a:prstGeom>
          <a:solidFill>
            <a:srgbClr val="538135"/>
          </a:solidFill>
          <a:ln w="3175" algn="ctr">
            <a:solidFill>
              <a:srgbClr val="538135"/>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5">
            <a:extLst>
              <a:ext uri="{FF2B5EF4-FFF2-40B4-BE49-F238E27FC236}">
                <a16:creationId xmlns="" xmlns:a16="http://schemas.microsoft.com/office/drawing/2014/main" id="{561057A6-FD7B-4066-9E25-3DD6A3EEC789}"/>
              </a:ext>
            </a:extLst>
          </p:cNvPr>
          <p:cNvSpPr txBox="1">
            <a:spLocks noChangeArrowheads="1"/>
          </p:cNvSpPr>
          <p:nvPr/>
        </p:nvSpPr>
        <p:spPr bwMode="auto">
          <a:xfrm rot="5400000" flipV="1">
            <a:off x="6099630" y="-1651001"/>
            <a:ext cx="653142" cy="87593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Calibri" panose="020F0502020204030204" pitchFamily="34" charset="0"/>
              </a:rPr>
              <a:t>9,690,838 New Yorkers Over the Age of 16 Are In the Workforce</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9" name="Text Box 17">
            <a:extLst>
              <a:ext uri="{FF2B5EF4-FFF2-40B4-BE49-F238E27FC236}">
                <a16:creationId xmlns="" xmlns:a16="http://schemas.microsoft.com/office/drawing/2014/main" id="{D27BF8D3-6F09-4149-A671-9B4E211D886A}"/>
              </a:ext>
            </a:extLst>
          </p:cNvPr>
          <p:cNvSpPr txBox="1">
            <a:spLocks noChangeArrowheads="1"/>
          </p:cNvSpPr>
          <p:nvPr/>
        </p:nvSpPr>
        <p:spPr bwMode="auto">
          <a:xfrm>
            <a:off x="2170202" y="7136931"/>
            <a:ext cx="2336801" cy="1746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 As of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 xmlns:a16="http://schemas.microsoft.com/office/drawing/2014/main" id="{62CCF340-2D1C-47DA-B026-864A1D80370C}"/>
              </a:ext>
            </a:extLst>
          </p:cNvPr>
          <p:cNvSpPr txBox="1"/>
          <p:nvPr/>
        </p:nvSpPr>
        <p:spPr>
          <a:xfrm>
            <a:off x="8962570" y="4288971"/>
            <a:ext cx="2823029" cy="1354217"/>
          </a:xfrm>
          <a:prstGeom prst="rect">
            <a:avLst/>
          </a:prstGeom>
          <a:noFill/>
        </p:spPr>
        <p:txBody>
          <a:bodyPr wrap="square" rtlCol="0">
            <a:spAutoFit/>
          </a:bodyPr>
          <a:lstStyle/>
          <a:p>
            <a:pPr lvl="0" eaLnBrk="0" fontAlgn="base" hangingPunct="0">
              <a:spcBef>
                <a:spcPct val="0"/>
              </a:spcBef>
              <a:spcAft>
                <a:spcPct val="0"/>
              </a:spcAft>
            </a:pPr>
            <a:r>
              <a:rPr lang="en-US" altLang="en-US" sz="1600" b="1" dirty="0">
                <a:solidFill>
                  <a:srgbClr val="000000"/>
                </a:solidFill>
                <a:latin typeface="Calibri" panose="020F0502020204030204" pitchFamily="34" charset="0"/>
              </a:rPr>
              <a:t>Workers 55+</a:t>
            </a:r>
          </a:p>
          <a:p>
            <a:pPr lvl="0" eaLnBrk="0" fontAlgn="base" hangingPunct="0">
              <a:spcBef>
                <a:spcPct val="0"/>
              </a:spcBef>
              <a:spcAft>
                <a:spcPct val="0"/>
              </a:spcAft>
            </a:pPr>
            <a:r>
              <a:rPr lang="en-US" altLang="en-US" sz="1600" b="1" dirty="0">
                <a:solidFill>
                  <a:srgbClr val="000000"/>
                </a:solidFill>
                <a:latin typeface="Calibri" panose="020F0502020204030204" pitchFamily="34" charset="0"/>
              </a:rPr>
              <a:t>1,937,902</a:t>
            </a:r>
            <a:r>
              <a:rPr lang="en-US" altLang="en-US" sz="1600" dirty="0">
                <a:solidFill>
                  <a:srgbClr val="000000"/>
                </a:solidFill>
                <a:latin typeface="Calibri" panose="020F0502020204030204" pitchFamily="34" charset="0"/>
              </a:rPr>
              <a:t> People</a:t>
            </a:r>
          </a:p>
          <a:p>
            <a:pPr lvl="0" eaLnBrk="0" fontAlgn="base" hangingPunct="0">
              <a:spcBef>
                <a:spcPct val="0"/>
              </a:spcBef>
              <a:spcAft>
                <a:spcPct val="0"/>
              </a:spcAft>
            </a:pPr>
            <a:r>
              <a:rPr lang="en-US" altLang="en-US" sz="1600" b="1" dirty="0">
                <a:solidFill>
                  <a:srgbClr val="000000"/>
                </a:solidFill>
                <a:latin typeface="Calibri" panose="020F0502020204030204" pitchFamily="34" charset="0"/>
              </a:rPr>
              <a:t>22%</a:t>
            </a:r>
            <a:r>
              <a:rPr lang="en-US" altLang="en-US" sz="1600" dirty="0">
                <a:solidFill>
                  <a:srgbClr val="000000"/>
                </a:solidFill>
                <a:latin typeface="Calibri" panose="020F0502020204030204" pitchFamily="34" charset="0"/>
              </a:rPr>
              <a:t> Of Workers</a:t>
            </a:r>
          </a:p>
          <a:p>
            <a:pPr lvl="0" eaLnBrk="0" fontAlgn="base" hangingPunct="0">
              <a:spcBef>
                <a:spcPct val="0"/>
              </a:spcBef>
              <a:spcAft>
                <a:spcPct val="0"/>
              </a:spcAft>
            </a:pPr>
            <a:r>
              <a:rPr lang="en-US" altLang="en-US" sz="1600" b="1" dirty="0">
                <a:solidFill>
                  <a:srgbClr val="000000"/>
                </a:solidFill>
                <a:latin typeface="Calibri" panose="020F0502020204030204" pitchFamily="34" charset="0"/>
              </a:rPr>
              <a:t>$73,294</a:t>
            </a:r>
            <a:r>
              <a:rPr lang="en-US" altLang="en-US" sz="1600" dirty="0">
                <a:solidFill>
                  <a:srgbClr val="000000"/>
                </a:solidFill>
                <a:latin typeface="Calibri" panose="020F0502020204030204" pitchFamily="34" charset="0"/>
              </a:rPr>
              <a:t> Avg. Annual Wage</a:t>
            </a:r>
          </a:p>
          <a:p>
            <a:endParaRPr lang="en-US" dirty="0"/>
          </a:p>
        </p:txBody>
      </p:sp>
      <p:sp>
        <p:nvSpPr>
          <p:cNvPr id="6" name="Rectangle 5">
            <a:extLst>
              <a:ext uri="{FF2B5EF4-FFF2-40B4-BE49-F238E27FC236}">
                <a16:creationId xmlns="" xmlns:a16="http://schemas.microsoft.com/office/drawing/2014/main" id="{6AF2FE83-8F00-4EC2-BB26-B3D23636508E}"/>
              </a:ext>
            </a:extLst>
          </p:cNvPr>
          <p:cNvSpPr/>
          <p:nvPr/>
        </p:nvSpPr>
        <p:spPr>
          <a:xfrm>
            <a:off x="5368108" y="4264784"/>
            <a:ext cx="2714171" cy="1077218"/>
          </a:xfrm>
          <a:prstGeom prst="rect">
            <a:avLst/>
          </a:prstGeom>
        </p:spPr>
        <p:txBody>
          <a:bodyPr wrap="square">
            <a:spAutoFit/>
          </a:bodyPr>
          <a:lstStyle/>
          <a:p>
            <a:pPr lvl="0" eaLnBrk="0" fontAlgn="base" hangingPunct="0">
              <a:spcBef>
                <a:spcPct val="0"/>
              </a:spcBef>
              <a:spcAft>
                <a:spcPct val="0"/>
              </a:spcAft>
            </a:pPr>
            <a:r>
              <a:rPr lang="en-US" altLang="en-US" sz="1600" b="1" dirty="0">
                <a:solidFill>
                  <a:srgbClr val="0C0C0C"/>
                </a:solidFill>
                <a:latin typeface="Calibri" panose="020F0502020204030204" pitchFamily="34" charset="0"/>
              </a:rPr>
              <a:t>Workers 16-54</a:t>
            </a:r>
          </a:p>
          <a:p>
            <a:pPr lvl="0" eaLnBrk="0" fontAlgn="base" hangingPunct="0">
              <a:spcBef>
                <a:spcPct val="0"/>
              </a:spcBef>
              <a:spcAft>
                <a:spcPct val="0"/>
              </a:spcAft>
            </a:pPr>
            <a:r>
              <a:rPr lang="en-US" altLang="en-US" sz="1600" b="1" dirty="0">
                <a:solidFill>
                  <a:srgbClr val="000000"/>
                </a:solidFill>
                <a:latin typeface="Calibri" panose="020F0502020204030204" pitchFamily="34" charset="0"/>
              </a:rPr>
              <a:t>7,049,325</a:t>
            </a:r>
            <a:r>
              <a:rPr lang="en-US" altLang="en-US" sz="1600" dirty="0">
                <a:solidFill>
                  <a:srgbClr val="000000"/>
                </a:solidFill>
                <a:latin typeface="Calibri" panose="020F0502020204030204" pitchFamily="34" charset="0"/>
              </a:rPr>
              <a:t> People</a:t>
            </a:r>
          </a:p>
          <a:p>
            <a:pPr lvl="0" eaLnBrk="0" fontAlgn="base" hangingPunct="0">
              <a:spcBef>
                <a:spcPct val="0"/>
              </a:spcBef>
              <a:spcAft>
                <a:spcPct val="0"/>
              </a:spcAft>
            </a:pPr>
            <a:r>
              <a:rPr lang="en-US" altLang="en-US" sz="1600" b="1" dirty="0">
                <a:solidFill>
                  <a:srgbClr val="000000"/>
                </a:solidFill>
                <a:latin typeface="Calibri" panose="020F0502020204030204" pitchFamily="34" charset="0"/>
              </a:rPr>
              <a:t>78%</a:t>
            </a:r>
            <a:r>
              <a:rPr lang="en-US" altLang="en-US" sz="1600" dirty="0">
                <a:solidFill>
                  <a:srgbClr val="000000"/>
                </a:solidFill>
                <a:latin typeface="Calibri" panose="020F0502020204030204" pitchFamily="34" charset="0"/>
              </a:rPr>
              <a:t> Of Workers</a:t>
            </a:r>
          </a:p>
          <a:p>
            <a:pPr lvl="0" eaLnBrk="0" fontAlgn="base" hangingPunct="0">
              <a:spcBef>
                <a:spcPct val="0"/>
              </a:spcBef>
              <a:spcAft>
                <a:spcPct val="0"/>
              </a:spcAft>
            </a:pPr>
            <a:r>
              <a:rPr lang="en-US" altLang="en-US" sz="1600" b="1" dirty="0">
                <a:solidFill>
                  <a:srgbClr val="000000"/>
                </a:solidFill>
                <a:latin typeface="Calibri" panose="020F0502020204030204" pitchFamily="34" charset="0"/>
              </a:rPr>
              <a:t>$64,407</a:t>
            </a:r>
            <a:r>
              <a:rPr lang="en-US" altLang="en-US" sz="1600" dirty="0">
                <a:solidFill>
                  <a:srgbClr val="000000"/>
                </a:solidFill>
                <a:latin typeface="Calibri" panose="020F0502020204030204" pitchFamily="34" charset="0"/>
              </a:rPr>
              <a:t> Avg. Annual Wage</a:t>
            </a:r>
          </a:p>
        </p:txBody>
      </p:sp>
      <p:cxnSp>
        <p:nvCxnSpPr>
          <p:cNvPr id="8" name="Straight Arrow Connector 7">
            <a:extLst>
              <a:ext uri="{FF2B5EF4-FFF2-40B4-BE49-F238E27FC236}">
                <a16:creationId xmlns="" xmlns:a16="http://schemas.microsoft.com/office/drawing/2014/main" id="{1E1A5F01-4606-4F86-9F7C-3F0CB69191A5}"/>
              </a:ext>
            </a:extLst>
          </p:cNvPr>
          <p:cNvCxnSpPr/>
          <p:nvPr/>
        </p:nvCxnSpPr>
        <p:spPr>
          <a:xfrm>
            <a:off x="769257" y="4288971"/>
            <a:ext cx="1153886" cy="65314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 xmlns:a16="http://schemas.microsoft.com/office/drawing/2014/main" id="{8B925A5F-7C8A-4782-BC2E-1F0B30847743}"/>
              </a:ext>
            </a:extLst>
          </p:cNvPr>
          <p:cNvSpPr txBox="1"/>
          <p:nvPr/>
        </p:nvSpPr>
        <p:spPr>
          <a:xfrm>
            <a:off x="188686" y="3795486"/>
            <a:ext cx="1818090" cy="523220"/>
          </a:xfrm>
          <a:prstGeom prst="rect">
            <a:avLst/>
          </a:prstGeom>
          <a:noFill/>
        </p:spPr>
        <p:txBody>
          <a:bodyPr wrap="square" rtlCol="0">
            <a:spAutoFit/>
          </a:bodyPr>
          <a:lstStyle/>
          <a:p>
            <a:r>
              <a:rPr lang="en-US" sz="1400" dirty="0"/>
              <a:t>Includes marginally attached</a:t>
            </a:r>
          </a:p>
        </p:txBody>
      </p:sp>
    </p:spTree>
    <p:extLst>
      <p:ext uri="{BB962C8B-B14F-4D97-AF65-F5344CB8AC3E}">
        <p14:creationId xmlns:p14="http://schemas.microsoft.com/office/powerpoint/2010/main" val="298045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6846C2-DB55-4529-8250-895124DC53C4}"/>
              </a:ext>
            </a:extLst>
          </p:cNvPr>
          <p:cNvSpPr>
            <a:spLocks noGrp="1"/>
          </p:cNvSpPr>
          <p:nvPr>
            <p:ph type="title"/>
          </p:nvPr>
        </p:nvSpPr>
        <p:spPr/>
        <p:txBody>
          <a:bodyPr/>
          <a:lstStyle/>
          <a:p>
            <a:r>
              <a:rPr lang="en-US" dirty="0"/>
              <a:t>Bad news:  We are facing a labor shortage!</a:t>
            </a:r>
          </a:p>
        </p:txBody>
      </p:sp>
      <p:sp>
        <p:nvSpPr>
          <p:cNvPr id="8" name="Text Box 2">
            <a:extLst>
              <a:ext uri="{FF2B5EF4-FFF2-40B4-BE49-F238E27FC236}">
                <a16:creationId xmlns="" xmlns:a16="http://schemas.microsoft.com/office/drawing/2014/main" id="{B869FE77-20F3-4E5B-A954-AC9624E88A11}"/>
              </a:ext>
            </a:extLst>
          </p:cNvPr>
          <p:cNvSpPr txBox="1">
            <a:spLocks noChangeArrowheads="1"/>
          </p:cNvSpPr>
          <p:nvPr/>
        </p:nvSpPr>
        <p:spPr bwMode="auto">
          <a:xfrm>
            <a:off x="-658813" y="2201926"/>
            <a:ext cx="6754813" cy="2968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entury Gothic" panose="020B0502020202020204" pitchFamily="34" charset="0"/>
              </a:rPr>
              <a:t>REGIONAL CHANGES IN THE LABOR FORCE, 2010—2015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3" descr="regional changes in labor force">
            <a:extLst>
              <a:ext uri="{FF2B5EF4-FFF2-40B4-BE49-F238E27FC236}">
                <a16:creationId xmlns="" xmlns:a16="http://schemas.microsoft.com/office/drawing/2014/main" id="{0D0980A7-14FD-4977-B362-8C1073F22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63"/>
          <a:stretch>
            <a:fillRect/>
          </a:stretch>
        </p:blipFill>
        <p:spPr bwMode="auto">
          <a:xfrm>
            <a:off x="2628900" y="2460689"/>
            <a:ext cx="8165305" cy="40776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Text Box 4">
            <a:extLst>
              <a:ext uri="{FF2B5EF4-FFF2-40B4-BE49-F238E27FC236}">
                <a16:creationId xmlns="" xmlns:a16="http://schemas.microsoft.com/office/drawing/2014/main" id="{9F8A27FC-7616-44E2-ADEE-EB0AEBC6F1F4}"/>
              </a:ext>
            </a:extLst>
          </p:cNvPr>
          <p:cNvSpPr txBox="1">
            <a:spLocks noChangeArrowheads="1"/>
          </p:cNvSpPr>
          <p:nvPr/>
        </p:nvSpPr>
        <p:spPr bwMode="auto">
          <a:xfrm>
            <a:off x="1524442" y="2760113"/>
            <a:ext cx="3956050" cy="35169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200"/>
              </a:spcAft>
              <a:buClrTx/>
              <a:buSzTx/>
              <a:buFontTx/>
              <a:buNone/>
              <a:tabLst/>
            </a:pPr>
            <a:r>
              <a:rPr kumimoji="0" lang="en-US" altLang="en-US" sz="1200" b="1" i="0" u="none" strike="noStrike" cap="none" normalizeH="0" baseline="0" dirty="0">
                <a:ln>
                  <a:noFill/>
                </a:ln>
                <a:solidFill>
                  <a:srgbClr val="000000"/>
                </a:solidFill>
                <a:effectLst/>
                <a:latin typeface="Century Gothic" panose="020B0502020202020204" pitchFamily="34" charset="0"/>
              </a:rPr>
              <a:t>Southern Tier</a:t>
            </a:r>
          </a:p>
          <a:p>
            <a:pPr marL="0" marR="0" lvl="0" indent="0" algn="l" defTabSz="914400" rtl="0" eaLnBrk="0" fontAlgn="base" latinLnBrk="0" hangingPunct="0">
              <a:lnSpc>
                <a:spcPct val="100000"/>
              </a:lnSpc>
              <a:spcBef>
                <a:spcPct val="0"/>
              </a:spcBef>
              <a:spcAft>
                <a:spcPts val="1200"/>
              </a:spcAft>
              <a:buClrTx/>
              <a:buSzTx/>
              <a:buFontTx/>
              <a:buNone/>
              <a:tabLst/>
            </a:pPr>
            <a:r>
              <a:rPr kumimoji="0" lang="en-US" altLang="en-US" sz="1200" b="1" i="0" u="none" strike="noStrike" cap="none" normalizeH="0" baseline="0" dirty="0">
                <a:ln>
                  <a:noFill/>
                </a:ln>
                <a:solidFill>
                  <a:srgbClr val="000000"/>
                </a:solidFill>
                <a:effectLst/>
                <a:latin typeface="Century Gothic" panose="020B0502020202020204" pitchFamily="34" charset="0"/>
              </a:rPr>
              <a:t>North Country</a:t>
            </a:r>
          </a:p>
          <a:p>
            <a:pPr marL="0" marR="0" lvl="0" indent="0" algn="l" defTabSz="914400" rtl="0" eaLnBrk="0" fontAlgn="base" latinLnBrk="0" hangingPunct="0">
              <a:lnSpc>
                <a:spcPct val="100000"/>
              </a:lnSpc>
              <a:spcBef>
                <a:spcPct val="0"/>
              </a:spcBef>
              <a:spcAft>
                <a:spcPts val="1200"/>
              </a:spcAft>
              <a:buClrTx/>
              <a:buSzTx/>
              <a:buFontTx/>
              <a:buNone/>
              <a:tabLst/>
            </a:pPr>
            <a:r>
              <a:rPr kumimoji="0" lang="en-US" altLang="en-US" sz="1200" b="1" i="0" u="none" strike="noStrike" cap="none" normalizeH="0" baseline="0" dirty="0">
                <a:ln>
                  <a:noFill/>
                </a:ln>
                <a:solidFill>
                  <a:srgbClr val="000000"/>
                </a:solidFill>
                <a:effectLst/>
                <a:latin typeface="Century Gothic" panose="020B0502020202020204" pitchFamily="34" charset="0"/>
              </a:rPr>
              <a:t>Mohawk Valley</a:t>
            </a:r>
          </a:p>
          <a:p>
            <a:pPr marL="0" marR="0" lvl="0" indent="0" algn="l" defTabSz="914400" rtl="0" eaLnBrk="0" fontAlgn="base" latinLnBrk="0" hangingPunct="0">
              <a:lnSpc>
                <a:spcPct val="100000"/>
              </a:lnSpc>
              <a:spcBef>
                <a:spcPct val="0"/>
              </a:spcBef>
              <a:spcAft>
                <a:spcPts val="1200"/>
              </a:spcAft>
              <a:buClrTx/>
              <a:buSzTx/>
              <a:buFontTx/>
              <a:buNone/>
              <a:tabLst/>
            </a:pPr>
            <a:r>
              <a:rPr kumimoji="0" lang="en-US" altLang="en-US" sz="1200" b="1" i="0" u="none" strike="noStrike" cap="none" normalizeH="0" baseline="0" dirty="0">
                <a:ln>
                  <a:noFill/>
                </a:ln>
                <a:solidFill>
                  <a:srgbClr val="000000"/>
                </a:solidFill>
                <a:effectLst/>
                <a:latin typeface="Century Gothic" panose="020B0502020202020204" pitchFamily="34" charset="0"/>
              </a:rPr>
              <a:t>Central New York</a:t>
            </a:r>
          </a:p>
          <a:p>
            <a:pPr marL="0" marR="0" lvl="0" indent="0" algn="l" defTabSz="914400" rtl="0" eaLnBrk="0" fontAlgn="base" latinLnBrk="0" hangingPunct="0">
              <a:lnSpc>
                <a:spcPct val="100000"/>
              </a:lnSpc>
              <a:spcBef>
                <a:spcPct val="0"/>
              </a:spcBef>
              <a:spcAft>
                <a:spcPts val="1200"/>
              </a:spcAft>
              <a:buClrTx/>
              <a:buSzTx/>
              <a:buFontTx/>
              <a:buNone/>
              <a:tabLst/>
            </a:pPr>
            <a:r>
              <a:rPr kumimoji="0" lang="en-US" altLang="en-US" sz="1200" b="1" i="0" u="none" strike="noStrike" cap="none" normalizeH="0" baseline="0" dirty="0">
                <a:ln>
                  <a:noFill/>
                </a:ln>
                <a:solidFill>
                  <a:srgbClr val="000000"/>
                </a:solidFill>
                <a:effectLst/>
                <a:latin typeface="Century Gothic" panose="020B0502020202020204" pitchFamily="34" charset="0"/>
              </a:rPr>
              <a:t>Western New York</a:t>
            </a:r>
          </a:p>
          <a:p>
            <a:pPr marL="0" marR="0" lvl="0" indent="0" algn="l" defTabSz="914400" rtl="0" eaLnBrk="0" fontAlgn="base" latinLnBrk="0" hangingPunct="0">
              <a:lnSpc>
                <a:spcPct val="100000"/>
              </a:lnSpc>
              <a:spcBef>
                <a:spcPct val="0"/>
              </a:spcBef>
              <a:spcAft>
                <a:spcPts val="1200"/>
              </a:spcAft>
              <a:buClrTx/>
              <a:buSzTx/>
              <a:buFontTx/>
              <a:buNone/>
              <a:tabLst/>
            </a:pPr>
            <a:r>
              <a:rPr kumimoji="0" lang="en-US" altLang="en-US" sz="1200" b="1" i="0" u="none" strike="noStrike" cap="none" normalizeH="0" baseline="0" dirty="0">
                <a:ln>
                  <a:noFill/>
                </a:ln>
                <a:solidFill>
                  <a:srgbClr val="000000"/>
                </a:solidFill>
                <a:effectLst/>
                <a:latin typeface="Century Gothic" panose="020B0502020202020204" pitchFamily="34" charset="0"/>
              </a:rPr>
              <a:t>Finger Lakes</a:t>
            </a:r>
          </a:p>
          <a:p>
            <a:pPr marL="0" marR="0" lvl="0" indent="0" algn="l" defTabSz="914400" rtl="0" eaLnBrk="0" fontAlgn="base" latinLnBrk="0" hangingPunct="0">
              <a:lnSpc>
                <a:spcPct val="100000"/>
              </a:lnSpc>
              <a:spcBef>
                <a:spcPct val="0"/>
              </a:spcBef>
              <a:spcAft>
                <a:spcPts val="1200"/>
              </a:spcAft>
              <a:buClrTx/>
              <a:buSzTx/>
              <a:buFontTx/>
              <a:buNone/>
              <a:tabLst/>
            </a:pPr>
            <a:r>
              <a:rPr kumimoji="0" lang="en-US" altLang="en-US" sz="1200" b="1" i="0" u="none" strike="noStrike" cap="none" normalizeH="0" baseline="0" dirty="0">
                <a:ln>
                  <a:noFill/>
                </a:ln>
                <a:solidFill>
                  <a:srgbClr val="000000"/>
                </a:solidFill>
                <a:effectLst/>
                <a:latin typeface="Century Gothic" panose="020B0502020202020204" pitchFamily="34" charset="0"/>
              </a:rPr>
              <a:t>Capital Region</a:t>
            </a:r>
          </a:p>
          <a:p>
            <a:pPr marL="0" marR="0" lvl="0" indent="0" algn="l" defTabSz="914400" rtl="0" eaLnBrk="0" fontAlgn="base" latinLnBrk="0" hangingPunct="0">
              <a:lnSpc>
                <a:spcPct val="100000"/>
              </a:lnSpc>
              <a:spcBef>
                <a:spcPct val="0"/>
              </a:spcBef>
              <a:spcAft>
                <a:spcPts val="1200"/>
              </a:spcAft>
              <a:buClrTx/>
              <a:buSzTx/>
              <a:buFontTx/>
              <a:buNone/>
              <a:tabLst/>
            </a:pPr>
            <a:r>
              <a:rPr kumimoji="0" lang="en-US" altLang="en-US" sz="1200" b="1" i="0" u="none" strike="noStrike" cap="none" normalizeH="0" baseline="0" dirty="0">
                <a:ln>
                  <a:noFill/>
                </a:ln>
                <a:solidFill>
                  <a:srgbClr val="000000"/>
                </a:solidFill>
                <a:effectLst/>
                <a:latin typeface="Century Gothic" panose="020B0502020202020204" pitchFamily="34" charset="0"/>
              </a:rPr>
              <a:t>Hudson Valley</a:t>
            </a:r>
          </a:p>
          <a:p>
            <a:pPr marL="0" marR="0" lvl="0" indent="0" algn="l" defTabSz="914400" rtl="0" eaLnBrk="0" fontAlgn="base" latinLnBrk="0" hangingPunct="0">
              <a:lnSpc>
                <a:spcPct val="100000"/>
              </a:lnSpc>
              <a:spcBef>
                <a:spcPct val="0"/>
              </a:spcBef>
              <a:spcAft>
                <a:spcPts val="1200"/>
              </a:spcAft>
              <a:buClrTx/>
              <a:buSzTx/>
              <a:buFontTx/>
              <a:buNone/>
              <a:tabLst/>
            </a:pPr>
            <a:r>
              <a:rPr kumimoji="0" lang="en-US" altLang="en-US" sz="1200" b="1" i="0" u="none" strike="noStrike" cap="none" normalizeH="0" baseline="0" dirty="0">
                <a:ln>
                  <a:noFill/>
                </a:ln>
                <a:solidFill>
                  <a:srgbClr val="000000"/>
                </a:solidFill>
                <a:effectLst/>
                <a:latin typeface="Century Gothic" panose="020B0502020202020204" pitchFamily="34" charset="0"/>
              </a:rPr>
              <a:t>Long Island</a:t>
            </a:r>
          </a:p>
          <a:p>
            <a:pPr marL="0" marR="0" lvl="0" indent="0" algn="l" defTabSz="914400" rtl="0" eaLnBrk="0" fontAlgn="base" latinLnBrk="0" hangingPunct="0">
              <a:lnSpc>
                <a:spcPct val="100000"/>
              </a:lnSpc>
              <a:spcBef>
                <a:spcPct val="0"/>
              </a:spcBef>
              <a:spcAft>
                <a:spcPts val="1200"/>
              </a:spcAft>
              <a:buClrTx/>
              <a:buSzTx/>
              <a:buFontTx/>
              <a:buNone/>
              <a:tabLst/>
            </a:pPr>
            <a:r>
              <a:rPr kumimoji="0" lang="en-US" altLang="en-US" sz="1200" b="1" i="0" u="none" strike="noStrike" cap="none" normalizeH="0" baseline="0" dirty="0">
                <a:ln>
                  <a:noFill/>
                </a:ln>
                <a:solidFill>
                  <a:srgbClr val="000000"/>
                </a:solidFill>
                <a:effectLst/>
                <a:latin typeface="Century Gothic" panose="020B0502020202020204" pitchFamily="34" charset="0"/>
              </a:rPr>
              <a:t>New York City</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7907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99CB1D-0D2C-450E-974D-C3721FFEE4A8}"/>
              </a:ext>
            </a:extLst>
          </p:cNvPr>
          <p:cNvSpPr>
            <a:spLocks noGrp="1"/>
          </p:cNvSpPr>
          <p:nvPr>
            <p:ph type="title"/>
          </p:nvPr>
        </p:nvSpPr>
        <p:spPr/>
        <p:txBody>
          <a:bodyPr/>
          <a:lstStyle/>
          <a:p>
            <a:r>
              <a:rPr lang="en-US" dirty="0"/>
              <a:t>The workforce is changing…</a:t>
            </a:r>
          </a:p>
        </p:txBody>
      </p:sp>
      <p:pic>
        <p:nvPicPr>
          <p:cNvPr id="7" name="Content Placeholder 5">
            <a:extLst>
              <a:ext uri="{FF2B5EF4-FFF2-40B4-BE49-F238E27FC236}">
                <a16:creationId xmlns="" xmlns:a16="http://schemas.microsoft.com/office/drawing/2014/main" id="{F094E902-ED44-4F2A-815A-CD07661EAC9F}"/>
              </a:ext>
            </a:extLst>
          </p:cNvPr>
          <p:cNvPicPr>
            <a:picLocks noGrp="1" noChangeAspect="1"/>
          </p:cNvPicPr>
          <p:nvPr>
            <p:ph idx="1"/>
          </p:nvPr>
        </p:nvPicPr>
        <p:blipFill>
          <a:blip r:embed="rId2"/>
          <a:stretch>
            <a:fillRect/>
          </a:stretch>
        </p:blipFill>
        <p:spPr>
          <a:xfrm>
            <a:off x="8017479" y="2028825"/>
            <a:ext cx="3744858" cy="3836195"/>
          </a:xfrm>
          <a:prstGeom prst="rect">
            <a:avLst/>
          </a:prstGeom>
        </p:spPr>
      </p:pic>
      <p:pic>
        <p:nvPicPr>
          <p:cNvPr id="9" name="Picture 4">
            <a:extLst>
              <a:ext uri="{FF2B5EF4-FFF2-40B4-BE49-F238E27FC236}">
                <a16:creationId xmlns="" xmlns:a16="http://schemas.microsoft.com/office/drawing/2014/main" id="{40F0E064-A3B2-4AF3-A45D-70E2A4D9C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866"/>
          <a:stretch>
            <a:fillRect/>
          </a:stretch>
        </p:blipFill>
        <p:spPr bwMode="auto">
          <a:xfrm>
            <a:off x="383547" y="2388299"/>
            <a:ext cx="7803523" cy="2783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Text Box 5">
            <a:extLst>
              <a:ext uri="{FF2B5EF4-FFF2-40B4-BE49-F238E27FC236}">
                <a16:creationId xmlns="" xmlns:a16="http://schemas.microsoft.com/office/drawing/2014/main" id="{7BECA60C-7D21-43E6-82F7-D37648021025}"/>
              </a:ext>
            </a:extLst>
          </p:cNvPr>
          <p:cNvSpPr txBox="1">
            <a:spLocks noChangeArrowheads="1"/>
          </p:cNvSpPr>
          <p:nvPr/>
        </p:nvSpPr>
        <p:spPr bwMode="auto">
          <a:xfrm>
            <a:off x="1069347" y="1690688"/>
            <a:ext cx="5969000" cy="2587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entury Gothic" panose="020B0502020202020204" pitchFamily="34" charset="0"/>
              </a:rPr>
              <a:t>REGIONAL LABOR FORCE PARTICIPATION BY AGE GROUP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8904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F8EFD3-FD9A-4D50-85B3-53ED5DE2CE10}"/>
              </a:ext>
            </a:extLst>
          </p:cNvPr>
          <p:cNvSpPr>
            <a:spLocks noGrp="1"/>
          </p:cNvSpPr>
          <p:nvPr>
            <p:ph type="title"/>
          </p:nvPr>
        </p:nvSpPr>
        <p:spPr>
          <a:xfrm>
            <a:off x="3021806" y="365125"/>
            <a:ext cx="8331993" cy="1325563"/>
          </a:xfrm>
        </p:spPr>
        <p:txBody>
          <a:bodyPr>
            <a:normAutofit fontScale="90000"/>
          </a:bodyPr>
          <a:lstStyle/>
          <a:p>
            <a:r>
              <a:rPr lang="en-US" b="1" dirty="0">
                <a:solidFill>
                  <a:srgbClr val="002060"/>
                </a:solidFill>
              </a:rPr>
              <a:t>Education will play a key role in reginal competitiveness moving forward…</a:t>
            </a:r>
          </a:p>
        </p:txBody>
      </p:sp>
      <p:pic>
        <p:nvPicPr>
          <p:cNvPr id="4098" name="Picture 2">
            <a:extLst>
              <a:ext uri="{FF2B5EF4-FFF2-40B4-BE49-F238E27FC236}">
                <a16:creationId xmlns="" xmlns:a16="http://schemas.microsoft.com/office/drawing/2014/main" id="{595DA3AF-6B0F-4A5C-8DC3-4588B8ECA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13" y="2378047"/>
            <a:ext cx="4430352" cy="39133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3">
            <a:extLst>
              <a:ext uri="{FF2B5EF4-FFF2-40B4-BE49-F238E27FC236}">
                <a16:creationId xmlns="" xmlns:a16="http://schemas.microsoft.com/office/drawing/2014/main" id="{17F80AC9-84FD-4946-8D22-629A24CB78CC}"/>
              </a:ext>
            </a:extLst>
          </p:cNvPr>
          <p:cNvSpPr txBox="1">
            <a:spLocks noChangeArrowheads="1"/>
          </p:cNvSpPr>
          <p:nvPr/>
        </p:nvSpPr>
        <p:spPr bwMode="auto">
          <a:xfrm>
            <a:off x="366373" y="2270552"/>
            <a:ext cx="4054231" cy="7618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entury Gothic" panose="020B0502020202020204" pitchFamily="34" charset="0"/>
              </a:rPr>
              <a:t> Statewide Educational Attainment</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5" name="Text Box 4">
            <a:extLst>
              <a:ext uri="{FF2B5EF4-FFF2-40B4-BE49-F238E27FC236}">
                <a16:creationId xmlns="" xmlns:a16="http://schemas.microsoft.com/office/drawing/2014/main" id="{1E3B49E0-F5EC-4254-A51C-8C33228408EC}"/>
              </a:ext>
            </a:extLst>
          </p:cNvPr>
          <p:cNvSpPr txBox="1">
            <a:spLocks noChangeArrowheads="1"/>
          </p:cNvSpPr>
          <p:nvPr/>
        </p:nvSpPr>
        <p:spPr bwMode="auto">
          <a:xfrm>
            <a:off x="5050326" y="2628506"/>
            <a:ext cx="3573462" cy="2857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entury Gothic" panose="020B0502020202020204" pitchFamily="34" charset="0"/>
              </a:rPr>
              <a:t>EDUCATIONAL ATTAINMENT BY REGION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101" name="Picture 5">
            <a:extLst>
              <a:ext uri="{FF2B5EF4-FFF2-40B4-BE49-F238E27FC236}">
                <a16:creationId xmlns="" xmlns:a16="http://schemas.microsoft.com/office/drawing/2014/main" id="{CA0E5C37-D9E4-4ACA-B146-EB6902B1C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737" r="725"/>
          <a:stretch>
            <a:fillRect/>
          </a:stretch>
        </p:blipFill>
        <p:spPr bwMode="auto">
          <a:xfrm>
            <a:off x="5467739" y="2861869"/>
            <a:ext cx="6570762" cy="342951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 Box 6">
            <a:extLst>
              <a:ext uri="{FF2B5EF4-FFF2-40B4-BE49-F238E27FC236}">
                <a16:creationId xmlns="" xmlns:a16="http://schemas.microsoft.com/office/drawing/2014/main" id="{BC88A83F-ECDA-49BE-8DF5-B397AAC57C14}"/>
              </a:ext>
            </a:extLst>
          </p:cNvPr>
          <p:cNvSpPr txBox="1">
            <a:spLocks noChangeArrowheads="1"/>
          </p:cNvSpPr>
          <p:nvPr/>
        </p:nvSpPr>
        <p:spPr bwMode="auto">
          <a:xfrm>
            <a:off x="4127914" y="3086407"/>
            <a:ext cx="1339825" cy="26421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a:ln>
                  <a:noFill/>
                </a:ln>
                <a:solidFill>
                  <a:srgbClr val="000000"/>
                </a:solidFill>
                <a:effectLst/>
                <a:latin typeface="Century Gothic" panose="020B0502020202020204" pitchFamily="34" charset="0"/>
              </a:rPr>
              <a:t>Western New York</a:t>
            </a:r>
          </a:p>
          <a:p>
            <a:pPr marL="0" marR="0" lvl="0" indent="0" algn="r"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a:ln>
                  <a:noFill/>
                </a:ln>
                <a:solidFill>
                  <a:srgbClr val="000000"/>
                </a:solidFill>
                <a:effectLst/>
                <a:latin typeface="Century Gothic" panose="020B0502020202020204" pitchFamily="34" charset="0"/>
              </a:rPr>
              <a:t>Southern Tier</a:t>
            </a:r>
          </a:p>
          <a:p>
            <a:pPr marL="0" marR="0" lvl="0" indent="0" algn="r"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smtClean="0">
                <a:ln>
                  <a:noFill/>
                </a:ln>
                <a:solidFill>
                  <a:srgbClr val="000000"/>
                </a:solidFill>
                <a:effectLst/>
                <a:latin typeface="Century Gothic" panose="020B0502020202020204" pitchFamily="34" charset="0"/>
              </a:rPr>
              <a:t>North Country</a:t>
            </a:r>
          </a:p>
          <a:p>
            <a:pPr marL="0" marR="0" lvl="0" indent="0" algn="r"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smtClean="0">
                <a:ln>
                  <a:noFill/>
                </a:ln>
                <a:solidFill>
                  <a:srgbClr val="000000"/>
                </a:solidFill>
                <a:effectLst/>
                <a:latin typeface="Century Gothic" panose="020B0502020202020204" pitchFamily="34" charset="0"/>
              </a:rPr>
              <a:t>Mohawk </a:t>
            </a:r>
            <a:r>
              <a:rPr kumimoji="0" lang="en-US" altLang="en-US" sz="1100" b="1" i="0" u="none" strike="noStrike" cap="none" normalizeH="0" baseline="0" dirty="0">
                <a:ln>
                  <a:noFill/>
                </a:ln>
                <a:solidFill>
                  <a:srgbClr val="000000"/>
                </a:solidFill>
                <a:effectLst/>
                <a:latin typeface="Century Gothic" panose="020B0502020202020204" pitchFamily="34" charset="0"/>
              </a:rPr>
              <a:t>Valley</a:t>
            </a:r>
          </a:p>
          <a:p>
            <a:pPr marL="0" marR="0" lvl="0" indent="0" algn="r"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a:ln>
                  <a:noFill/>
                </a:ln>
                <a:solidFill>
                  <a:srgbClr val="000000"/>
                </a:solidFill>
                <a:effectLst/>
                <a:latin typeface="Century Gothic" panose="020B0502020202020204" pitchFamily="34" charset="0"/>
              </a:rPr>
              <a:t>Finger Lakes</a:t>
            </a:r>
          </a:p>
          <a:p>
            <a:pPr marL="0" marR="0" lvl="0" indent="0" algn="r"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a:ln>
                  <a:noFill/>
                </a:ln>
                <a:solidFill>
                  <a:srgbClr val="000000"/>
                </a:solidFill>
                <a:effectLst/>
                <a:latin typeface="Century Gothic" panose="020B0502020202020204" pitchFamily="34" charset="0"/>
              </a:rPr>
              <a:t>Central New York</a:t>
            </a:r>
          </a:p>
          <a:p>
            <a:pPr marL="0" marR="0" lvl="0" indent="0" algn="r"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a:ln>
                  <a:noFill/>
                </a:ln>
                <a:solidFill>
                  <a:srgbClr val="000000"/>
                </a:solidFill>
                <a:effectLst/>
                <a:latin typeface="Century Gothic" panose="020B0502020202020204" pitchFamily="34" charset="0"/>
              </a:rPr>
              <a:t>Capital Region</a:t>
            </a:r>
          </a:p>
          <a:p>
            <a:pPr marL="0" marR="0" lvl="0" indent="0" algn="r"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a:ln>
                  <a:noFill/>
                </a:ln>
                <a:solidFill>
                  <a:srgbClr val="000000"/>
                </a:solidFill>
                <a:effectLst/>
                <a:latin typeface="Century Gothic" panose="020B0502020202020204" pitchFamily="34" charset="0"/>
              </a:rPr>
              <a:t>Long Island</a:t>
            </a:r>
          </a:p>
          <a:p>
            <a:pPr marL="0" marR="0" lvl="0" indent="0" algn="r"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a:ln>
                  <a:noFill/>
                </a:ln>
                <a:solidFill>
                  <a:srgbClr val="000000"/>
                </a:solidFill>
                <a:effectLst/>
                <a:latin typeface="Century Gothic" panose="020B0502020202020204" pitchFamily="34" charset="0"/>
              </a:rPr>
              <a:t>New York City</a:t>
            </a:r>
          </a:p>
          <a:p>
            <a:pPr marL="0" marR="0" lvl="0" indent="0" algn="r" defTabSz="914400" rtl="0" eaLnBrk="0" fontAlgn="base" latinLnBrk="0" hangingPunct="0">
              <a:lnSpc>
                <a:spcPct val="100000"/>
              </a:lnSpc>
              <a:spcBef>
                <a:spcPct val="0"/>
              </a:spcBef>
              <a:spcAft>
                <a:spcPts val="800"/>
              </a:spcAft>
              <a:buClrTx/>
              <a:buSzTx/>
              <a:buFontTx/>
              <a:buNone/>
              <a:tabLst/>
            </a:pPr>
            <a:r>
              <a:rPr kumimoji="0" lang="en-US" altLang="en-US" sz="1100" b="1" i="0" u="none" strike="noStrike" cap="none" normalizeH="0" baseline="0" dirty="0">
                <a:ln>
                  <a:noFill/>
                </a:ln>
                <a:solidFill>
                  <a:srgbClr val="000000"/>
                </a:solidFill>
                <a:effectLst/>
                <a:latin typeface="Century Gothic" panose="020B0502020202020204" pitchFamily="34" charset="0"/>
              </a:rPr>
              <a:t>Hudson Valley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3916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9E6267-B8B5-47D7-8025-B34EE58C7C7B}"/>
              </a:ext>
            </a:extLst>
          </p:cNvPr>
          <p:cNvSpPr>
            <a:spLocks noGrp="1"/>
          </p:cNvSpPr>
          <p:nvPr>
            <p:ph type="title"/>
          </p:nvPr>
        </p:nvSpPr>
        <p:spPr/>
        <p:txBody>
          <a:bodyPr/>
          <a:lstStyle/>
          <a:p>
            <a:r>
              <a:rPr lang="en-US" dirty="0"/>
              <a:t>Statewide we have some work to do…</a:t>
            </a:r>
          </a:p>
        </p:txBody>
      </p:sp>
      <p:sp>
        <p:nvSpPr>
          <p:cNvPr id="5" name="Control 1">
            <a:extLst>
              <a:ext uri="{FF2B5EF4-FFF2-40B4-BE49-F238E27FC236}">
                <a16:creationId xmlns="" xmlns:a16="http://schemas.microsoft.com/office/drawing/2014/main" id="{AA511576-EFAF-4766-92AE-3A28680437F1}"/>
              </a:ext>
            </a:extLst>
          </p:cNvPr>
          <p:cNvSpPr>
            <a:spLocks noChangeArrowheads="1" noChangeShapeType="1"/>
          </p:cNvSpPr>
          <p:nvPr/>
        </p:nvSpPr>
        <p:spPr bwMode="auto">
          <a:xfrm>
            <a:off x="554038" y="6343650"/>
            <a:ext cx="3349625" cy="31845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grpSp>
        <p:nvGrpSpPr>
          <p:cNvPr id="15" name="Group 13">
            <a:extLst>
              <a:ext uri="{FF2B5EF4-FFF2-40B4-BE49-F238E27FC236}">
                <a16:creationId xmlns="" xmlns:a16="http://schemas.microsoft.com/office/drawing/2014/main" id="{3ABEED47-9B2E-4BE2-80E4-46CD3A664DDA}"/>
              </a:ext>
            </a:extLst>
          </p:cNvPr>
          <p:cNvGrpSpPr>
            <a:grpSpLocks/>
          </p:cNvGrpSpPr>
          <p:nvPr/>
        </p:nvGrpSpPr>
        <p:grpSpPr bwMode="auto">
          <a:xfrm>
            <a:off x="838196" y="1690697"/>
            <a:ext cx="8170085" cy="4849224"/>
            <a:chOff x="106787096" y="105707014"/>
            <a:chExt cx="4967795" cy="3024916"/>
          </a:xfrm>
        </p:grpSpPr>
        <p:grpSp>
          <p:nvGrpSpPr>
            <p:cNvPr id="16" name="Group 14">
              <a:extLst>
                <a:ext uri="{FF2B5EF4-FFF2-40B4-BE49-F238E27FC236}">
                  <a16:creationId xmlns="" xmlns:a16="http://schemas.microsoft.com/office/drawing/2014/main" id="{BEBCAB96-D02F-4F5C-BDFA-CFA902E630B8}"/>
                </a:ext>
              </a:extLst>
            </p:cNvPr>
            <p:cNvGrpSpPr>
              <a:grpSpLocks/>
            </p:cNvGrpSpPr>
            <p:nvPr/>
          </p:nvGrpSpPr>
          <p:grpSpPr bwMode="auto">
            <a:xfrm>
              <a:off x="106822839" y="105707014"/>
              <a:ext cx="4932052" cy="2810253"/>
              <a:chOff x="106789451" y="106344720"/>
              <a:chExt cx="4627142" cy="2480053"/>
            </a:xfrm>
          </p:grpSpPr>
          <p:sp>
            <p:nvSpPr>
              <p:cNvPr id="18" name="Rectangle 15">
                <a:extLst>
                  <a:ext uri="{FF2B5EF4-FFF2-40B4-BE49-F238E27FC236}">
                    <a16:creationId xmlns="" xmlns:a16="http://schemas.microsoft.com/office/drawing/2014/main" id="{7E9E861C-BA48-4CD4-9C43-B6991D2B5037}"/>
                  </a:ext>
                </a:extLst>
              </p:cNvPr>
              <p:cNvSpPr>
                <a:spLocks noChangeArrowheads="1"/>
              </p:cNvSpPr>
              <p:nvPr/>
            </p:nvSpPr>
            <p:spPr bwMode="auto">
              <a:xfrm>
                <a:off x="106789451" y="107572926"/>
                <a:ext cx="2955175" cy="1207893"/>
              </a:xfrm>
              <a:prstGeom prst="rect">
                <a:avLst/>
              </a:prstGeom>
              <a:noFill/>
              <a:ln>
                <a:noFill/>
              </a:ln>
              <a:effectLst/>
              <a:extLst>
                <a:ext uri="{909E8E84-426E-40DD-AFC4-6F175D3DCCD1}">
                  <a14:hiddenFill xmlns:a14="http://schemas.microsoft.com/office/drawing/2010/main">
                    <a:solidFill>
                      <a:srgbClr val="339933"/>
                    </a:solidFill>
                  </a14:hiddenFill>
                </a:ext>
                <a:ext uri="{91240B29-F687-4F45-9708-019B960494DF}">
                  <a14:hiddenLine xmlns:a14="http://schemas.microsoft.com/office/drawing/2010/main" w="25400" algn="ctr">
                    <a:solidFill>
                      <a:srgbClr val="339933"/>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Rectangle 16">
                <a:extLst>
                  <a:ext uri="{FF2B5EF4-FFF2-40B4-BE49-F238E27FC236}">
                    <a16:creationId xmlns="" xmlns:a16="http://schemas.microsoft.com/office/drawing/2014/main" id="{85D40871-1DDA-46BD-8917-AED07AF0AAFE}"/>
                  </a:ext>
                </a:extLst>
              </p:cNvPr>
              <p:cNvSpPr>
                <a:spLocks noChangeArrowheads="1"/>
              </p:cNvSpPr>
              <p:nvPr/>
            </p:nvSpPr>
            <p:spPr bwMode="auto">
              <a:xfrm>
                <a:off x="106789451" y="106344720"/>
                <a:ext cx="2955175" cy="1207893"/>
              </a:xfrm>
              <a:prstGeom prst="rect">
                <a:avLst/>
              </a:prstGeom>
              <a:noFill/>
              <a:ln>
                <a:noFill/>
              </a:ln>
              <a:effectLst/>
              <a:extLst>
                <a:ext uri="{909E8E84-426E-40DD-AFC4-6F175D3DCCD1}">
                  <a14:hiddenFill xmlns:a14="http://schemas.microsoft.com/office/drawing/2010/main">
                    <a:solidFill>
                      <a:srgbClr val="339933"/>
                    </a:solidFill>
                  </a14:hiddenFill>
                </a:ext>
                <a:ext uri="{91240B29-F687-4F45-9708-019B960494DF}">
                  <a14:hiddenLine xmlns:a14="http://schemas.microsoft.com/office/drawing/2010/main" w="25400" algn="ctr">
                    <a:solidFill>
                      <a:srgbClr val="339933"/>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7">
                <a:extLst>
                  <a:ext uri="{FF2B5EF4-FFF2-40B4-BE49-F238E27FC236}">
                    <a16:creationId xmlns="" xmlns:a16="http://schemas.microsoft.com/office/drawing/2014/main" id="{AB756BEF-1AD9-4AE8-92DA-EED12F294474}"/>
                  </a:ext>
                </a:extLst>
              </p:cNvPr>
              <p:cNvSpPr txBox="1">
                <a:spLocks noChangeArrowheads="1"/>
              </p:cNvSpPr>
              <p:nvPr/>
            </p:nvSpPr>
            <p:spPr bwMode="auto">
              <a:xfrm>
                <a:off x="107338091" y="106417881"/>
                <a:ext cx="2406535" cy="2924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entury Gothic" panose="020B0502020202020204" pitchFamily="34" charset="0"/>
                  </a:rPr>
                  <a:t>CUNY College Graduation Rates</a:t>
                </a:r>
                <a:endParaRPr kumimoji="0" lang="en-US" altLang="en-US" b="0" i="0" u="none" strike="noStrike" cap="none" normalizeH="0" baseline="0" dirty="0">
                  <a:ln>
                    <a:noFill/>
                  </a:ln>
                  <a:solidFill>
                    <a:schemeClr val="tx1"/>
                  </a:solidFill>
                  <a:effectLst/>
                  <a:latin typeface="Arial" panose="020B0604020202020204" pitchFamily="34" charset="0"/>
                </a:endParaRPr>
              </a:p>
            </p:txBody>
          </p:sp>
          <p:pic>
            <p:nvPicPr>
              <p:cNvPr id="5138" name="Picture 18">
                <a:extLst>
                  <a:ext uri="{FF2B5EF4-FFF2-40B4-BE49-F238E27FC236}">
                    <a16:creationId xmlns="" xmlns:a16="http://schemas.microsoft.com/office/drawing/2014/main" id="{E245F849-CE98-48AF-B139-0FA586F7B858}"/>
                  </a:ext>
                </a:extLst>
              </p:cNvPr>
              <p:cNvPicPr>
                <a:picLocks noChangeAspect="1" noChangeArrowheads="1"/>
              </p:cNvPicPr>
              <p:nvPr/>
            </p:nvPicPr>
            <p:blipFill>
              <a:blip r:embed="rId2">
                <a:lum contrast="-100000"/>
                <a:extLst>
                  <a:ext uri="{28A0092B-C50C-407E-A947-70E740481C1C}">
                    <a14:useLocalDpi xmlns:a14="http://schemas.microsoft.com/office/drawing/2010/main" val="0"/>
                  </a:ext>
                </a:extLst>
              </a:blip>
              <a:srcRect/>
              <a:stretch>
                <a:fillRect/>
              </a:stretch>
            </p:blipFill>
            <p:spPr bwMode="auto">
              <a:xfrm>
                <a:off x="106822835" y="106344720"/>
                <a:ext cx="515256" cy="51525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1" name="Text Box 19">
                <a:extLst>
                  <a:ext uri="{FF2B5EF4-FFF2-40B4-BE49-F238E27FC236}">
                    <a16:creationId xmlns="" xmlns:a16="http://schemas.microsoft.com/office/drawing/2014/main" id="{0C187CBE-A815-42CD-95FA-9F516F3A9ADC}"/>
                  </a:ext>
                </a:extLst>
              </p:cNvPr>
              <p:cNvSpPr txBox="1">
                <a:spLocks noChangeArrowheads="1"/>
              </p:cNvSpPr>
              <p:nvPr/>
            </p:nvSpPr>
            <p:spPr bwMode="auto">
              <a:xfrm>
                <a:off x="107338091" y="107668925"/>
                <a:ext cx="2406535" cy="2826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entury Gothic" panose="020B0502020202020204" pitchFamily="34" charset="0"/>
                  </a:rPr>
                  <a:t>SUNY College Graduation Rates</a:t>
                </a:r>
                <a:endParaRPr kumimoji="0" lang="en-US" altLang="en-US" b="0" i="0" u="none" strike="noStrike" cap="none" normalizeH="0" baseline="0" dirty="0">
                  <a:ln>
                    <a:noFill/>
                  </a:ln>
                  <a:solidFill>
                    <a:schemeClr val="tx1"/>
                  </a:solidFill>
                  <a:effectLst/>
                  <a:latin typeface="Arial" panose="020B0604020202020204" pitchFamily="34" charset="0"/>
                </a:endParaRPr>
              </a:p>
            </p:txBody>
          </p:sp>
          <p:pic>
            <p:nvPicPr>
              <p:cNvPr id="5140" name="Picture 20">
                <a:extLst>
                  <a:ext uri="{FF2B5EF4-FFF2-40B4-BE49-F238E27FC236}">
                    <a16:creationId xmlns="" xmlns:a16="http://schemas.microsoft.com/office/drawing/2014/main" id="{385CF34A-EC82-4485-BFBA-FF5178429907}"/>
                  </a:ext>
                </a:extLst>
              </p:cNvPr>
              <p:cNvPicPr>
                <a:picLocks noChangeAspect="1" noChangeArrowheads="1"/>
              </p:cNvPicPr>
              <p:nvPr/>
            </p:nvPicPr>
            <p:blipFill>
              <a:blip r:embed="rId2">
                <a:lum contrast="-100000"/>
                <a:extLst>
                  <a:ext uri="{28A0092B-C50C-407E-A947-70E740481C1C}">
                    <a14:useLocalDpi xmlns:a14="http://schemas.microsoft.com/office/drawing/2010/main" val="0"/>
                  </a:ext>
                </a:extLst>
              </a:blip>
              <a:srcRect/>
              <a:stretch>
                <a:fillRect/>
              </a:stretch>
            </p:blipFill>
            <p:spPr bwMode="auto">
              <a:xfrm>
                <a:off x="106822835" y="107552613"/>
                <a:ext cx="515256" cy="51525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2" name="Text Box 21">
                <a:extLst>
                  <a:ext uri="{FF2B5EF4-FFF2-40B4-BE49-F238E27FC236}">
                    <a16:creationId xmlns="" xmlns:a16="http://schemas.microsoft.com/office/drawing/2014/main" id="{F53554A1-918B-4972-A98A-5F53AFD795C7}"/>
                  </a:ext>
                </a:extLst>
              </p:cNvPr>
              <p:cNvSpPr txBox="1">
                <a:spLocks noChangeArrowheads="1"/>
              </p:cNvSpPr>
              <p:nvPr/>
            </p:nvSpPr>
            <p:spPr bwMode="auto">
              <a:xfrm>
                <a:off x="106939080" y="106802233"/>
                <a:ext cx="4477513" cy="81464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rPr>
                  <a:t>2-Year Degree		5%		17.3%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rPr>
                  <a:t>(2012 cohort)		</a:t>
                </a:r>
                <a:r>
                  <a:rPr kumimoji="0" lang="en-US" altLang="en-US" sz="1600" b="1" i="1" u="none" strike="noStrike" cap="none" normalizeH="0" baseline="0" dirty="0">
                    <a:ln>
                      <a:noFill/>
                    </a:ln>
                    <a:solidFill>
                      <a:srgbClr val="000000"/>
                    </a:solidFill>
                    <a:effectLst/>
                    <a:latin typeface="Calibri" panose="020F0502020204030204" pitchFamily="34" charset="0"/>
                  </a:rPr>
                  <a:t>(in 2 years)	(in 3 years)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rPr>
                  <a:t>4-Year Degree		21%		48.4%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rPr>
                  <a:t>(2009 cohort) </a:t>
                </a:r>
                <a:r>
                  <a:rPr kumimoji="0" lang="en-US" altLang="en-US" sz="1600" b="1" i="1" u="none" strike="noStrike" cap="none" normalizeH="0" baseline="0" dirty="0">
                    <a:ln>
                      <a:noFill/>
                    </a:ln>
                    <a:solidFill>
                      <a:srgbClr val="000000"/>
                    </a:solidFill>
                    <a:effectLst/>
                    <a:latin typeface="Calibri" panose="020F0502020204030204" pitchFamily="34" charset="0"/>
                  </a:rPr>
                  <a:t>	  	(in 4 years) 	(in 6 years</a:t>
                </a:r>
                <a:r>
                  <a:rPr kumimoji="0" lang="en-US" altLang="en-US" sz="1600" b="0" i="1" u="none" strike="noStrike" cap="none" normalizeH="0" baseline="0" dirty="0">
                    <a:ln>
                      <a:noFill/>
                    </a:ln>
                    <a:solidFill>
                      <a:srgbClr val="000000"/>
                    </a:solidFill>
                    <a:effectLst/>
                    <a:latin typeface="Calibri" panose="020F0502020204030204" pitchFamily="34" charset="0"/>
                  </a:rPr>
                  <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3" name="Text Box 22">
                <a:extLst>
                  <a:ext uri="{FF2B5EF4-FFF2-40B4-BE49-F238E27FC236}">
                    <a16:creationId xmlns="" xmlns:a16="http://schemas.microsoft.com/office/drawing/2014/main" id="{682670D8-493A-4961-8F51-42DF409A6786}"/>
                  </a:ext>
                </a:extLst>
              </p:cNvPr>
              <p:cNvSpPr txBox="1">
                <a:spLocks noChangeArrowheads="1"/>
              </p:cNvSpPr>
              <p:nvPr/>
            </p:nvSpPr>
            <p:spPr bwMode="auto">
              <a:xfrm>
                <a:off x="106939080" y="108010126"/>
                <a:ext cx="4306345" cy="81464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rPr>
                  <a:t>2-Year Degree		13%		25.9%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rPr>
                  <a:t>(2012 cohort)</a:t>
                </a:r>
                <a:r>
                  <a:rPr kumimoji="0" lang="en-US" altLang="en-US" sz="1600" b="1" i="1" u="none" strike="noStrike" cap="none" normalizeH="0" baseline="0" dirty="0">
                    <a:ln>
                      <a:noFill/>
                    </a:ln>
                    <a:solidFill>
                      <a:srgbClr val="000000"/>
                    </a:solidFill>
                    <a:effectLst/>
                    <a:latin typeface="Calibri" panose="020F0502020204030204" pitchFamily="34" charset="0"/>
                  </a:rPr>
                  <a:t>  		(in 2 years)	(in 3 years)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rPr>
                  <a:t>4-Year Degree 		50%		66.2%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rPr>
                  <a:t>(2009 Cohort)</a:t>
                </a:r>
                <a:r>
                  <a:rPr kumimoji="0" lang="en-US" altLang="en-US" sz="1600" b="1" i="1" u="none" strike="noStrike" cap="none" normalizeH="0" baseline="0" dirty="0">
                    <a:ln>
                      <a:noFill/>
                    </a:ln>
                    <a:solidFill>
                      <a:srgbClr val="000000"/>
                    </a:solidFill>
                    <a:effectLst/>
                    <a:latin typeface="Calibri" panose="020F0502020204030204" pitchFamily="34" charset="0"/>
                  </a:rPr>
                  <a:t>		 (in 4 years) 	(in 6 years)</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grpSp>
        <p:sp>
          <p:nvSpPr>
            <p:cNvPr id="17" name="Text Box 23">
              <a:extLst>
                <a:ext uri="{FF2B5EF4-FFF2-40B4-BE49-F238E27FC236}">
                  <a16:creationId xmlns="" xmlns:a16="http://schemas.microsoft.com/office/drawing/2014/main" id="{0FF84499-5C18-4C48-944E-C0FADE93DCC9}"/>
                </a:ext>
              </a:extLst>
            </p:cNvPr>
            <p:cNvSpPr txBox="1">
              <a:spLocks noChangeArrowheads="1"/>
            </p:cNvSpPr>
            <p:nvPr/>
          </p:nvSpPr>
          <p:spPr bwMode="auto">
            <a:xfrm>
              <a:off x="106787096" y="108531774"/>
              <a:ext cx="3103025" cy="20015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*NOTE: Graduation is reported at 150% of time to complete.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grpSp>
      <p:sp>
        <p:nvSpPr>
          <p:cNvPr id="3" name="TextBox 2">
            <a:extLst>
              <a:ext uri="{FF2B5EF4-FFF2-40B4-BE49-F238E27FC236}">
                <a16:creationId xmlns="" xmlns:a16="http://schemas.microsoft.com/office/drawing/2014/main" id="{44BCCEF4-445D-4A9D-93F5-A318AAA866E7}"/>
              </a:ext>
            </a:extLst>
          </p:cNvPr>
          <p:cNvSpPr txBox="1"/>
          <p:nvPr/>
        </p:nvSpPr>
        <p:spPr>
          <a:xfrm>
            <a:off x="7908332" y="2668906"/>
            <a:ext cx="1614487" cy="1200329"/>
          </a:xfrm>
          <a:prstGeom prst="rect">
            <a:avLst/>
          </a:prstGeom>
          <a:noFill/>
        </p:spPr>
        <p:txBody>
          <a:bodyPr wrap="square" rtlCol="0">
            <a:spAutoFit/>
          </a:bodyPr>
          <a:lstStyle/>
          <a:p>
            <a:r>
              <a:rPr lang="en-US" b="1" dirty="0"/>
              <a:t>Top Degrees:</a:t>
            </a:r>
          </a:p>
          <a:p>
            <a:pPr marL="285750" indent="-285750">
              <a:buFont typeface="Arial" panose="020B0604020202020204" pitchFamily="34" charset="0"/>
              <a:buChar char="•"/>
            </a:pPr>
            <a:r>
              <a:rPr lang="en-US" dirty="0"/>
              <a:t>Business</a:t>
            </a:r>
          </a:p>
          <a:p>
            <a:pPr marL="285750" indent="-285750">
              <a:buFont typeface="Arial" panose="020B0604020202020204" pitchFamily="34" charset="0"/>
              <a:buChar char="•"/>
            </a:pPr>
            <a:r>
              <a:rPr lang="en-US" dirty="0"/>
              <a:t>Liberal Arts</a:t>
            </a:r>
          </a:p>
          <a:p>
            <a:pPr marL="285750" indent="-285750">
              <a:buFont typeface="Arial" panose="020B0604020202020204" pitchFamily="34" charset="0"/>
              <a:buChar char="•"/>
            </a:pPr>
            <a:r>
              <a:rPr lang="en-US" dirty="0"/>
              <a:t>Health</a:t>
            </a:r>
          </a:p>
        </p:txBody>
      </p:sp>
      <p:sp>
        <p:nvSpPr>
          <p:cNvPr id="24" name="TextBox 23">
            <a:extLst>
              <a:ext uri="{FF2B5EF4-FFF2-40B4-BE49-F238E27FC236}">
                <a16:creationId xmlns="" xmlns:a16="http://schemas.microsoft.com/office/drawing/2014/main" id="{98034CF6-8C9C-452D-8625-6E201DD6B840}"/>
              </a:ext>
            </a:extLst>
          </p:cNvPr>
          <p:cNvSpPr txBox="1"/>
          <p:nvPr/>
        </p:nvSpPr>
        <p:spPr>
          <a:xfrm>
            <a:off x="7908332" y="4583580"/>
            <a:ext cx="1836088" cy="1200329"/>
          </a:xfrm>
          <a:prstGeom prst="rect">
            <a:avLst/>
          </a:prstGeom>
          <a:noFill/>
        </p:spPr>
        <p:txBody>
          <a:bodyPr wrap="square" rtlCol="0">
            <a:spAutoFit/>
          </a:bodyPr>
          <a:lstStyle/>
          <a:p>
            <a:r>
              <a:rPr lang="en-US" b="1" dirty="0"/>
              <a:t>Top Degrees:</a:t>
            </a:r>
          </a:p>
          <a:p>
            <a:pPr marL="285750" indent="-285750">
              <a:buFont typeface="Arial" panose="020B0604020202020204" pitchFamily="34" charset="0"/>
              <a:buChar char="•"/>
            </a:pPr>
            <a:r>
              <a:rPr lang="en-US" dirty="0"/>
              <a:t>Business</a:t>
            </a:r>
          </a:p>
          <a:p>
            <a:pPr marL="285750" indent="-285750">
              <a:buFont typeface="Arial" panose="020B0604020202020204" pitchFamily="34" charset="0"/>
              <a:buChar char="•"/>
            </a:pPr>
            <a:r>
              <a:rPr lang="en-US" dirty="0"/>
              <a:t>Humanities</a:t>
            </a:r>
          </a:p>
          <a:p>
            <a:pPr marL="285750" indent="-285750">
              <a:buFont typeface="Arial" panose="020B0604020202020204" pitchFamily="34" charset="0"/>
              <a:buChar char="•"/>
            </a:pPr>
            <a:r>
              <a:rPr lang="en-US" dirty="0"/>
              <a:t>Social Science</a:t>
            </a:r>
          </a:p>
        </p:txBody>
      </p:sp>
    </p:spTree>
    <p:extLst>
      <p:ext uri="{BB962C8B-B14F-4D97-AF65-F5344CB8AC3E}">
        <p14:creationId xmlns:p14="http://schemas.microsoft.com/office/powerpoint/2010/main" val="376379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5183188" y="987425"/>
            <a:ext cx="6403566" cy="4873625"/>
          </a:xfrm>
        </p:spPr>
        <p:txBody>
          <a:bodyPr>
            <a:noAutofit/>
          </a:bodyPr>
          <a:lstStyle/>
          <a:p>
            <a:pPr>
              <a:lnSpc>
                <a:spcPct val="100000"/>
              </a:lnSpc>
              <a:spcAft>
                <a:spcPts val="1200"/>
              </a:spcAft>
            </a:pPr>
            <a:r>
              <a:rPr lang="en-US" sz="2400" dirty="0"/>
              <a:t>The New York Association of Training &amp; Employment Professionals </a:t>
            </a:r>
            <a:r>
              <a:rPr lang="en-US" sz="2400" dirty="0" smtClean="0"/>
              <a:t>is New York’s workforce development association.</a:t>
            </a:r>
            <a:endParaRPr lang="en-US" sz="2400" dirty="0"/>
          </a:p>
          <a:p>
            <a:pPr>
              <a:lnSpc>
                <a:spcPct val="100000"/>
              </a:lnSpc>
              <a:spcAft>
                <a:spcPts val="1200"/>
              </a:spcAft>
            </a:pPr>
            <a:r>
              <a:rPr lang="en-US" sz="2400" dirty="0" smtClean="0"/>
              <a:t>NYATEP and its member’s provides </a:t>
            </a:r>
            <a:r>
              <a:rPr lang="en-US" sz="2400" dirty="0"/>
              <a:t>the leadership, vision and advocacy for a thriving workforce in New York State.  </a:t>
            </a:r>
          </a:p>
          <a:p>
            <a:pPr>
              <a:lnSpc>
                <a:spcPct val="100000"/>
              </a:lnSpc>
              <a:spcAft>
                <a:spcPts val="1200"/>
              </a:spcAft>
            </a:pPr>
            <a:r>
              <a:rPr lang="en-US" sz="2400" dirty="0" smtClean="0"/>
              <a:t>Our </a:t>
            </a:r>
            <a:r>
              <a:rPr lang="en-US" sz="2400" dirty="0"/>
              <a:t>focus is ensuring that every New Yorker and employer in New York State has access to the skills they need to work in, and support a robust statewide economy.</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37" y="530034"/>
            <a:ext cx="5801440" cy="1527439"/>
          </a:xfrm>
          <a:prstGeom prst="rect">
            <a:avLst/>
          </a:prstGeom>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10" r="2410"/>
          <a:stretch/>
        </p:blipFill>
        <p:spPr bwMode="auto">
          <a:xfrm>
            <a:off x="503824" y="2202180"/>
            <a:ext cx="4558439" cy="3780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8427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28C589-2E3F-40F7-9A25-24952056A1C8}"/>
              </a:ext>
            </a:extLst>
          </p:cNvPr>
          <p:cNvSpPr>
            <a:spLocks noGrp="1"/>
          </p:cNvSpPr>
          <p:nvPr>
            <p:ph type="title"/>
          </p:nvPr>
        </p:nvSpPr>
        <p:spPr>
          <a:xfrm>
            <a:off x="838200" y="365125"/>
            <a:ext cx="10515600" cy="1325563"/>
          </a:xfrm>
        </p:spPr>
        <p:txBody>
          <a:bodyPr/>
          <a:lstStyle/>
          <a:p>
            <a:r>
              <a:rPr lang="en-US" dirty="0"/>
              <a:t>Training outside of the traditional pipeline</a:t>
            </a:r>
          </a:p>
        </p:txBody>
      </p:sp>
      <p:pic>
        <p:nvPicPr>
          <p:cNvPr id="4" name="Content Placeholder 3">
            <a:extLst>
              <a:ext uri="{FF2B5EF4-FFF2-40B4-BE49-F238E27FC236}">
                <a16:creationId xmlns="" xmlns:a16="http://schemas.microsoft.com/office/drawing/2014/main" id="{32123011-740B-4B46-81C4-5AF86AE37A12}"/>
              </a:ext>
            </a:extLst>
          </p:cNvPr>
          <p:cNvPicPr>
            <a:picLocks noGrp="1" noChangeAspect="1"/>
          </p:cNvPicPr>
          <p:nvPr>
            <p:ph idx="1"/>
          </p:nvPr>
        </p:nvPicPr>
        <p:blipFill>
          <a:blip r:embed="rId2"/>
          <a:stretch>
            <a:fillRect/>
          </a:stretch>
        </p:blipFill>
        <p:spPr>
          <a:xfrm>
            <a:off x="6823245" y="1457324"/>
            <a:ext cx="4895908" cy="5184775"/>
          </a:xfrm>
          <a:prstGeom prst="rect">
            <a:avLst/>
          </a:prstGeom>
        </p:spPr>
      </p:pic>
      <p:graphicFrame>
        <p:nvGraphicFramePr>
          <p:cNvPr id="3" name="Table 2">
            <a:extLst>
              <a:ext uri="{FF2B5EF4-FFF2-40B4-BE49-F238E27FC236}">
                <a16:creationId xmlns="" xmlns:a16="http://schemas.microsoft.com/office/drawing/2014/main" id="{930A994B-9792-40F7-BB48-FEEFC5B29B16}"/>
              </a:ext>
            </a:extLst>
          </p:cNvPr>
          <p:cNvGraphicFramePr>
            <a:graphicFrameLocks noGrp="1"/>
          </p:cNvGraphicFramePr>
          <p:nvPr>
            <p:extLst>
              <p:ext uri="{D42A27DB-BD31-4B8C-83A1-F6EECF244321}">
                <p14:modId xmlns:p14="http://schemas.microsoft.com/office/powerpoint/2010/main" val="581939132"/>
              </p:ext>
            </p:extLst>
          </p:nvPr>
        </p:nvGraphicFramePr>
        <p:xfrm>
          <a:off x="838200" y="1690688"/>
          <a:ext cx="4441031" cy="4880135"/>
        </p:xfrm>
        <a:graphic>
          <a:graphicData uri="http://schemas.openxmlformats.org/drawingml/2006/table">
            <a:tbl>
              <a:tblPr/>
              <a:tblGrid>
                <a:gridCol w="4441031">
                  <a:extLst>
                    <a:ext uri="{9D8B030D-6E8A-4147-A177-3AD203B41FA5}">
                      <a16:colId xmlns="" xmlns:a16="http://schemas.microsoft.com/office/drawing/2014/main" val="2173422234"/>
                    </a:ext>
                  </a:extLst>
                </a:gridCol>
              </a:tblGrid>
              <a:tr h="1015244">
                <a:tc>
                  <a:txBody>
                    <a:bodyPr/>
                    <a:lstStyle/>
                    <a:p>
                      <a:pPr marR="0" indent="0" algn="ctr" rtl="0">
                        <a:lnSpc>
                          <a:spcPct val="119000"/>
                        </a:lnSpc>
                        <a:spcBef>
                          <a:spcPts val="0"/>
                        </a:spcBef>
                        <a:spcAft>
                          <a:spcPts val="0"/>
                        </a:spcAft>
                      </a:pPr>
                      <a:r>
                        <a:rPr lang="en-US" sz="2000" b="1" kern="1400" dirty="0">
                          <a:ln>
                            <a:noFill/>
                          </a:ln>
                          <a:solidFill>
                            <a:srgbClr val="FFFFFF"/>
                          </a:solidFill>
                          <a:effectLst/>
                          <a:latin typeface="+mn-lt"/>
                        </a:rPr>
                        <a:t>10 MOST COMMON WIOA-FUNDED TRAINING NATIONALLY</a:t>
                      </a:r>
                      <a:endParaRPr lang="en-US" sz="2000" kern="1400" dirty="0">
                        <a:ln>
                          <a:noFill/>
                        </a:ln>
                        <a:solidFill>
                          <a:srgbClr val="000000"/>
                        </a:solidFill>
                        <a:effectLst/>
                        <a:latin typeface="+mn-lt"/>
                      </a:endParaRPr>
                    </a:p>
                    <a:p>
                      <a:pPr marR="0" indent="0" algn="ctr" rtl="0">
                        <a:lnSpc>
                          <a:spcPct val="119000"/>
                        </a:lnSpc>
                        <a:spcBef>
                          <a:spcPts val="0"/>
                        </a:spcBef>
                        <a:spcAft>
                          <a:spcPts val="0"/>
                        </a:spcAft>
                      </a:pPr>
                      <a:r>
                        <a:rPr lang="en-US" sz="2000" i="1" kern="1400" dirty="0">
                          <a:ln>
                            <a:noFill/>
                          </a:ln>
                          <a:solidFill>
                            <a:srgbClr val="FFFFFF"/>
                          </a:solidFill>
                          <a:effectLst/>
                          <a:latin typeface="+mn-lt"/>
                        </a:rPr>
                        <a:t>July 2015—June 2016</a:t>
                      </a:r>
                      <a:endParaRPr lang="en-US" sz="2000" kern="1400" dirty="0">
                        <a:ln>
                          <a:noFill/>
                        </a:ln>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1F497D"/>
                    </a:solidFill>
                  </a:tcPr>
                </a:tc>
                <a:extLst>
                  <a:ext uri="{0D108BD9-81ED-4DB2-BD59-A6C34878D82A}">
                    <a16:rowId xmlns="" xmlns:a16="http://schemas.microsoft.com/office/drawing/2014/main" val="3994246128"/>
                  </a:ext>
                </a:extLst>
              </a:tr>
              <a:tr h="377103">
                <a:tc>
                  <a:txBody>
                    <a:bodyPr/>
                    <a:lstStyle/>
                    <a:p>
                      <a:pPr marR="0" indent="0" algn="ctr" rtl="0">
                        <a:lnSpc>
                          <a:spcPct val="119000"/>
                        </a:lnSpc>
                        <a:spcBef>
                          <a:spcPts val="0"/>
                        </a:spcBef>
                        <a:spcAft>
                          <a:spcPts val="1400"/>
                        </a:spcAft>
                      </a:pPr>
                      <a:r>
                        <a:rPr lang="en-US" sz="1200" b="1" kern="1400" dirty="0">
                          <a:ln>
                            <a:noFill/>
                          </a:ln>
                          <a:solidFill>
                            <a:srgbClr val="000000"/>
                          </a:solidFill>
                          <a:effectLst/>
                          <a:latin typeface="Century Gothic" panose="020B0502020202020204" pitchFamily="34" charset="0"/>
                        </a:rPr>
                        <a:t>Heavy and Tractor-Trailer Truck Drivers </a:t>
                      </a:r>
                      <a:endParaRPr lang="en-US" sz="1200" kern="1400" dirty="0">
                        <a:ln>
                          <a:noFill/>
                        </a:ln>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9BD5"/>
                      </a:solidFill>
                      <a:prstDash val="solid"/>
                      <a:round/>
                      <a:headEnd type="none" w="med" len="med"/>
                      <a:tailEnd type="none" w="med" len="med"/>
                    </a:lnT>
                    <a:lnB>
                      <a:noFill/>
                    </a:lnB>
                  </a:tcPr>
                </a:tc>
                <a:extLst>
                  <a:ext uri="{0D108BD9-81ED-4DB2-BD59-A6C34878D82A}">
                    <a16:rowId xmlns="" xmlns:a16="http://schemas.microsoft.com/office/drawing/2014/main" val="3384928871"/>
                  </a:ext>
                </a:extLst>
              </a:tr>
              <a:tr h="382117">
                <a:tc>
                  <a:txBody>
                    <a:bodyPr/>
                    <a:lstStyle/>
                    <a:p>
                      <a:pPr marR="0" indent="0" algn="ctr" rtl="0">
                        <a:lnSpc>
                          <a:spcPct val="119000"/>
                        </a:lnSpc>
                        <a:spcBef>
                          <a:spcPts val="0"/>
                        </a:spcBef>
                        <a:spcAft>
                          <a:spcPts val="1400"/>
                        </a:spcAft>
                      </a:pPr>
                      <a:r>
                        <a:rPr lang="en-US" sz="1200" b="1" kern="1400" dirty="0">
                          <a:ln>
                            <a:noFill/>
                          </a:ln>
                          <a:solidFill>
                            <a:srgbClr val="000000"/>
                          </a:solidFill>
                          <a:effectLst/>
                          <a:latin typeface="Century Gothic" panose="020B0502020202020204" pitchFamily="34" charset="0"/>
                        </a:rPr>
                        <a:t>Nursing Assistants </a:t>
                      </a:r>
                      <a:endParaRPr lang="en-US" sz="1200" kern="1400" dirty="0">
                        <a:ln>
                          <a:noFill/>
                        </a:ln>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329561557"/>
                  </a:ext>
                </a:extLst>
              </a:tr>
              <a:tr h="377103">
                <a:tc>
                  <a:txBody>
                    <a:bodyPr/>
                    <a:lstStyle/>
                    <a:p>
                      <a:pPr marR="0" indent="0" algn="ctr" rtl="0">
                        <a:lnSpc>
                          <a:spcPct val="119000"/>
                        </a:lnSpc>
                        <a:spcBef>
                          <a:spcPts val="0"/>
                        </a:spcBef>
                        <a:spcAft>
                          <a:spcPts val="1400"/>
                        </a:spcAft>
                      </a:pPr>
                      <a:r>
                        <a:rPr lang="en-US" sz="1200" b="1" kern="1400" dirty="0">
                          <a:ln>
                            <a:noFill/>
                          </a:ln>
                          <a:solidFill>
                            <a:srgbClr val="000000"/>
                          </a:solidFill>
                          <a:effectLst/>
                          <a:latin typeface="Century Gothic" panose="020B0502020202020204" pitchFamily="34" charset="0"/>
                        </a:rPr>
                        <a:t>Registered Nurses </a:t>
                      </a:r>
                      <a:endParaRPr lang="en-US" sz="1200" kern="1400" dirty="0">
                        <a:ln>
                          <a:noFill/>
                        </a:ln>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3184396300"/>
                  </a:ext>
                </a:extLst>
              </a:tr>
              <a:tr h="377103">
                <a:tc>
                  <a:txBody>
                    <a:bodyPr/>
                    <a:lstStyle/>
                    <a:p>
                      <a:pPr marR="0" indent="0" algn="ctr" rtl="0">
                        <a:lnSpc>
                          <a:spcPct val="119000"/>
                        </a:lnSpc>
                        <a:spcBef>
                          <a:spcPts val="0"/>
                        </a:spcBef>
                        <a:spcAft>
                          <a:spcPts val="1400"/>
                        </a:spcAft>
                      </a:pPr>
                      <a:r>
                        <a:rPr lang="en-US" sz="1200" b="1" kern="1400" dirty="0">
                          <a:ln>
                            <a:noFill/>
                          </a:ln>
                          <a:solidFill>
                            <a:srgbClr val="000000"/>
                          </a:solidFill>
                          <a:effectLst/>
                          <a:latin typeface="Century Gothic" panose="020B0502020202020204" pitchFamily="34" charset="0"/>
                        </a:rPr>
                        <a:t>Licensed Practical and Licensed Vocational Nurses </a:t>
                      </a:r>
                      <a:endParaRPr lang="en-US" sz="1200" kern="1400" dirty="0">
                        <a:ln>
                          <a:noFill/>
                        </a:ln>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112824236"/>
                  </a:ext>
                </a:extLst>
              </a:tr>
              <a:tr h="377103">
                <a:tc>
                  <a:txBody>
                    <a:bodyPr/>
                    <a:lstStyle/>
                    <a:p>
                      <a:pPr marR="0" indent="0" algn="ctr" rtl="0">
                        <a:lnSpc>
                          <a:spcPct val="119000"/>
                        </a:lnSpc>
                        <a:spcBef>
                          <a:spcPts val="0"/>
                        </a:spcBef>
                        <a:spcAft>
                          <a:spcPts val="1400"/>
                        </a:spcAft>
                      </a:pPr>
                      <a:r>
                        <a:rPr lang="en-US" sz="1200" b="1" kern="1400" dirty="0">
                          <a:ln>
                            <a:noFill/>
                          </a:ln>
                          <a:solidFill>
                            <a:srgbClr val="000000"/>
                          </a:solidFill>
                          <a:effectLst/>
                          <a:latin typeface="Century Gothic" panose="020B0502020202020204" pitchFamily="34" charset="0"/>
                        </a:rPr>
                        <a:t>Medical Assistants </a:t>
                      </a:r>
                      <a:endParaRPr lang="en-US" sz="1200" kern="1400" dirty="0">
                        <a:ln>
                          <a:noFill/>
                        </a:ln>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3071197706"/>
                  </a:ext>
                </a:extLst>
              </a:tr>
              <a:tr h="377103">
                <a:tc>
                  <a:txBody>
                    <a:bodyPr/>
                    <a:lstStyle/>
                    <a:p>
                      <a:pPr marR="0" indent="0" algn="ctr" rtl="0">
                        <a:lnSpc>
                          <a:spcPct val="119000"/>
                        </a:lnSpc>
                        <a:spcBef>
                          <a:spcPts val="0"/>
                        </a:spcBef>
                        <a:spcAft>
                          <a:spcPts val="1400"/>
                        </a:spcAft>
                      </a:pPr>
                      <a:r>
                        <a:rPr lang="en-US" sz="1200" b="1" kern="1400" dirty="0">
                          <a:ln>
                            <a:noFill/>
                          </a:ln>
                          <a:solidFill>
                            <a:srgbClr val="000000"/>
                          </a:solidFill>
                          <a:effectLst/>
                          <a:latin typeface="Century Gothic" panose="020B0502020202020204" pitchFamily="34" charset="0"/>
                        </a:rPr>
                        <a:t>Welders, Cutters, </a:t>
                      </a:r>
                      <a:r>
                        <a:rPr lang="en-US" sz="1200" b="1" kern="1400" dirty="0" err="1">
                          <a:ln>
                            <a:noFill/>
                          </a:ln>
                          <a:solidFill>
                            <a:srgbClr val="000000"/>
                          </a:solidFill>
                          <a:effectLst/>
                          <a:latin typeface="Century Gothic" panose="020B0502020202020204" pitchFamily="34" charset="0"/>
                        </a:rPr>
                        <a:t>Solderers</a:t>
                      </a:r>
                      <a:r>
                        <a:rPr lang="en-US" sz="1200" b="1" kern="1400" dirty="0">
                          <a:ln>
                            <a:noFill/>
                          </a:ln>
                          <a:solidFill>
                            <a:srgbClr val="000000"/>
                          </a:solidFill>
                          <a:effectLst/>
                          <a:latin typeface="Century Gothic" panose="020B0502020202020204" pitchFamily="34" charset="0"/>
                        </a:rPr>
                        <a:t>, and </a:t>
                      </a:r>
                      <a:r>
                        <a:rPr lang="en-US" sz="1200" b="1" kern="1400" dirty="0" err="1">
                          <a:ln>
                            <a:noFill/>
                          </a:ln>
                          <a:solidFill>
                            <a:srgbClr val="000000"/>
                          </a:solidFill>
                          <a:effectLst/>
                          <a:latin typeface="Century Gothic" panose="020B0502020202020204" pitchFamily="34" charset="0"/>
                        </a:rPr>
                        <a:t>Brazers</a:t>
                      </a:r>
                      <a:r>
                        <a:rPr lang="en-US" sz="1200" b="1" kern="1400" dirty="0">
                          <a:ln>
                            <a:noFill/>
                          </a:ln>
                          <a:solidFill>
                            <a:srgbClr val="000000"/>
                          </a:solidFill>
                          <a:effectLst/>
                          <a:latin typeface="Century Gothic" panose="020B0502020202020204" pitchFamily="34" charset="0"/>
                        </a:rPr>
                        <a:t> </a:t>
                      </a:r>
                      <a:endParaRPr lang="en-US" sz="1200" kern="1400" dirty="0">
                        <a:ln>
                          <a:noFill/>
                        </a:ln>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292726999"/>
                  </a:ext>
                </a:extLst>
              </a:tr>
              <a:tr h="377103">
                <a:tc>
                  <a:txBody>
                    <a:bodyPr/>
                    <a:lstStyle/>
                    <a:p>
                      <a:pPr marR="0" indent="0" algn="ctr" rtl="0">
                        <a:lnSpc>
                          <a:spcPct val="119000"/>
                        </a:lnSpc>
                        <a:spcBef>
                          <a:spcPts val="0"/>
                        </a:spcBef>
                        <a:spcAft>
                          <a:spcPts val="1400"/>
                        </a:spcAft>
                      </a:pPr>
                      <a:r>
                        <a:rPr lang="en-US" sz="1200" b="1" kern="1400" dirty="0">
                          <a:ln>
                            <a:noFill/>
                          </a:ln>
                          <a:solidFill>
                            <a:srgbClr val="000000"/>
                          </a:solidFill>
                          <a:effectLst/>
                          <a:latin typeface="Century Gothic" panose="020B0502020202020204" pitchFamily="34" charset="0"/>
                        </a:rPr>
                        <a:t>Security Guards </a:t>
                      </a:r>
                      <a:endParaRPr lang="en-US" sz="1200" kern="1400" dirty="0">
                        <a:ln>
                          <a:noFill/>
                        </a:ln>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771799621"/>
                  </a:ext>
                </a:extLst>
              </a:tr>
              <a:tr h="377103">
                <a:tc>
                  <a:txBody>
                    <a:bodyPr/>
                    <a:lstStyle/>
                    <a:p>
                      <a:pPr marR="0" indent="0" algn="ctr" rtl="0">
                        <a:lnSpc>
                          <a:spcPct val="119000"/>
                        </a:lnSpc>
                        <a:spcBef>
                          <a:spcPts val="0"/>
                        </a:spcBef>
                        <a:spcAft>
                          <a:spcPts val="1400"/>
                        </a:spcAft>
                      </a:pPr>
                      <a:r>
                        <a:rPr lang="en-US" sz="1200" b="1" kern="1400" dirty="0">
                          <a:ln>
                            <a:noFill/>
                          </a:ln>
                          <a:solidFill>
                            <a:srgbClr val="000000"/>
                          </a:solidFill>
                          <a:effectLst/>
                          <a:latin typeface="Century Gothic" panose="020B0502020202020204" pitchFamily="34" charset="0"/>
                        </a:rPr>
                        <a:t>Customer Service Representatives </a:t>
                      </a:r>
                      <a:endParaRPr lang="en-US" sz="1200" kern="1400" dirty="0">
                        <a:ln>
                          <a:noFill/>
                        </a:ln>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260956987"/>
                  </a:ext>
                </a:extLst>
              </a:tr>
              <a:tr h="377103">
                <a:tc>
                  <a:txBody>
                    <a:bodyPr/>
                    <a:lstStyle/>
                    <a:p>
                      <a:pPr marR="0" indent="0" algn="ctr" rtl="0">
                        <a:lnSpc>
                          <a:spcPct val="119000"/>
                        </a:lnSpc>
                        <a:spcBef>
                          <a:spcPts val="0"/>
                        </a:spcBef>
                        <a:spcAft>
                          <a:spcPts val="1400"/>
                        </a:spcAft>
                      </a:pPr>
                      <a:r>
                        <a:rPr lang="en-US" sz="1200" b="1" kern="1400" dirty="0">
                          <a:ln>
                            <a:noFill/>
                          </a:ln>
                          <a:solidFill>
                            <a:srgbClr val="000000"/>
                          </a:solidFill>
                          <a:effectLst/>
                          <a:latin typeface="Century Gothic" panose="020B0502020202020204" pitchFamily="34" charset="0"/>
                        </a:rPr>
                        <a:t>Medical Records and Health Information Technicians </a:t>
                      </a:r>
                      <a:endParaRPr lang="en-US" sz="1200" kern="1400" dirty="0">
                        <a:ln>
                          <a:noFill/>
                        </a:ln>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486277459"/>
                  </a:ext>
                </a:extLst>
              </a:tr>
              <a:tr h="383533">
                <a:tc>
                  <a:txBody>
                    <a:bodyPr/>
                    <a:lstStyle/>
                    <a:p>
                      <a:pPr marR="0" indent="0" algn="ctr" rtl="0">
                        <a:lnSpc>
                          <a:spcPct val="119000"/>
                        </a:lnSpc>
                        <a:spcBef>
                          <a:spcPts val="0"/>
                        </a:spcBef>
                        <a:spcAft>
                          <a:spcPts val="1400"/>
                        </a:spcAft>
                      </a:pPr>
                      <a:r>
                        <a:rPr lang="en-US" sz="1200" b="1" kern="1400" dirty="0">
                          <a:ln>
                            <a:noFill/>
                          </a:ln>
                          <a:solidFill>
                            <a:srgbClr val="000000"/>
                          </a:solidFill>
                          <a:effectLst/>
                          <a:latin typeface="Century Gothic" panose="020B0502020202020204" pitchFamily="34" charset="0"/>
                        </a:rPr>
                        <a:t>Computer User Support Specialists </a:t>
                      </a:r>
                      <a:endParaRPr lang="en-US" sz="1200" kern="1400" dirty="0">
                        <a:ln>
                          <a:noFill/>
                        </a:ln>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40677208"/>
                  </a:ext>
                </a:extLst>
              </a:tr>
            </a:tbl>
          </a:graphicData>
        </a:graphic>
      </p:graphicFrame>
    </p:spTree>
    <p:extLst>
      <p:ext uri="{BB962C8B-B14F-4D97-AF65-F5344CB8AC3E}">
        <p14:creationId xmlns:p14="http://schemas.microsoft.com/office/powerpoint/2010/main" val="2280293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BF87CB-EF01-42D3-B109-C912DD778E1F}"/>
              </a:ext>
            </a:extLst>
          </p:cNvPr>
          <p:cNvSpPr>
            <a:spLocks noGrp="1"/>
          </p:cNvSpPr>
          <p:nvPr>
            <p:ph type="title"/>
          </p:nvPr>
        </p:nvSpPr>
        <p:spPr/>
        <p:txBody>
          <a:bodyPr/>
          <a:lstStyle/>
          <a:p>
            <a:r>
              <a:rPr lang="en-US" dirty="0"/>
              <a:t>If we want to see the next generation economy…we need to attract higher skill jobs</a:t>
            </a:r>
          </a:p>
        </p:txBody>
      </p:sp>
      <p:grpSp>
        <p:nvGrpSpPr>
          <p:cNvPr id="4" name="Group 2">
            <a:extLst>
              <a:ext uri="{FF2B5EF4-FFF2-40B4-BE49-F238E27FC236}">
                <a16:creationId xmlns="" xmlns:a16="http://schemas.microsoft.com/office/drawing/2014/main" id="{E2581AFB-8F1A-40FA-ABDB-C526A58E4FEF}"/>
              </a:ext>
            </a:extLst>
          </p:cNvPr>
          <p:cNvGrpSpPr>
            <a:grpSpLocks/>
          </p:cNvGrpSpPr>
          <p:nvPr/>
        </p:nvGrpSpPr>
        <p:grpSpPr bwMode="auto">
          <a:xfrm>
            <a:off x="838200" y="1884783"/>
            <a:ext cx="10171922" cy="3968621"/>
            <a:chOff x="110643261" y="111789908"/>
            <a:chExt cx="6831878" cy="2709894"/>
          </a:xfrm>
        </p:grpSpPr>
        <p:grpSp>
          <p:nvGrpSpPr>
            <p:cNvPr id="5" name="Group 3">
              <a:extLst>
                <a:ext uri="{FF2B5EF4-FFF2-40B4-BE49-F238E27FC236}">
                  <a16:creationId xmlns="" xmlns:a16="http://schemas.microsoft.com/office/drawing/2014/main" id="{32652C6D-3855-4DDD-93DE-4BDF5D6FCA2E}"/>
                </a:ext>
              </a:extLst>
            </p:cNvPr>
            <p:cNvGrpSpPr>
              <a:grpSpLocks/>
            </p:cNvGrpSpPr>
            <p:nvPr/>
          </p:nvGrpSpPr>
          <p:grpSpPr bwMode="auto">
            <a:xfrm>
              <a:off x="110723082" y="111789908"/>
              <a:ext cx="6752057" cy="2709894"/>
              <a:chOff x="110723082" y="111789908"/>
              <a:chExt cx="6752057" cy="2709894"/>
            </a:xfrm>
          </p:grpSpPr>
          <p:sp>
            <p:nvSpPr>
              <p:cNvPr id="8" name="Text Box 4">
                <a:extLst>
                  <a:ext uri="{FF2B5EF4-FFF2-40B4-BE49-F238E27FC236}">
                    <a16:creationId xmlns="" xmlns:a16="http://schemas.microsoft.com/office/drawing/2014/main" id="{F274F91C-C83E-4565-A08C-315A28D60C05}"/>
                  </a:ext>
                </a:extLst>
              </p:cNvPr>
              <p:cNvSpPr txBox="1">
                <a:spLocks noChangeArrowheads="1"/>
              </p:cNvSpPr>
              <p:nvPr/>
            </p:nvSpPr>
            <p:spPr bwMode="auto">
              <a:xfrm>
                <a:off x="110723082" y="111789908"/>
                <a:ext cx="5120001" cy="3325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entury Gothic" panose="020B0502020202020204" pitchFamily="34" charset="0"/>
                  </a:rPr>
                  <a:t>10 LARGEST OCCUPATIONS STATEWIDE, 2016</a:t>
                </a:r>
                <a:r>
                  <a:rPr kumimoji="0" lang="en-US" altLang="en-US" sz="1400" b="1" i="0" u="none" strike="noStrike" cap="none" normalizeH="0" baseline="30000" noProof="1">
                    <a:ln>
                      <a:noFill/>
                    </a:ln>
                    <a:solidFill>
                      <a:srgbClr val="000000"/>
                    </a:solidFill>
                    <a:effectLst/>
                    <a:latin typeface="Calibri" panose="020F0502020204030204" pitchFamily="34" charset="0"/>
                  </a:rPr>
                  <a:t>27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9" name="Picture 5">
                <a:extLst>
                  <a:ext uri="{FF2B5EF4-FFF2-40B4-BE49-F238E27FC236}">
                    <a16:creationId xmlns="" xmlns:a16="http://schemas.microsoft.com/office/drawing/2014/main" id="{48706D09-E949-403D-8208-EE29D33EE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950" b="11295"/>
              <a:stretch>
                <a:fillRect/>
              </a:stretch>
            </p:blipFill>
            <p:spPr bwMode="auto">
              <a:xfrm>
                <a:off x="110723082" y="112137057"/>
                <a:ext cx="6752057" cy="23627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1030" name="Picture 6" descr="Image result for CHECK MARK">
              <a:extLst>
                <a:ext uri="{FF2B5EF4-FFF2-40B4-BE49-F238E27FC236}">
                  <a16:creationId xmlns="" xmlns:a16="http://schemas.microsoft.com/office/drawing/2014/main" id="{FDD1F1E4-EE1F-44F9-8C3B-151F81EEA4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45651" y="112161494"/>
              <a:ext cx="159641" cy="15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7" descr="Image result for CHECK MARK">
              <a:extLst>
                <a:ext uri="{FF2B5EF4-FFF2-40B4-BE49-F238E27FC236}">
                  <a16:creationId xmlns="" xmlns:a16="http://schemas.microsoft.com/office/drawing/2014/main" id="{C8F71543-5E5F-4B53-AB24-5EF2CDBFD1C5}"/>
                </a:ext>
              </a:extLst>
            </p:cNvPr>
            <p:cNvSpPr>
              <a:spLocks noChangeAspect="1" noChangeArrowheads="1"/>
            </p:cNvSpPr>
            <p:nvPr/>
          </p:nvSpPr>
          <p:spPr bwMode="auto">
            <a:xfrm>
              <a:off x="111480198" y="112376618"/>
              <a:ext cx="159641" cy="15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8" descr="Image result for CHECK MARK">
              <a:extLst>
                <a:ext uri="{FF2B5EF4-FFF2-40B4-BE49-F238E27FC236}">
                  <a16:creationId xmlns="" xmlns:a16="http://schemas.microsoft.com/office/drawing/2014/main" id="{A2585998-1221-47D3-8A66-7BE00A82A130}"/>
                </a:ext>
              </a:extLst>
            </p:cNvPr>
            <p:cNvSpPr>
              <a:spLocks noChangeAspect="1" noChangeArrowheads="1"/>
            </p:cNvSpPr>
            <p:nvPr/>
          </p:nvSpPr>
          <p:spPr bwMode="auto">
            <a:xfrm>
              <a:off x="110643261" y="112998517"/>
              <a:ext cx="159641" cy="15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descr="Image result for CHECK MARK">
              <a:extLst>
                <a:ext uri="{FF2B5EF4-FFF2-40B4-BE49-F238E27FC236}">
                  <a16:creationId xmlns="" xmlns:a16="http://schemas.microsoft.com/office/drawing/2014/main" id="{E1DF4D30-4BE8-4F23-BF6D-A9B3E78642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47200" y="113825194"/>
              <a:ext cx="159641" cy="15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4" name="Picture 10" descr="Image result for CHECK MARK">
              <a:extLst>
                <a:ext uri="{FF2B5EF4-FFF2-40B4-BE49-F238E27FC236}">
                  <a16:creationId xmlns="" xmlns:a16="http://schemas.microsoft.com/office/drawing/2014/main" id="{6571C33C-9BA6-4C77-B2BF-B6A00FD187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64382" y="113619064"/>
              <a:ext cx="159641" cy="15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5" name="Picture 11" descr="Image result for CHECK MARK">
              <a:extLst>
                <a:ext uri="{FF2B5EF4-FFF2-40B4-BE49-F238E27FC236}">
                  <a16:creationId xmlns="" xmlns:a16="http://schemas.microsoft.com/office/drawing/2014/main" id="{F01E3F9D-5A93-42AF-B653-6DCB22BF4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39839" y="113201917"/>
              <a:ext cx="159641" cy="15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6" name="Picture 12" descr="Image result for CHECK MARK">
              <a:extLst>
                <a:ext uri="{FF2B5EF4-FFF2-40B4-BE49-F238E27FC236}">
                  <a16:creationId xmlns="" xmlns:a16="http://schemas.microsoft.com/office/drawing/2014/main" id="{56C28C43-F040-45E1-A768-D3705B1BC7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98405" y="113402186"/>
              <a:ext cx="159641" cy="15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7" name="Picture 13" descr="Image result for CHECK MARK">
              <a:extLst>
                <a:ext uri="{FF2B5EF4-FFF2-40B4-BE49-F238E27FC236}">
                  <a16:creationId xmlns="" xmlns:a16="http://schemas.microsoft.com/office/drawing/2014/main" id="{DDC547B7-8DBE-4B71-9812-06F63F9CAA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00377" y="114036431"/>
              <a:ext cx="159641" cy="15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1038" name="Picture 14" descr="Image result for CHECK MARK">
            <a:extLst>
              <a:ext uri="{FF2B5EF4-FFF2-40B4-BE49-F238E27FC236}">
                <a16:creationId xmlns="" xmlns:a16="http://schemas.microsoft.com/office/drawing/2014/main" id="{F81969A3-19F1-4A43-87CA-BE699178AB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9684" y="6145374"/>
            <a:ext cx="238701" cy="22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Text Box 15">
            <a:extLst>
              <a:ext uri="{FF2B5EF4-FFF2-40B4-BE49-F238E27FC236}">
                <a16:creationId xmlns="" xmlns:a16="http://schemas.microsoft.com/office/drawing/2014/main" id="{235E73ED-BD4D-4559-B803-958599BF2888}"/>
              </a:ext>
            </a:extLst>
          </p:cNvPr>
          <p:cNvSpPr txBox="1">
            <a:spLocks noChangeArrowheads="1"/>
          </p:cNvSpPr>
          <p:nvPr/>
        </p:nvSpPr>
        <p:spPr bwMode="auto">
          <a:xfrm>
            <a:off x="2754378" y="6211953"/>
            <a:ext cx="5026876" cy="4510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alibri" panose="020F0502020204030204" pitchFamily="34" charset="0"/>
              </a:rPr>
              <a:t>Top 10 Occupation Expected to add the most jobs from 2014 to 2024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6088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19F6062D-E9FF-4EFF-AEF1-70547581749A}"/>
              </a:ext>
            </a:extLst>
          </p:cNvPr>
          <p:cNvSpPr>
            <a:spLocks noGrp="1"/>
          </p:cNvSpPr>
          <p:nvPr>
            <p:ph type="title"/>
          </p:nvPr>
        </p:nvSpPr>
        <p:spPr>
          <a:xfrm>
            <a:off x="943277" y="712269"/>
            <a:ext cx="3370998" cy="5502264"/>
          </a:xfrm>
        </p:spPr>
        <p:txBody>
          <a:bodyPr>
            <a:normAutofit/>
          </a:bodyPr>
          <a:lstStyle/>
          <a:p>
            <a:r>
              <a:rPr lang="en-US">
                <a:solidFill>
                  <a:srgbClr val="FFFFFF"/>
                </a:solidFill>
              </a:rPr>
              <a:t>What we should we be doing now?</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168647297"/>
              </p:ext>
            </p:extLst>
          </p:nvPr>
        </p:nvGraphicFramePr>
        <p:xfrm>
          <a:off x="5280025" y="224972"/>
          <a:ext cx="6269038" cy="6357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0423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467" y="0"/>
            <a:ext cx="1011065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619792" y="982617"/>
            <a:ext cx="9144000" cy="2387600"/>
          </a:xfrm>
        </p:spPr>
        <p:txBody>
          <a:bodyPr>
            <a:normAutofit/>
          </a:bodyPr>
          <a:lstStyle/>
          <a:p>
            <a:r>
              <a:rPr lang="en-US" sz="7200" b="1" dirty="0" smtClean="0">
                <a:solidFill>
                  <a:schemeClr val="bg1"/>
                </a:solidFill>
              </a:rPr>
              <a:t>What is keeping me </a:t>
            </a:r>
            <a:br>
              <a:rPr lang="en-US" sz="7200" b="1" dirty="0" smtClean="0">
                <a:solidFill>
                  <a:schemeClr val="bg1"/>
                </a:solidFill>
              </a:rPr>
            </a:br>
            <a:r>
              <a:rPr lang="en-US" sz="7200" b="1" dirty="0" smtClean="0">
                <a:solidFill>
                  <a:schemeClr val="bg1"/>
                </a:solidFill>
              </a:rPr>
              <a:t>up </a:t>
            </a:r>
            <a:r>
              <a:rPr lang="en-US" sz="7200" b="1" dirty="0" smtClean="0">
                <a:solidFill>
                  <a:schemeClr val="bg1"/>
                </a:solidFill>
              </a:rPr>
              <a:t>at night?</a:t>
            </a:r>
            <a:endParaRPr lang="en-US" sz="7200" b="1" dirty="0">
              <a:solidFill>
                <a:schemeClr val="bg1"/>
              </a:solidFill>
            </a:endParaRPr>
          </a:p>
        </p:txBody>
      </p:sp>
    </p:spTree>
    <p:extLst>
      <p:ext uri="{BB962C8B-B14F-4D97-AF65-F5344CB8AC3E}">
        <p14:creationId xmlns:p14="http://schemas.microsoft.com/office/powerpoint/2010/main" val="1320415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19" y="836021"/>
            <a:ext cx="11735003" cy="4454435"/>
          </a:xfrm>
          <a:prstGeom prst="rect">
            <a:avLst/>
          </a:prstGeom>
        </p:spPr>
      </p:pic>
    </p:spTree>
    <p:extLst>
      <p:ext uri="{BB962C8B-B14F-4D97-AF65-F5344CB8AC3E}">
        <p14:creationId xmlns:p14="http://schemas.microsoft.com/office/powerpoint/2010/main" val="1396091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sums it all up…</a:t>
            </a:r>
            <a:endParaRPr lang="en-US" dirty="0"/>
          </a:p>
        </p:txBody>
      </p:sp>
      <p:pic>
        <p:nvPicPr>
          <p:cNvPr id="2050" name="Picture 2" descr="https://i.amz.mshcdn.com/4tP9CBvHgIXY_wf0nEmX4EUTAd0=/950x534/filters:quality(90)/https%3A%2F%2Fblueprint-api-production.s3.amazonaws.com%2Fuploads%2Fcard%2Fimage%2F267762%2Ffacepalm-emoji-ios10-emojip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986" y="1471204"/>
            <a:ext cx="904875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392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NYATEP’s State Policy Priorities</a:t>
            </a:r>
            <a:endParaRPr lang="en-US" b="1" dirty="0"/>
          </a:p>
        </p:txBody>
      </p:sp>
      <p:sp>
        <p:nvSpPr>
          <p:cNvPr id="3" name="Content Placeholder 2"/>
          <p:cNvSpPr>
            <a:spLocks noGrp="1"/>
          </p:cNvSpPr>
          <p:nvPr>
            <p:ph idx="1"/>
          </p:nvPr>
        </p:nvSpPr>
        <p:spPr>
          <a:xfrm>
            <a:off x="522514" y="1881051"/>
            <a:ext cx="11338560" cy="4295911"/>
          </a:xfrm>
        </p:spPr>
        <p:txBody>
          <a:bodyPr>
            <a:normAutofit fontScale="85000" lnSpcReduction="10000"/>
          </a:bodyPr>
          <a:lstStyle/>
          <a:p>
            <a:pPr>
              <a:spcBef>
                <a:spcPts val="600"/>
              </a:spcBef>
            </a:pPr>
            <a:r>
              <a:rPr lang="en-US" b="1" dirty="0" smtClean="0"/>
              <a:t>Flexible, state funding</a:t>
            </a:r>
            <a:r>
              <a:rPr lang="en-US" dirty="0" smtClean="0"/>
              <a:t> that can address REGIONAL labor market needs; sector-based and career pathways models; and bring together a diverse network of partners. ($25 million per year)</a:t>
            </a:r>
          </a:p>
          <a:p>
            <a:pPr marL="0" indent="0">
              <a:spcBef>
                <a:spcPts val="600"/>
              </a:spcBef>
              <a:buNone/>
            </a:pPr>
            <a:endParaRPr lang="en-US" dirty="0" smtClean="0"/>
          </a:p>
          <a:p>
            <a:pPr>
              <a:spcBef>
                <a:spcPts val="600"/>
              </a:spcBef>
            </a:pPr>
            <a:r>
              <a:rPr lang="en-US" b="1" dirty="0" smtClean="0"/>
              <a:t>Data – data – data </a:t>
            </a:r>
            <a:r>
              <a:rPr lang="en-US" b="1" dirty="0" smtClean="0"/>
              <a:t>&amp; Infrastructure </a:t>
            </a:r>
            <a:r>
              <a:rPr lang="en-US" dirty="0" smtClean="0"/>
              <a:t>- Wage Data </a:t>
            </a:r>
            <a:r>
              <a:rPr lang="en-US" dirty="0" smtClean="0"/>
              <a:t>Clearinghouse </a:t>
            </a:r>
            <a:r>
              <a:rPr lang="en-US" dirty="0" smtClean="0"/>
              <a:t>($500,000</a:t>
            </a:r>
            <a:r>
              <a:rPr lang="en-US" dirty="0" smtClean="0"/>
              <a:t>) and making the system tech-savvy </a:t>
            </a:r>
            <a:endParaRPr lang="en-US" dirty="0" smtClean="0"/>
          </a:p>
          <a:p>
            <a:pPr marL="0" indent="0">
              <a:spcBef>
                <a:spcPts val="600"/>
              </a:spcBef>
              <a:buNone/>
            </a:pPr>
            <a:endParaRPr lang="en-US" dirty="0" smtClean="0"/>
          </a:p>
          <a:p>
            <a:pPr>
              <a:spcBef>
                <a:spcPts val="600"/>
              </a:spcBef>
            </a:pPr>
            <a:r>
              <a:rPr lang="en-US" b="1" dirty="0" smtClean="0"/>
              <a:t>Invest in innovation </a:t>
            </a:r>
            <a:r>
              <a:rPr lang="en-US" dirty="0" smtClean="0"/>
              <a:t>– scale up practices that help us grow the system’s effectiveness (Apprenticeship; Work-based Learning (internships; IET) ($25 million per year)</a:t>
            </a:r>
          </a:p>
          <a:p>
            <a:pPr>
              <a:spcBef>
                <a:spcPts val="600"/>
              </a:spcBef>
            </a:pPr>
            <a:endParaRPr lang="en-US" dirty="0" smtClean="0"/>
          </a:p>
          <a:p>
            <a:pPr>
              <a:spcBef>
                <a:spcPts val="600"/>
              </a:spcBef>
            </a:pPr>
            <a:r>
              <a:rPr lang="en-US" b="1" dirty="0" smtClean="0"/>
              <a:t>Incumbent worker re-skilling </a:t>
            </a:r>
            <a:r>
              <a:rPr lang="en-US" dirty="0" smtClean="0"/>
              <a:t>– Expansion of Life Long Learning to include skill credentials and funds to retool existing workers as tech moves in ($5 million per year)</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077" y="224245"/>
            <a:ext cx="1369423" cy="1369423"/>
          </a:xfrm>
          <a:prstGeom prst="rect">
            <a:avLst/>
          </a:prstGeom>
        </p:spPr>
      </p:pic>
    </p:spTree>
    <p:extLst>
      <p:ext uri="{BB962C8B-B14F-4D97-AF65-F5344CB8AC3E}">
        <p14:creationId xmlns:p14="http://schemas.microsoft.com/office/powerpoint/2010/main" val="3229838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on the Federal </a:t>
            </a:r>
            <a:r>
              <a:rPr lang="en-US" dirty="0" smtClean="0"/>
              <a:t>FY </a:t>
            </a:r>
            <a:r>
              <a:rPr lang="en-US" dirty="0" smtClean="0"/>
              <a:t>18 Budget Process</a:t>
            </a:r>
            <a:endParaRPr lang="en-US" dirty="0"/>
          </a:p>
        </p:txBody>
      </p:sp>
      <p:sp>
        <p:nvSpPr>
          <p:cNvPr id="3" name="Content Placeholder 2"/>
          <p:cNvSpPr>
            <a:spLocks noGrp="1"/>
          </p:cNvSpPr>
          <p:nvPr>
            <p:ph idx="1"/>
          </p:nvPr>
        </p:nvSpPr>
        <p:spPr/>
        <p:txBody>
          <a:bodyPr/>
          <a:lstStyle/>
          <a:p>
            <a:r>
              <a:rPr lang="en-US" sz="2400" dirty="0" smtClean="0"/>
              <a:t>Congress has yet </a:t>
            </a:r>
            <a:r>
              <a:rPr lang="en-US" sz="2400" dirty="0"/>
              <a:t>to agree to a budget resolution for this current fiscal year. It is an important process for moving tax reform (top legislative priority for Republicans right now) but there will need to be additional negotiation around federal government funding levels. </a:t>
            </a:r>
            <a:endParaRPr lang="en-US" sz="2400" dirty="0" smtClean="0"/>
          </a:p>
          <a:p>
            <a:endParaRPr lang="en-US" sz="2400" dirty="0" smtClean="0"/>
          </a:p>
          <a:p>
            <a:r>
              <a:rPr lang="en-US" sz="2400" dirty="0" smtClean="0"/>
              <a:t>Republicans </a:t>
            </a:r>
            <a:r>
              <a:rPr lang="en-US" sz="2400" dirty="0"/>
              <a:t>are seeking additional defense money (between $50-60 billion) and in exchange, Democrats are seeking additional funding for domestic programs. </a:t>
            </a:r>
            <a:endParaRPr lang="en-US" sz="2400" dirty="0" smtClean="0"/>
          </a:p>
          <a:p>
            <a:endParaRPr lang="en-US" sz="2400" dirty="0" smtClean="0"/>
          </a:p>
          <a:p>
            <a:r>
              <a:rPr lang="en-US" sz="2400" dirty="0" smtClean="0"/>
              <a:t>Until </a:t>
            </a:r>
            <a:r>
              <a:rPr lang="en-US" sz="2400" dirty="0"/>
              <a:t>an agreement is reached on those spending caps – not likely until mid-to-late November – FY2018 Appropriations will not move forward.</a:t>
            </a:r>
          </a:p>
          <a:p>
            <a:pPr marL="0" indent="0">
              <a:buNone/>
            </a:pPr>
            <a:endParaRPr lang="en-US" dirty="0"/>
          </a:p>
        </p:txBody>
      </p:sp>
    </p:spTree>
    <p:extLst>
      <p:ext uri="{BB962C8B-B14F-4D97-AF65-F5344CB8AC3E}">
        <p14:creationId xmlns:p14="http://schemas.microsoft.com/office/powerpoint/2010/main" val="3248697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FY </a:t>
            </a:r>
            <a:r>
              <a:rPr lang="en-US" dirty="0" smtClean="0"/>
              <a:t>18 Appropriations </a:t>
            </a:r>
            <a:endParaRPr lang="en-US" dirty="0"/>
          </a:p>
        </p:txBody>
      </p:sp>
      <p:sp>
        <p:nvSpPr>
          <p:cNvPr id="3" name="Content Placeholder 2"/>
          <p:cNvSpPr>
            <a:spLocks noGrp="1"/>
          </p:cNvSpPr>
          <p:nvPr>
            <p:ph idx="1"/>
          </p:nvPr>
        </p:nvSpPr>
        <p:spPr>
          <a:xfrm>
            <a:off x="627017" y="1515291"/>
            <a:ext cx="10726783" cy="4661672"/>
          </a:xfrm>
        </p:spPr>
        <p:txBody>
          <a:bodyPr>
            <a:normAutofit lnSpcReduction="10000"/>
          </a:bodyPr>
          <a:lstStyle/>
          <a:p>
            <a:r>
              <a:rPr lang="en-US" sz="2400" dirty="0"/>
              <a:t>Funding for the federal government expires on </a:t>
            </a:r>
            <a:r>
              <a:rPr lang="en-US" sz="2400" b="1" dirty="0"/>
              <a:t>December 8, </a:t>
            </a:r>
            <a:r>
              <a:rPr lang="en-US" sz="2400" b="1" dirty="0" smtClean="0"/>
              <a:t>2017. </a:t>
            </a:r>
            <a:r>
              <a:rPr lang="en-US" sz="2400" i="1" dirty="0" smtClean="0"/>
              <a:t>(Operating at FY 17 levels until then).</a:t>
            </a:r>
          </a:p>
          <a:p>
            <a:pPr marL="0" indent="0">
              <a:buNone/>
            </a:pPr>
            <a:endParaRPr lang="en-US" sz="2400" i="1" dirty="0" smtClean="0"/>
          </a:p>
          <a:p>
            <a:r>
              <a:rPr lang="en-US" sz="2400" dirty="0" smtClean="0"/>
              <a:t>Both </a:t>
            </a:r>
            <a:r>
              <a:rPr lang="en-US" sz="2400" dirty="0"/>
              <a:t>the House and Senate Appropriations Committees approved FY2018 Labor, HHS spending bills – the House bill was ‘marked’ to an arbitrary level of $5 billion less than FY2017.  </a:t>
            </a:r>
            <a:r>
              <a:rPr lang="en-US" sz="2400" dirty="0" smtClean="0"/>
              <a:t>That </a:t>
            </a:r>
            <a:r>
              <a:rPr lang="en-US" sz="2400" dirty="0"/>
              <a:t>funding level led to </a:t>
            </a:r>
            <a:r>
              <a:rPr lang="en-US" sz="2400" dirty="0" smtClean="0"/>
              <a:t>Wagner-</a:t>
            </a:r>
            <a:r>
              <a:rPr lang="en-US" sz="2400" dirty="0" err="1" smtClean="0"/>
              <a:t>Peyser</a:t>
            </a:r>
            <a:r>
              <a:rPr lang="en-US" sz="2400" dirty="0"/>
              <a:t> </a:t>
            </a:r>
            <a:r>
              <a:rPr lang="en-US" sz="2400" dirty="0" smtClean="0"/>
              <a:t>elimination </a:t>
            </a:r>
            <a:r>
              <a:rPr lang="en-US" sz="2400" dirty="0"/>
              <a:t>in the House FY2018 Labor, HHS bill</a:t>
            </a:r>
            <a:r>
              <a:rPr lang="en-US" sz="2400" dirty="0" smtClean="0"/>
              <a:t>.</a:t>
            </a:r>
          </a:p>
          <a:p>
            <a:pPr marL="0" indent="0">
              <a:buNone/>
            </a:pPr>
            <a:endParaRPr lang="en-US" sz="2400" dirty="0" smtClean="0"/>
          </a:p>
          <a:p>
            <a:r>
              <a:rPr lang="en-US" sz="2400" dirty="0" smtClean="0"/>
              <a:t> </a:t>
            </a:r>
            <a:r>
              <a:rPr lang="en-US" sz="2400" dirty="0"/>
              <a:t>In terms of the process, the full House has approved its FY2018 Labor, HHS spending bill but there is zero expectation that it will become law. </a:t>
            </a:r>
            <a:endParaRPr lang="en-US" sz="2400" dirty="0" smtClean="0"/>
          </a:p>
          <a:p>
            <a:pPr marL="0" indent="0">
              <a:buNone/>
            </a:pPr>
            <a:endParaRPr lang="en-US" sz="2400" dirty="0" smtClean="0"/>
          </a:p>
          <a:p>
            <a:r>
              <a:rPr lang="en-US" sz="2400" dirty="0" smtClean="0"/>
              <a:t>The </a:t>
            </a:r>
            <a:r>
              <a:rPr lang="en-US" sz="2400" dirty="0"/>
              <a:t>endgame on appropriations will depend on a broader budget agreement.</a:t>
            </a:r>
          </a:p>
          <a:p>
            <a:endParaRPr lang="en-US" dirty="0"/>
          </a:p>
        </p:txBody>
      </p:sp>
    </p:spTree>
    <p:extLst>
      <p:ext uri="{BB962C8B-B14F-4D97-AF65-F5344CB8AC3E}">
        <p14:creationId xmlns:p14="http://schemas.microsoft.com/office/powerpoint/2010/main" val="8916557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Administrative </a:t>
            </a:r>
            <a:r>
              <a:rPr lang="en-US" dirty="0" smtClean="0"/>
              <a:t>Actions</a:t>
            </a:r>
            <a:endParaRPr lang="en-US" dirty="0"/>
          </a:p>
        </p:txBody>
      </p:sp>
      <p:sp>
        <p:nvSpPr>
          <p:cNvPr id="3" name="Content Placeholder 2"/>
          <p:cNvSpPr>
            <a:spLocks noGrp="1"/>
          </p:cNvSpPr>
          <p:nvPr>
            <p:ph idx="1"/>
          </p:nvPr>
        </p:nvSpPr>
        <p:spPr>
          <a:xfrm>
            <a:off x="287383" y="1554480"/>
            <a:ext cx="11678194" cy="4622483"/>
          </a:xfrm>
        </p:spPr>
        <p:txBody>
          <a:bodyPr>
            <a:normAutofit fontScale="92500" lnSpcReduction="10000"/>
          </a:bodyPr>
          <a:lstStyle/>
          <a:p>
            <a:pPr marL="0" indent="0">
              <a:buNone/>
            </a:pPr>
            <a:r>
              <a:rPr lang="en-US" b="1" dirty="0" smtClean="0"/>
              <a:t>U.S. Department </a:t>
            </a:r>
            <a:r>
              <a:rPr lang="en-US" b="1" dirty="0"/>
              <a:t>of </a:t>
            </a:r>
            <a:r>
              <a:rPr lang="en-US" b="1" dirty="0" smtClean="0"/>
              <a:t>Labor</a:t>
            </a:r>
            <a:endParaRPr lang="en-US" dirty="0"/>
          </a:p>
          <a:p>
            <a:r>
              <a:rPr lang="en-US" dirty="0" smtClean="0"/>
              <a:t>Apprenticeship Task Force appointment.</a:t>
            </a:r>
          </a:p>
          <a:p>
            <a:r>
              <a:rPr lang="en-US" dirty="0"/>
              <a:t>The rules are likely to establish a ‘third party’ apprenticeship system primarily run by business – outside of the traditional DOL Registered Apprenticeship. The administration believes this will circumvent federal regulations that may hinder creation of some apprenticeships.</a:t>
            </a:r>
            <a:endParaRPr lang="en-US" dirty="0" smtClean="0"/>
          </a:p>
          <a:p>
            <a:pPr marL="0" indent="0">
              <a:buNone/>
            </a:pPr>
            <a:endParaRPr lang="en-US" dirty="0"/>
          </a:p>
          <a:p>
            <a:pPr marL="0" indent="0">
              <a:buNone/>
            </a:pPr>
            <a:r>
              <a:rPr lang="en-US" b="1" dirty="0" smtClean="0"/>
              <a:t>U.S. Department </a:t>
            </a:r>
            <a:r>
              <a:rPr lang="en-US" b="1" dirty="0"/>
              <a:t>of Education</a:t>
            </a:r>
            <a:endParaRPr lang="en-US" dirty="0"/>
          </a:p>
          <a:p>
            <a:r>
              <a:rPr lang="en-US" dirty="0" smtClean="0"/>
              <a:t>Executive </a:t>
            </a:r>
            <a:r>
              <a:rPr lang="en-US" dirty="0"/>
              <a:t>Order on STEM and computer science funding which would increase federal grant funds by $200 million. The Department will need to create rules re-purposing existing programs to direct more money to STEM and computer science. Given the timing, we may not see those rules until early next year.</a:t>
            </a:r>
          </a:p>
          <a:p>
            <a:endParaRPr lang="en-US" dirty="0"/>
          </a:p>
        </p:txBody>
      </p:sp>
    </p:spTree>
    <p:extLst>
      <p:ext uri="{BB962C8B-B14F-4D97-AF65-F5344CB8AC3E}">
        <p14:creationId xmlns:p14="http://schemas.microsoft.com/office/powerpoint/2010/main" val="1241292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194"/>
            <a:ext cx="12244126" cy="6195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592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Federal tidbits 	</a:t>
            </a:r>
            <a:endParaRPr lang="en-US" dirty="0"/>
          </a:p>
        </p:txBody>
      </p:sp>
      <p:sp>
        <p:nvSpPr>
          <p:cNvPr id="3" name="Content Placeholder 2"/>
          <p:cNvSpPr>
            <a:spLocks noGrp="1"/>
          </p:cNvSpPr>
          <p:nvPr>
            <p:ph idx="1"/>
          </p:nvPr>
        </p:nvSpPr>
        <p:spPr>
          <a:xfrm>
            <a:off x="587829" y="1577430"/>
            <a:ext cx="10765971" cy="4640489"/>
          </a:xfrm>
        </p:spPr>
        <p:txBody>
          <a:bodyPr>
            <a:normAutofit fontScale="85000" lnSpcReduction="10000"/>
          </a:bodyPr>
          <a:lstStyle/>
          <a:p>
            <a:r>
              <a:rPr lang="en-US" dirty="0" smtClean="0"/>
              <a:t>Federal approach is very “free market will fix it” </a:t>
            </a:r>
          </a:p>
          <a:p>
            <a:endParaRPr lang="en-US" dirty="0" smtClean="0"/>
          </a:p>
          <a:p>
            <a:r>
              <a:rPr lang="en-US" dirty="0" smtClean="0"/>
              <a:t>We are hearing rumblings that the Administration and USDOL would be open to WIOA waivers – with good data and a case for reducing administrative burden</a:t>
            </a:r>
          </a:p>
          <a:p>
            <a:endParaRPr lang="en-US" dirty="0" smtClean="0"/>
          </a:p>
          <a:p>
            <a:r>
              <a:rPr lang="en-US" dirty="0" smtClean="0"/>
              <a:t>Key influencers in D.C. are Governors and Business groups like the Business Roundtable and U.S. Chamber of Commerce </a:t>
            </a:r>
          </a:p>
          <a:p>
            <a:endParaRPr lang="en-US" dirty="0"/>
          </a:p>
          <a:p>
            <a:r>
              <a:rPr lang="en-US" dirty="0" smtClean="0"/>
              <a:t>We are organizing quickly with our other State Associations – 17 in total – BUSINESS LETTERS ARE CRITICAL! Our biggest priority right now is protecting funding</a:t>
            </a:r>
          </a:p>
          <a:p>
            <a:endParaRPr lang="en-US" dirty="0"/>
          </a:p>
          <a:p>
            <a:r>
              <a:rPr lang="en-US" dirty="0" smtClean="0"/>
              <a:t>Other items coming down the pike are:  HEA, TANF and Perkins/CTE</a:t>
            </a:r>
            <a:endParaRPr lang="en-US" dirty="0"/>
          </a:p>
        </p:txBody>
      </p:sp>
    </p:spTree>
    <p:extLst>
      <p:ext uri="{BB962C8B-B14F-4D97-AF65-F5344CB8AC3E}">
        <p14:creationId xmlns:p14="http://schemas.microsoft.com/office/powerpoint/2010/main" val="3826205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What does this mean for workforce development?</a:t>
            </a:r>
            <a:endParaRPr lang="en-US" sz="4000" b="1" dirty="0"/>
          </a:p>
        </p:txBody>
      </p:sp>
      <p:sp>
        <p:nvSpPr>
          <p:cNvPr id="3" name="Content Placeholder 2"/>
          <p:cNvSpPr>
            <a:spLocks noGrp="1"/>
          </p:cNvSpPr>
          <p:nvPr>
            <p:ph idx="1"/>
          </p:nvPr>
        </p:nvSpPr>
        <p:spPr>
          <a:xfrm>
            <a:off x="838199" y="1825625"/>
            <a:ext cx="10931435" cy="4351338"/>
          </a:xfrm>
        </p:spPr>
        <p:txBody>
          <a:bodyPr>
            <a:normAutofit fontScale="92500"/>
          </a:bodyPr>
          <a:lstStyle/>
          <a:p>
            <a:r>
              <a:rPr lang="en-US" sz="3600" dirty="0" smtClean="0"/>
              <a:t>Get ahead of the technology shifts</a:t>
            </a:r>
            <a:endParaRPr lang="en-US" sz="3600" dirty="0" smtClean="0"/>
          </a:p>
          <a:p>
            <a:endParaRPr lang="en-US" sz="3600" dirty="0"/>
          </a:p>
          <a:p>
            <a:r>
              <a:rPr lang="en-US" sz="3600" dirty="0" smtClean="0"/>
              <a:t>Become an advocate  -- “we should be ‘best kept secrets”</a:t>
            </a:r>
            <a:endParaRPr lang="en-US" sz="3600" dirty="0" smtClean="0"/>
          </a:p>
          <a:p>
            <a:endParaRPr lang="en-US" sz="3600" dirty="0" smtClean="0"/>
          </a:p>
          <a:p>
            <a:r>
              <a:rPr lang="en-US" sz="3600" dirty="0" smtClean="0"/>
              <a:t>DATA – DATA – DATA </a:t>
            </a:r>
            <a:endParaRPr lang="en-US" sz="3600" dirty="0" smtClean="0"/>
          </a:p>
          <a:p>
            <a:endParaRPr lang="en-US" sz="3600" dirty="0"/>
          </a:p>
          <a:p>
            <a:r>
              <a:rPr lang="en-US" sz="3600" dirty="0" smtClean="0"/>
              <a:t>Resistance to </a:t>
            </a:r>
            <a:r>
              <a:rPr lang="en-US" sz="3600" dirty="0" smtClean="0"/>
              <a:t>Change – be the field of ‘what if we’…</a:t>
            </a:r>
            <a:endParaRPr lang="en-US" sz="3600" dirty="0" smtClean="0"/>
          </a:p>
        </p:txBody>
      </p:sp>
    </p:spTree>
    <p:extLst>
      <p:ext uri="{BB962C8B-B14F-4D97-AF65-F5344CB8AC3E}">
        <p14:creationId xmlns:p14="http://schemas.microsoft.com/office/powerpoint/2010/main" val="4138809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43400" y="2720662"/>
            <a:ext cx="5715000" cy="1374820"/>
          </a:xfrm>
        </p:spPr>
        <p:txBody>
          <a:bodyPr>
            <a:normAutofit fontScale="62500" lnSpcReduction="20000"/>
          </a:bodyPr>
          <a:lstStyle/>
          <a:p>
            <a:r>
              <a:rPr lang="en-US" sz="4000" b="1" dirty="0"/>
              <a:t>Melinda Mack, Executive Director</a:t>
            </a:r>
          </a:p>
          <a:p>
            <a:r>
              <a:rPr lang="en-US" dirty="0"/>
              <a:t>New York Association of Training and Employment Professionals</a:t>
            </a:r>
          </a:p>
          <a:p>
            <a:r>
              <a:rPr lang="en-US" dirty="0">
                <a:hlinkClick r:id="rId3"/>
              </a:rPr>
              <a:t>mmack@nyatep.org</a:t>
            </a:r>
            <a:r>
              <a:rPr lang="en-US" dirty="0"/>
              <a:t> </a:t>
            </a:r>
          </a:p>
          <a:p>
            <a:r>
              <a:rPr lang="en-US" dirty="0"/>
              <a:t>518-433-1200</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7887"/>
          <a:stretch/>
        </p:blipFill>
        <p:spPr>
          <a:xfrm>
            <a:off x="1828800" y="2881648"/>
            <a:ext cx="2382252" cy="1052848"/>
          </a:xfrm>
          <a:prstGeom prst="rect">
            <a:avLst/>
          </a:prstGeom>
        </p:spPr>
      </p:pic>
    </p:spTree>
    <p:extLst>
      <p:ext uri="{BB962C8B-B14F-4D97-AF65-F5344CB8AC3E}">
        <p14:creationId xmlns:p14="http://schemas.microsoft.com/office/powerpoint/2010/main" val="462226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xmlns="" id="{01D0AF59-99C3-4251-AB9A-C966C6AD4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xmlns="" id="{1855405F-37A2-4869-9154-F8BE3BECE6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Gartner Hype Cycle for Emerging Technologies, 2017">
            <a:extLst>
              <a:ext uri="{FF2B5EF4-FFF2-40B4-BE49-F238E27FC236}">
                <a16:creationId xmlns:a16="http://schemas.microsoft.com/office/drawing/2014/main" xmlns="" id="{4C1B46E4-B9D9-498B-AA6E-A0C8DEC87C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43" b="24197"/>
          <a:stretch/>
        </p:blipFill>
        <p:spPr bwMode="auto">
          <a:xfrm>
            <a:off x="568324" y="422002"/>
            <a:ext cx="9315905" cy="58849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3E204338-356D-4BC2-B977-DB5CE0D22235}"/>
              </a:ext>
            </a:extLst>
          </p:cNvPr>
          <p:cNvPicPr>
            <a:picLocks noChangeAspect="1"/>
          </p:cNvPicPr>
          <p:nvPr/>
        </p:nvPicPr>
        <p:blipFill>
          <a:blip r:embed="rId4"/>
          <a:stretch>
            <a:fillRect/>
          </a:stretch>
        </p:blipFill>
        <p:spPr>
          <a:xfrm>
            <a:off x="8807905" y="4286022"/>
            <a:ext cx="2461758" cy="526445"/>
          </a:xfrm>
          <a:prstGeom prst="rect">
            <a:avLst/>
          </a:prstGeom>
        </p:spPr>
      </p:pic>
    </p:spTree>
    <p:extLst>
      <p:ext uri="{BB962C8B-B14F-4D97-AF65-F5344CB8AC3E}">
        <p14:creationId xmlns:p14="http://schemas.microsoft.com/office/powerpoint/2010/main" val="153140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 y="117324"/>
            <a:ext cx="11790317" cy="655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915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1" y="117566"/>
            <a:ext cx="5954394" cy="6733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2207623" y="705395"/>
            <a:ext cx="4112532" cy="679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320155" y="533793"/>
            <a:ext cx="3019788" cy="369332"/>
          </a:xfrm>
          <a:prstGeom prst="rect">
            <a:avLst/>
          </a:prstGeom>
          <a:noFill/>
        </p:spPr>
        <p:txBody>
          <a:bodyPr wrap="square" rtlCol="0">
            <a:spAutoFit/>
          </a:bodyPr>
          <a:lstStyle/>
          <a:p>
            <a:r>
              <a:rPr lang="en-US" dirty="0" smtClean="0"/>
              <a:t>Tool and Die Makers – 87% </a:t>
            </a:r>
            <a:endParaRPr lang="en-US" dirty="0"/>
          </a:p>
        </p:txBody>
      </p:sp>
      <p:cxnSp>
        <p:nvCxnSpPr>
          <p:cNvPr id="7" name="Straight Arrow Connector 6"/>
          <p:cNvCxnSpPr/>
          <p:nvPr/>
        </p:nvCxnSpPr>
        <p:spPr>
          <a:xfrm flipV="1">
            <a:off x="2098766" y="1136469"/>
            <a:ext cx="4221389" cy="496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20155" y="924900"/>
            <a:ext cx="4918256" cy="369332"/>
          </a:xfrm>
          <a:prstGeom prst="rect">
            <a:avLst/>
          </a:prstGeom>
          <a:noFill/>
        </p:spPr>
        <p:txBody>
          <a:bodyPr wrap="square" rtlCol="0">
            <a:spAutoFit/>
          </a:bodyPr>
          <a:lstStyle/>
          <a:p>
            <a:r>
              <a:rPr lang="en-US" dirty="0" smtClean="0"/>
              <a:t>Heavy Tractor Trailer and Truck Drivers – 81% </a:t>
            </a:r>
            <a:endParaRPr lang="en-US" dirty="0"/>
          </a:p>
        </p:txBody>
      </p:sp>
      <p:cxnSp>
        <p:nvCxnSpPr>
          <p:cNvPr id="10" name="Straight Arrow Connector 9"/>
          <p:cNvCxnSpPr/>
          <p:nvPr/>
        </p:nvCxnSpPr>
        <p:spPr>
          <a:xfrm flipV="1">
            <a:off x="1976846" y="1632857"/>
            <a:ext cx="4221389" cy="2481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320155" y="1448191"/>
            <a:ext cx="4918256" cy="369332"/>
          </a:xfrm>
          <a:prstGeom prst="rect">
            <a:avLst/>
          </a:prstGeom>
          <a:noFill/>
        </p:spPr>
        <p:txBody>
          <a:bodyPr wrap="square" rtlCol="0">
            <a:spAutoFit/>
          </a:bodyPr>
          <a:lstStyle/>
          <a:p>
            <a:r>
              <a:rPr lang="en-US" dirty="0" smtClean="0"/>
              <a:t>Machinists – 81% </a:t>
            </a:r>
            <a:endParaRPr lang="en-US" dirty="0"/>
          </a:p>
        </p:txBody>
      </p:sp>
      <p:cxnSp>
        <p:nvCxnSpPr>
          <p:cNvPr id="13" name="Straight Arrow Connector 12"/>
          <p:cNvCxnSpPr/>
          <p:nvPr/>
        </p:nvCxnSpPr>
        <p:spPr>
          <a:xfrm flipV="1">
            <a:off x="1776549" y="2159725"/>
            <a:ext cx="4421686"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0155" y="1975059"/>
            <a:ext cx="4918256" cy="369332"/>
          </a:xfrm>
          <a:prstGeom prst="rect">
            <a:avLst/>
          </a:prstGeom>
          <a:noFill/>
        </p:spPr>
        <p:txBody>
          <a:bodyPr wrap="square" rtlCol="0">
            <a:spAutoFit/>
          </a:bodyPr>
          <a:lstStyle/>
          <a:p>
            <a:r>
              <a:rPr lang="en-US" dirty="0" smtClean="0"/>
              <a:t>Pharmacy Technicians  – 70% </a:t>
            </a:r>
            <a:endParaRPr lang="en-US" dirty="0"/>
          </a:p>
        </p:txBody>
      </p:sp>
      <p:cxnSp>
        <p:nvCxnSpPr>
          <p:cNvPr id="16" name="Straight Arrow Connector 15"/>
          <p:cNvCxnSpPr/>
          <p:nvPr/>
        </p:nvCxnSpPr>
        <p:spPr>
          <a:xfrm flipV="1">
            <a:off x="2333897" y="3484448"/>
            <a:ext cx="3864338" cy="1240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20155" y="3299782"/>
            <a:ext cx="4918256" cy="369332"/>
          </a:xfrm>
          <a:prstGeom prst="rect">
            <a:avLst/>
          </a:prstGeom>
          <a:noFill/>
        </p:spPr>
        <p:txBody>
          <a:bodyPr wrap="square" rtlCol="0">
            <a:spAutoFit/>
          </a:bodyPr>
          <a:lstStyle/>
          <a:p>
            <a:r>
              <a:rPr lang="en-US" dirty="0" smtClean="0"/>
              <a:t>Radiology Technicians – 47% </a:t>
            </a:r>
            <a:endParaRPr lang="en-US" dirty="0"/>
          </a:p>
        </p:txBody>
      </p:sp>
      <p:cxnSp>
        <p:nvCxnSpPr>
          <p:cNvPr id="19" name="Straight Arrow Connector 18"/>
          <p:cNvCxnSpPr/>
          <p:nvPr/>
        </p:nvCxnSpPr>
        <p:spPr>
          <a:xfrm flipV="1">
            <a:off x="2098766" y="5217453"/>
            <a:ext cx="3864338" cy="1240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20155" y="5032787"/>
            <a:ext cx="4918256" cy="369332"/>
          </a:xfrm>
          <a:prstGeom prst="rect">
            <a:avLst/>
          </a:prstGeom>
          <a:noFill/>
        </p:spPr>
        <p:txBody>
          <a:bodyPr wrap="square" rtlCol="0">
            <a:spAutoFit/>
          </a:bodyPr>
          <a:lstStyle/>
          <a:p>
            <a:r>
              <a:rPr lang="en-US" dirty="0" smtClean="0"/>
              <a:t>Licensed Practical Nursing – 16% </a:t>
            </a:r>
            <a:endParaRPr lang="en-US" dirty="0"/>
          </a:p>
        </p:txBody>
      </p:sp>
    </p:spTree>
    <p:extLst>
      <p:ext uri="{BB962C8B-B14F-4D97-AF65-F5344CB8AC3E}">
        <p14:creationId xmlns:p14="http://schemas.microsoft.com/office/powerpoint/2010/main" val="3595700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1" name="Rectangle 10">
            <a:extLst>
              <a:ext uri="{FF2B5EF4-FFF2-40B4-BE49-F238E27FC236}">
                <a16:creationId xmlns:a16="http://schemas.microsoft.com/office/drawing/2014/main" xmlns=""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15CB4EE-904D-4C78-88E2-D0026E56AFC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So, how will this impact jobs?</a:t>
            </a:r>
          </a:p>
        </p:txBody>
      </p:sp>
      <p:sp>
        <p:nvSpPr>
          <p:cNvPr id="5" name="Rectangle 4">
            <a:extLst>
              <a:ext uri="{FF2B5EF4-FFF2-40B4-BE49-F238E27FC236}">
                <a16:creationId xmlns:a16="http://schemas.microsoft.com/office/drawing/2014/main" xmlns="" id="{F6178A9C-AD30-4154-A844-4BD72DE46FDA}"/>
              </a:ext>
            </a:extLst>
          </p:cNvPr>
          <p:cNvSpPr/>
          <p:nvPr/>
        </p:nvSpPr>
        <p:spPr>
          <a:xfrm>
            <a:off x="153079" y="6393321"/>
            <a:ext cx="12126006" cy="369332"/>
          </a:xfrm>
          <a:prstGeom prst="rect">
            <a:avLst/>
          </a:prstGeom>
        </p:spPr>
        <p:txBody>
          <a:bodyPr wrap="square">
            <a:spAutoFit/>
          </a:bodyPr>
          <a:lstStyle/>
          <a:p>
            <a:r>
              <a:rPr lang="en-US" dirty="0"/>
              <a:t>https://public.tableau.com/profile/mckinsey.analytics#!/vizhome/AutomationBySector/WhereMachinesCanReplaceHumans</a:t>
            </a:r>
          </a:p>
        </p:txBody>
      </p:sp>
      <p:sp>
        <p:nvSpPr>
          <p:cNvPr id="3" name="Content Placeholder 2"/>
          <p:cNvSpPr>
            <a:spLocks noGrp="1"/>
          </p:cNvSpPr>
          <p:nvPr>
            <p:ph idx="1"/>
          </p:nvPr>
        </p:nvSpPr>
        <p:spPr/>
        <p:txBody>
          <a:bodyPr/>
          <a:lstStyle/>
          <a:p>
            <a:r>
              <a:rPr lang="en-US" b="1" dirty="0"/>
              <a:t>Conversational Interfaces</a:t>
            </a:r>
          </a:p>
          <a:p>
            <a:r>
              <a:rPr lang="en-US" b="1" dirty="0"/>
              <a:t>Virtual Reality </a:t>
            </a:r>
          </a:p>
          <a:p>
            <a:r>
              <a:rPr lang="en-US" b="1" dirty="0"/>
              <a:t>Driverless Cars </a:t>
            </a:r>
          </a:p>
          <a:p>
            <a:r>
              <a:rPr lang="en-US" b="1" dirty="0"/>
              <a:t>Automation  </a:t>
            </a:r>
          </a:p>
          <a:p>
            <a:r>
              <a:rPr lang="en-US" b="1" dirty="0"/>
              <a:t>Internet Of Things </a:t>
            </a:r>
          </a:p>
          <a:p>
            <a:r>
              <a:rPr lang="en-US" b="1" dirty="0"/>
              <a:t>Shortage of data scientists and analysts driven by big data boom</a:t>
            </a:r>
            <a:endParaRPr lang="en-US" dirty="0"/>
          </a:p>
          <a:p>
            <a:pPr marL="0" indent="0">
              <a:buNone/>
            </a:pPr>
            <a:endParaRPr lang="en-US" dirty="0"/>
          </a:p>
        </p:txBody>
      </p:sp>
    </p:spTree>
    <p:extLst>
      <p:ext uri="{BB962C8B-B14F-4D97-AF65-F5344CB8AC3E}">
        <p14:creationId xmlns:p14="http://schemas.microsoft.com/office/powerpoint/2010/main" val="363115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808AC8-F197-4910-AA2B-709DC0E96E1C}"/>
              </a:ext>
            </a:extLst>
          </p:cNvPr>
          <p:cNvSpPr>
            <a:spLocks noGrp="1"/>
          </p:cNvSpPr>
          <p:nvPr>
            <p:ph type="title"/>
          </p:nvPr>
        </p:nvSpPr>
        <p:spPr/>
        <p:txBody>
          <a:bodyPr>
            <a:normAutofit/>
          </a:bodyPr>
          <a:lstStyle/>
          <a:p>
            <a:r>
              <a:rPr lang="en-US" sz="4800" b="1" dirty="0"/>
              <a:t>Now let’s talk about that generation that we just can’t seem to get to work…</a:t>
            </a:r>
          </a:p>
        </p:txBody>
      </p:sp>
      <p:sp>
        <p:nvSpPr>
          <p:cNvPr id="3" name="Text Placeholder 2">
            <a:extLst>
              <a:ext uri="{FF2B5EF4-FFF2-40B4-BE49-F238E27FC236}">
                <a16:creationId xmlns:a16="http://schemas.microsoft.com/office/drawing/2014/main" xmlns="" id="{CF47E30C-76F5-4BD5-A2C9-8BD7A2C787A1}"/>
              </a:ext>
            </a:extLst>
          </p:cNvPr>
          <p:cNvSpPr>
            <a:spLocks noGrp="1"/>
          </p:cNvSpPr>
          <p:nvPr>
            <p:ph type="body" idx="1"/>
          </p:nvPr>
        </p:nvSpPr>
        <p:spPr/>
        <p:txBody>
          <a:bodyPr/>
          <a:lstStyle/>
          <a:p>
            <a:endParaRPr lang="en-US" dirty="0"/>
          </a:p>
        </p:txBody>
      </p:sp>
      <p:pic>
        <p:nvPicPr>
          <p:cNvPr id="3074" name="Picture 2" descr="Image result for picture of the baby boomers in the 1960's">
            <a:extLst>
              <a:ext uri="{FF2B5EF4-FFF2-40B4-BE49-F238E27FC236}">
                <a16:creationId xmlns:a16="http://schemas.microsoft.com/office/drawing/2014/main" xmlns="" id="{5262CDB3-7164-45B0-B4D2-B51637B5C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573" y="987053"/>
            <a:ext cx="8737599" cy="524255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millennials">
            <a:extLst>
              <a:ext uri="{FF2B5EF4-FFF2-40B4-BE49-F238E27FC236}">
                <a16:creationId xmlns:a16="http://schemas.microsoft.com/office/drawing/2014/main" xmlns="" id="{0F8EBDFE-73C8-4294-B893-A01BA3D46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18" y="1343932"/>
            <a:ext cx="11144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63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descr="A picture containing photo, indoor, wall&#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5128" r="26771" b="-2"/>
          <a:stretch/>
        </p:blipFill>
        <p:spPr>
          <a:xfrm rot="5400000">
            <a:off x="4986528" y="-347472"/>
            <a:ext cx="6858000" cy="7552944"/>
          </a:xfrm>
          <a:prstGeom prst="rect">
            <a:avLst/>
          </a:prstGeom>
          <a:effectLst/>
        </p:spPr>
      </p:pic>
      <p:sp>
        <p:nvSpPr>
          <p:cNvPr id="15" name="Content Placeholder 14"/>
          <p:cNvSpPr>
            <a:spLocks noGrp="1"/>
          </p:cNvSpPr>
          <p:nvPr>
            <p:ph idx="1"/>
          </p:nvPr>
        </p:nvSpPr>
        <p:spPr>
          <a:xfrm>
            <a:off x="343877" y="1336432"/>
            <a:ext cx="3956520" cy="4887388"/>
          </a:xfrm>
        </p:spPr>
        <p:txBody>
          <a:bodyPr>
            <a:normAutofit/>
          </a:bodyPr>
          <a:lstStyle/>
          <a:p>
            <a:pPr marL="0" indent="0">
              <a:buNone/>
            </a:pPr>
            <a:r>
              <a:rPr lang="en-US" sz="2000" b="1" dirty="0"/>
              <a:t>Construction Workers Needed:</a:t>
            </a:r>
          </a:p>
          <a:p>
            <a:endParaRPr lang="en-US" sz="1800" dirty="0"/>
          </a:p>
          <a:p>
            <a:pPr marL="0" indent="0">
              <a:buNone/>
            </a:pPr>
            <a:r>
              <a:rPr lang="en-US" sz="2000" dirty="0"/>
              <a:t>“Please do not apply if you oversleep, have court often, do not have a babysitter everyday, have to get rides to work later then our work day begins, experiences flat tires every week, have to hold on to a cell phone all day, or will become an expert at your job with no need to learn or take advice after the first day.  Must be able to talk and work at the same time.  Must also remember to come back to work after lunch.  Should not expect to receive gold stars for being on time”</a:t>
            </a:r>
          </a:p>
        </p:txBody>
      </p:sp>
    </p:spTree>
    <p:extLst>
      <p:ext uri="{BB962C8B-B14F-4D97-AF65-F5344CB8AC3E}">
        <p14:creationId xmlns:p14="http://schemas.microsoft.com/office/powerpoint/2010/main" val="3986872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3079</TotalTime>
  <Words>1532</Words>
  <Application>Microsoft Office PowerPoint</Application>
  <PresentationFormat>Custom</PresentationFormat>
  <Paragraphs>199</Paragraphs>
  <Slides>32</Slides>
  <Notes>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The Labor Market,   Technology &amp; Politics …  and it’s impact on New York  November 8, 2017</vt:lpstr>
      <vt:lpstr>PowerPoint Presentation</vt:lpstr>
      <vt:lpstr>PowerPoint Presentation</vt:lpstr>
      <vt:lpstr>PowerPoint Presentation</vt:lpstr>
      <vt:lpstr>PowerPoint Presentation</vt:lpstr>
      <vt:lpstr>PowerPoint Presentation</vt:lpstr>
      <vt:lpstr>So, how will this impact jobs?</vt:lpstr>
      <vt:lpstr>Now let’s talk about that generation that we just can’t seem to get to work…</vt:lpstr>
      <vt:lpstr>PowerPoint Presentation</vt:lpstr>
      <vt:lpstr>Engaging Millennials at Work</vt:lpstr>
      <vt:lpstr>Labor Market Trends</vt:lpstr>
      <vt:lpstr>Federal Context for Labor Market</vt:lpstr>
      <vt:lpstr>Federal Context for the Labor Market</vt:lpstr>
      <vt:lpstr>PowerPoint Presentation</vt:lpstr>
      <vt:lpstr>The good news: unemployment rate is down!</vt:lpstr>
      <vt:lpstr>Bad news:  We are facing a labor shortage!</vt:lpstr>
      <vt:lpstr>The workforce is changing…</vt:lpstr>
      <vt:lpstr>Education will play a key role in reginal competitiveness moving forward…</vt:lpstr>
      <vt:lpstr>Statewide we have some work to do…</vt:lpstr>
      <vt:lpstr>Training outside of the traditional pipeline</vt:lpstr>
      <vt:lpstr>If we want to see the next generation economy…we need to attract higher skill jobs</vt:lpstr>
      <vt:lpstr>What we should we be doing now?</vt:lpstr>
      <vt:lpstr>What is keeping me  up at night?</vt:lpstr>
      <vt:lpstr>PowerPoint Presentation</vt:lpstr>
      <vt:lpstr>This sums it all up…</vt:lpstr>
      <vt:lpstr>  NYATEP’s State Policy Priorities</vt:lpstr>
      <vt:lpstr>Update on the Federal FY 18 Budget Process</vt:lpstr>
      <vt:lpstr>Federal FY 18 Appropriations </vt:lpstr>
      <vt:lpstr>Federal Administrative Actions</vt:lpstr>
      <vt:lpstr>Other Federal tidbits  </vt:lpstr>
      <vt:lpstr>What does this mean for workforce development?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 Mack</dc:creator>
  <cp:lastModifiedBy>Owner</cp:lastModifiedBy>
  <cp:revision>36</cp:revision>
  <dcterms:created xsi:type="dcterms:W3CDTF">2017-09-26T13:41:01Z</dcterms:created>
  <dcterms:modified xsi:type="dcterms:W3CDTF">2017-11-06T20:19:59Z</dcterms:modified>
</cp:coreProperties>
</file>