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8" r:id="rId5"/>
    <p:sldId id="262" r:id="rId6"/>
    <p:sldId id="278" r:id="rId7"/>
    <p:sldId id="256" r:id="rId8"/>
    <p:sldId id="260" r:id="rId9"/>
    <p:sldId id="270" r:id="rId10"/>
    <p:sldId id="269" r:id="rId11"/>
    <p:sldId id="272" r:id="rId12"/>
    <p:sldId id="276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4"/>
    <a:srgbClr val="006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/>
    <p:restoredTop sz="94674"/>
  </p:normalViewPr>
  <p:slideViewPr>
    <p:cSldViewPr snapToGrid="0" snapToObjects="1">
      <p:cViewPr varScale="1">
        <p:scale>
          <a:sx n="154" d="100"/>
          <a:sy n="154" d="100"/>
        </p:scale>
        <p:origin x="12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8F77D-997A-48AD-8D1C-DBF2F1C4EB8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474A5-CC91-4845-9925-C5F70FC15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110D8-508E-D949-AA05-9BAD5BEF3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B8161-3CED-1847-BE4B-FCCF760FA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3ADA0-425F-4B46-B69F-5D5684AF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55720-2145-CB4E-92B0-F7B3FA7B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80804-CF3E-5F43-A290-EA08098F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7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6245A-B7C3-0343-B4DB-BCCFD8A08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72A23-ECFB-0F45-84EF-D6E551EEC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F80C0-7306-A945-8121-1DC3FA7B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E167D-9499-7A45-B24E-0886C070B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D8806-4116-7F4E-9833-6F419A20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0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DBE5BD-34B3-FB40-8668-5862641F4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26C05-057B-2D4D-AD58-90678FD46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3E95-AB2C-1E4B-A3F0-2EAB6512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16949-1BC2-0143-A904-CC5D0791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CFEF-251E-094B-AAE3-7ED31E55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7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4C3C-2803-F642-9166-88451854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1AAB-5046-3643-94AA-5B072710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5E6AA-D497-0547-A8C9-601DCE70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AB497-3F01-1D4F-A8EE-6ABBBA0D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B930B-D75A-DA44-AFB9-C26C07E6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4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517C-CE1B-DC42-935F-BFFCC433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CAF39-9AA8-9146-A6ED-82F73141B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EFE2-DBE8-2340-BFAD-352A5ECA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6670-2D6C-9643-BCE8-5AB331DB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2AC30-201C-9B4E-9ADB-4EED0059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647D-E220-0549-81EC-F7A99D11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68FF1-D89B-B044-B447-C570F827B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97D83-D51D-254B-A231-033952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32BC4-D790-B54B-A999-F475F508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7BF4A-8DE5-8F48-9D2B-6796245F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9B62-5832-3B44-8AE5-47D7671A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1588-2F64-CF49-BB7F-B43847CB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C2560-D46E-B44F-9E6D-B52C2F98D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8D904-8CBA-7647-9D88-E85CCB94A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FAB50-2ED1-194A-B0AF-F028DAFCD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16FB1-E717-F64D-B169-125C08558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7492B-C4B5-954E-AAB1-871E8596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55626-364A-A84D-9106-C2FA32BB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D08F1-653F-2A41-B465-3A8302B2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B100-F730-D94E-992B-D8AB056D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28FE5-0050-B84B-A157-E64DB8038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DCC2E-B33A-9249-A6A4-0233C982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14BF7-3A3C-A041-BB6E-FA38F824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2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E1B16-E85B-F348-8BBA-351216D2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944FF-869C-354F-919C-A7431959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37DEE-7EEE-2C4B-8A2D-F7F4B460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C3A1-8209-9448-83AB-CCFFA7ABE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C959-2AC2-F049-8AF2-8FD39961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4164C-8603-FD49-8E30-2D4378E02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B5699-CF62-DC44-935B-9731D7AB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C95C6-8642-9248-AB6C-ABDE6022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333E7-873E-EE47-AFEC-1669D845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8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B84C6-48C3-6443-80E6-6705D50F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EFE3D-DF6C-944B-B3A4-698072F8F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F0281-713B-1B46-80F2-CA13F96CD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A467D-22C5-4B41-8D19-8EAD5D6B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AD1E2-39C8-3949-BAAE-2EE45EBE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B7DE5-D29B-C34C-93C0-FA581B1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FA159-B145-4D4D-AFD1-75B51937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B9C42-DE27-7441-9FD1-D097ECFDF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46071-2D26-5B45-919E-D7ACD577E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56B2-1AF7-2948-B941-E125DF0B8609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3C94B-B493-F145-A513-2FA4E0FAB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64833-89E7-CF41-81BE-9617900C3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1E0A-4F88-F54E-99FC-796F4B4D8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0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ooverthis.com/beyond-the-office-other-uses-for-video-conferencing-and-collaboration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overthis.com/beyond-the-office-other-uses-for-video-conferencing-and-collaboration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3888E-A051-CE4A-811C-C4E54E6D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16" y="1368169"/>
            <a:ext cx="10515600" cy="1216540"/>
          </a:xfrm>
        </p:spPr>
        <p:txBody>
          <a:bodyPr>
            <a:noAutofit/>
          </a:bodyPr>
          <a:lstStyle/>
          <a:p>
            <a:r>
              <a:rPr lang="en-US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Talent that will Help you Grow in Today’s Hybrid Reality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30774-D947-D343-9631-1B0F6837AB09}"/>
              </a:ext>
            </a:extLst>
          </p:cNvPr>
          <p:cNvSpPr txBox="1"/>
          <p:nvPr/>
        </p:nvSpPr>
        <p:spPr>
          <a:xfrm>
            <a:off x="1672887" y="4236755"/>
            <a:ext cx="7982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Kimberly Kendall, Interim Associate Dean Kimberly.Kendall@lehman.cuny.edu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C009B6-671E-8E40-AB98-548E8008D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318" y="5280916"/>
            <a:ext cx="3338572" cy="7091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69E03C-B76E-421F-8E19-BF7563D5C01A}"/>
              </a:ext>
            </a:extLst>
          </p:cNvPr>
          <p:cNvSpPr txBox="1"/>
          <p:nvPr/>
        </p:nvSpPr>
        <p:spPr>
          <a:xfrm>
            <a:off x="2976283" y="3000208"/>
            <a:ext cx="681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Dorothy Dobson, Assistant Director of Workforce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Dorothy.Dobson@lehman.cuny.edu</a:t>
            </a:r>
          </a:p>
        </p:txBody>
      </p:sp>
    </p:spTree>
    <p:extLst>
      <p:ext uri="{BB962C8B-B14F-4D97-AF65-F5344CB8AC3E}">
        <p14:creationId xmlns:p14="http://schemas.microsoft.com/office/powerpoint/2010/main" val="154783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3888E-A051-CE4A-811C-C4E54E6D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934"/>
            <a:ext cx="10515600" cy="121654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Discussion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30774-D947-D343-9631-1B0F6837AB09}"/>
              </a:ext>
            </a:extLst>
          </p:cNvPr>
          <p:cNvSpPr txBox="1"/>
          <p:nvPr/>
        </p:nvSpPr>
        <p:spPr>
          <a:xfrm>
            <a:off x="495071" y="1805992"/>
            <a:ext cx="47033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thanks to 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Lehman Workforce Team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Arlette Paul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Jeanis Santiago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 Faculty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DFF04A-0890-AA43-A9FE-14898625C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318" y="5280916"/>
            <a:ext cx="3338572" cy="7091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FC711B-C796-4020-9C0C-D1FEC5214C51}"/>
              </a:ext>
            </a:extLst>
          </p:cNvPr>
          <p:cNvSpPr txBox="1"/>
          <p:nvPr/>
        </p:nvSpPr>
        <p:spPr>
          <a:xfrm>
            <a:off x="3577887" y="3048035"/>
            <a:ext cx="7982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Kimberly Kendall, Interim Associate Dean Kimberly.Kendall@lehman.cuny.edu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87664A-9A2D-4D70-A5C6-20F0AF6E8D19}"/>
              </a:ext>
            </a:extLst>
          </p:cNvPr>
          <p:cNvSpPr txBox="1"/>
          <p:nvPr/>
        </p:nvSpPr>
        <p:spPr>
          <a:xfrm>
            <a:off x="4805083" y="1811488"/>
            <a:ext cx="681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Dorothy Dobson, Assistant Director of Workforce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Dorothy.Dobson@lehman.cuny.edu</a:t>
            </a:r>
          </a:p>
        </p:txBody>
      </p:sp>
    </p:spTree>
    <p:extLst>
      <p:ext uri="{BB962C8B-B14F-4D97-AF65-F5344CB8AC3E}">
        <p14:creationId xmlns:p14="http://schemas.microsoft.com/office/powerpoint/2010/main" val="39045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4A3E589-7FF6-6B40-9958-45D0324D6A18}"/>
              </a:ext>
            </a:extLst>
          </p:cNvPr>
          <p:cNvSpPr txBox="1"/>
          <p:nvPr/>
        </p:nvSpPr>
        <p:spPr>
          <a:xfrm>
            <a:off x="623944" y="543697"/>
            <a:ext cx="11406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Need For Talent</a:t>
            </a:r>
          </a:p>
          <a:p>
            <a:endParaRPr lang="en-US" sz="4800" b="1" dirty="0">
              <a:solidFill>
                <a:srgbClr val="0061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3AA38D-72AD-5744-9656-A2A8EEC210CF}"/>
              </a:ext>
            </a:extLst>
          </p:cNvPr>
          <p:cNvSpPr txBox="1"/>
          <p:nvPr/>
        </p:nvSpPr>
        <p:spPr>
          <a:xfrm>
            <a:off x="805121" y="1452580"/>
            <a:ext cx="552188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Labor shortages are expected to be a persistent challenge.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Plan NOW for this new world of work: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Skills based hiring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Hybrid schedules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Workplace safety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Diversity, equity and inclusion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C517E36-EDC9-401D-B1BA-7E92DCC6B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6150" y="1406610"/>
            <a:ext cx="4044780" cy="40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2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4A3E589-7FF6-6B40-9958-45D0324D6A18}"/>
              </a:ext>
            </a:extLst>
          </p:cNvPr>
          <p:cNvSpPr txBox="1"/>
          <p:nvPr/>
        </p:nvSpPr>
        <p:spPr>
          <a:xfrm>
            <a:off x="623944" y="543697"/>
            <a:ext cx="11406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</a:p>
          <a:p>
            <a:endParaRPr lang="en-US" sz="4800" b="1" dirty="0">
              <a:solidFill>
                <a:srgbClr val="0061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3AA38D-72AD-5744-9656-A2A8EEC210CF}"/>
              </a:ext>
            </a:extLst>
          </p:cNvPr>
          <p:cNvSpPr txBox="1"/>
          <p:nvPr/>
        </p:nvSpPr>
        <p:spPr>
          <a:xfrm>
            <a:off x="3346580" y="1850686"/>
            <a:ext cx="5791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Name, Your Role &amp;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personally hire: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Teachers?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Administrative Staff?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Management Staff?</a:t>
            </a:r>
          </a:p>
          <a:p>
            <a:pPr lvl="1">
              <a:spcAft>
                <a:spcPts val="12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589B73-8B9E-4E1B-83C6-8A4544948447}"/>
              </a:ext>
            </a:extLst>
          </p:cNvPr>
          <p:cNvSpPr/>
          <p:nvPr/>
        </p:nvSpPr>
        <p:spPr>
          <a:xfrm>
            <a:off x="1150775" y="4928452"/>
            <a:ext cx="10108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down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key hire you know you need to make in the New Year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944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4A3E589-7FF6-6B40-9958-45D0324D6A18}"/>
              </a:ext>
            </a:extLst>
          </p:cNvPr>
          <p:cNvSpPr txBox="1"/>
          <p:nvPr/>
        </p:nvSpPr>
        <p:spPr>
          <a:xfrm>
            <a:off x="852056" y="543697"/>
            <a:ext cx="10879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Rethink – Job Descriptions</a:t>
            </a:r>
          </a:p>
        </p:txBody>
      </p:sp>
      <p:pic>
        <p:nvPicPr>
          <p:cNvPr id="9" name="Graphic 8" descr="Document">
            <a:extLst>
              <a:ext uri="{FF2B5EF4-FFF2-40B4-BE49-F238E27FC236}">
                <a16:creationId xmlns:a16="http://schemas.microsoft.com/office/drawing/2014/main" id="{DC915A85-D539-4C93-A4F8-1D4F91252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5880" y="1516186"/>
            <a:ext cx="2397012" cy="23970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708D6C-35B6-41DF-89F0-C66D8EE66B2E}"/>
              </a:ext>
            </a:extLst>
          </p:cNvPr>
          <p:cNvSpPr txBox="1"/>
          <p:nvPr/>
        </p:nvSpPr>
        <p:spPr>
          <a:xfrm>
            <a:off x="995680" y="1655782"/>
            <a:ext cx="8000999" cy="33478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/>
                <a:cs typeface="Arial"/>
              </a:rPr>
              <a:t>Job Titles </a:t>
            </a:r>
            <a:r>
              <a:rPr lang="en-US" sz="2400" dirty="0">
                <a:latin typeface="Arial"/>
                <a:cs typeface="Arial"/>
              </a:rPr>
              <a:t>– use industry titles, not education titles, to appear in the correct job search results</a:t>
            </a:r>
          </a:p>
          <a:p>
            <a:pPr marL="457200" indent="-4572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Served/ Impact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written to attract mission oriented staff</a:t>
            </a:r>
          </a:p>
          <a:p>
            <a:pPr marL="457200" indent="-4572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Skills &amp; Requirements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to match remote or in-person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47892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4A3E589-7FF6-6B40-9958-45D0324D6A18}"/>
              </a:ext>
            </a:extLst>
          </p:cNvPr>
          <p:cNvSpPr txBox="1"/>
          <p:nvPr/>
        </p:nvSpPr>
        <p:spPr>
          <a:xfrm>
            <a:off x="755373" y="543697"/>
            <a:ext cx="9896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Rethink- Screening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3AA38D-72AD-5744-9656-A2A8EEC210CF}"/>
              </a:ext>
            </a:extLst>
          </p:cNvPr>
          <p:cNvSpPr txBox="1"/>
          <p:nvPr/>
        </p:nvSpPr>
        <p:spPr>
          <a:xfrm>
            <a:off x="3373120" y="1645771"/>
            <a:ext cx="8000999" cy="33478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buClr>
                <a:srgbClr val="0061A0"/>
              </a:buClr>
              <a:buSzPct val="118000"/>
            </a:pPr>
            <a:r>
              <a:rPr lang="en-US" sz="2400" dirty="0">
                <a:latin typeface="Arial"/>
                <a:cs typeface="Arial"/>
              </a:rPr>
              <a:t>Save Time- Utilize Job Board screening questions functions and/ or call candidates to identify barriers/ concerns</a:t>
            </a:r>
          </a:p>
          <a:p>
            <a:pPr marL="914400" lvl="1" indent="-457200">
              <a:lnSpc>
                <a:spcPct val="150000"/>
              </a:lnSpc>
              <a:buClr>
                <a:srgbClr val="0061A0"/>
              </a:buClr>
              <a:buSzPct val="118000"/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/ Location</a:t>
            </a:r>
          </a:p>
          <a:p>
            <a:pPr marL="914400" lvl="1" indent="-457200">
              <a:lnSpc>
                <a:spcPct val="150000"/>
              </a:lnSpc>
              <a:buClr>
                <a:srgbClr val="0061A0"/>
              </a:buClr>
              <a:buSzPct val="118000"/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Salary Range</a:t>
            </a:r>
          </a:p>
          <a:p>
            <a:pPr marL="914400" lvl="1" indent="-457200">
              <a:lnSpc>
                <a:spcPct val="150000"/>
              </a:lnSpc>
              <a:buClr>
                <a:srgbClr val="0061A0"/>
              </a:buClr>
              <a:buSzPct val="118000"/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Process</a:t>
            </a:r>
          </a:p>
        </p:txBody>
      </p:sp>
      <p:pic>
        <p:nvPicPr>
          <p:cNvPr id="3" name="Graphic 2" descr="Stopwatch">
            <a:extLst>
              <a:ext uri="{FF2B5EF4-FFF2-40B4-BE49-F238E27FC236}">
                <a16:creationId xmlns:a16="http://schemas.microsoft.com/office/drawing/2014/main" id="{12831CAA-F8E8-4A51-B909-CDF03E13D3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740" y="1909495"/>
            <a:ext cx="2240280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4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4A3E589-7FF6-6B40-9958-45D0324D6A18}"/>
              </a:ext>
            </a:extLst>
          </p:cNvPr>
          <p:cNvSpPr txBox="1"/>
          <p:nvPr/>
        </p:nvSpPr>
        <p:spPr>
          <a:xfrm>
            <a:off x="634587" y="543697"/>
            <a:ext cx="9539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Rethink – Teacher Interviews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A4534167-E2AA-4E21-840A-3976616C6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77352" y="1597456"/>
            <a:ext cx="6280901" cy="33478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C8F80D-23F6-45D8-B5DF-8E24E6C8C4C3}"/>
              </a:ext>
            </a:extLst>
          </p:cNvPr>
          <p:cNvSpPr txBox="1"/>
          <p:nvPr/>
        </p:nvSpPr>
        <p:spPr>
          <a:xfrm>
            <a:off x="934720" y="1843122"/>
            <a:ext cx="7284720" cy="27938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Rubric-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want?</a:t>
            </a:r>
          </a:p>
          <a:p>
            <a:pPr marL="342900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mini-lesson  </a:t>
            </a:r>
          </a:p>
          <a:p>
            <a:pPr marL="800100" lvl="1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directions &amp; rubric </a:t>
            </a:r>
          </a:p>
          <a:p>
            <a:pPr marL="800100" lvl="1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interview with mini-lesson</a:t>
            </a:r>
          </a:p>
          <a:p>
            <a:pPr marL="800100" lvl="1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questions, if successful mini-lesson</a:t>
            </a:r>
          </a:p>
        </p:txBody>
      </p:sp>
    </p:spTree>
    <p:extLst>
      <p:ext uri="{BB962C8B-B14F-4D97-AF65-F5344CB8AC3E}">
        <p14:creationId xmlns:p14="http://schemas.microsoft.com/office/powerpoint/2010/main" val="47588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967BAD1-EED8-4114-A430-8FE5F84AAC65}"/>
              </a:ext>
            </a:extLst>
          </p:cNvPr>
          <p:cNvSpPr txBox="1"/>
          <p:nvPr/>
        </p:nvSpPr>
        <p:spPr>
          <a:xfrm>
            <a:off x="614267" y="576994"/>
            <a:ext cx="9539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Rethink – Staff Interviews</a:t>
            </a:r>
          </a:p>
        </p:txBody>
      </p:sp>
      <p:pic>
        <p:nvPicPr>
          <p:cNvPr id="8" name="Graphic 7" descr="Boardroom">
            <a:extLst>
              <a:ext uri="{FF2B5EF4-FFF2-40B4-BE49-F238E27FC236}">
                <a16:creationId xmlns:a16="http://schemas.microsoft.com/office/drawing/2014/main" id="{BD2CFFA2-9018-4476-8A66-9CE23D475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0194" y="1199633"/>
            <a:ext cx="3807005" cy="38070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5EE23A-CA95-494E-A919-550A1AA66327}"/>
              </a:ext>
            </a:extLst>
          </p:cNvPr>
          <p:cNvSpPr txBox="1"/>
          <p:nvPr/>
        </p:nvSpPr>
        <p:spPr>
          <a:xfrm>
            <a:off x="4267199" y="1589122"/>
            <a:ext cx="7284720" cy="39018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Rubric-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want?</a:t>
            </a:r>
          </a:p>
          <a:p>
            <a:pPr marL="342900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 activities </a:t>
            </a:r>
          </a:p>
          <a:p>
            <a:pPr marL="800100" lvl="1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summary</a:t>
            </a:r>
          </a:p>
          <a:p>
            <a:pPr marL="800100" lvl="1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scheduling</a:t>
            </a:r>
          </a:p>
          <a:p>
            <a:pPr marL="800100" lvl="1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program marketing plan</a:t>
            </a:r>
          </a:p>
          <a:p>
            <a:pPr marL="342900" indent="-342900">
              <a:lnSpc>
                <a:spcPct val="150000"/>
              </a:lnSpc>
              <a:buClr>
                <a:srgbClr val="0061A0"/>
              </a:buClr>
              <a:buSzPct val="118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Tips- include context, submission directions, sample and or template.</a:t>
            </a:r>
          </a:p>
        </p:txBody>
      </p:sp>
    </p:spTree>
    <p:extLst>
      <p:ext uri="{BB962C8B-B14F-4D97-AF65-F5344CB8AC3E}">
        <p14:creationId xmlns:p14="http://schemas.microsoft.com/office/powerpoint/2010/main" val="62282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4A3E589-7FF6-6B40-9958-45D0324D6A18}"/>
              </a:ext>
            </a:extLst>
          </p:cNvPr>
          <p:cNvSpPr txBox="1"/>
          <p:nvPr/>
        </p:nvSpPr>
        <p:spPr>
          <a:xfrm>
            <a:off x="749645" y="492897"/>
            <a:ext cx="990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ACTIVITY- Finding Talent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3AA38D-72AD-5744-9656-A2A8EEC210CF}"/>
              </a:ext>
            </a:extLst>
          </p:cNvPr>
          <p:cNvSpPr txBox="1"/>
          <p:nvPr/>
        </p:nvSpPr>
        <p:spPr>
          <a:xfrm>
            <a:off x="1930400" y="2245016"/>
            <a:ext cx="5194300" cy="22398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a key hire in the next year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What are the key skills required?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Brainstorm authentic activity?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F5A3F-189B-4004-96EB-0638261DC06E}"/>
              </a:ext>
            </a:extLst>
          </p:cNvPr>
          <p:cNvSpPr txBox="1"/>
          <p:nvPr/>
        </p:nvSpPr>
        <p:spPr>
          <a:xfrm>
            <a:off x="7236170" y="5747579"/>
            <a:ext cx="4038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www.sooverthis.com/beyond-the-office-other-uses-for-video-conferencing-and-collaboration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nd/3.0/"/>
              </a:rPr>
              <a:t>CC BY-NC-ND</a:t>
            </a:r>
            <a:endParaRPr lang="en-US" sz="9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04691A-F112-46CA-BE47-E5DCAED557F5}"/>
              </a:ext>
            </a:extLst>
          </p:cNvPr>
          <p:cNvSpPr txBox="1"/>
          <p:nvPr/>
        </p:nvSpPr>
        <p:spPr>
          <a:xfrm>
            <a:off x="1625600" y="1428330"/>
            <a:ext cx="5941387" cy="961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Small Groups</a:t>
            </a:r>
            <a:endParaRPr lang="en-US" sz="4400" b="1" kern="1200" spc="-15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FB9A12-5B65-4E21-A5DA-9F6F9F7862E9}"/>
              </a:ext>
            </a:extLst>
          </p:cNvPr>
          <p:cNvGrpSpPr/>
          <p:nvPr/>
        </p:nvGrpSpPr>
        <p:grpSpPr>
          <a:xfrm>
            <a:off x="7963222" y="2268164"/>
            <a:ext cx="3060378" cy="1160836"/>
            <a:chOff x="7963222" y="2268164"/>
            <a:chExt cx="2209800" cy="95250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CC36D23-ED25-49A4-A356-2E361A28D7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82679" y="2268164"/>
              <a:ext cx="246887" cy="246887"/>
            </a:xfrm>
            <a:prstGeom prst="ellipse">
              <a:avLst/>
            </a:prstGeom>
            <a:noFill/>
            <a:ln w="38100" cmpd="sng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30B5B1-A45E-4541-BF0D-A4808B2B3981}"/>
                </a:ext>
              </a:extLst>
            </p:cNvPr>
            <p:cNvSpPr/>
            <p:nvPr/>
          </p:nvSpPr>
          <p:spPr>
            <a:xfrm>
              <a:off x="8258878" y="2420564"/>
              <a:ext cx="94488" cy="1600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F40E7B6-D410-4E87-8F28-8D3DE65845A2}"/>
                </a:ext>
              </a:extLst>
            </p:cNvPr>
            <p:cNvSpPr/>
            <p:nvPr/>
          </p:nvSpPr>
          <p:spPr>
            <a:xfrm>
              <a:off x="8238306" y="2358088"/>
              <a:ext cx="135632" cy="10057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85DB82B-AF64-4007-808A-DA6C1341BDF8}"/>
                </a:ext>
              </a:extLst>
            </p:cNvPr>
            <p:cNvSpPr/>
            <p:nvPr/>
          </p:nvSpPr>
          <p:spPr>
            <a:xfrm>
              <a:off x="7963222" y="2534865"/>
              <a:ext cx="685800" cy="685800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 w="38100" cmpd="sng">
                  <a:solidFill>
                    <a:srgbClr val="2E445C"/>
                  </a:solidFill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4" name="Text Placeholder 2">
              <a:extLst>
                <a:ext uri="{FF2B5EF4-FFF2-40B4-BE49-F238E27FC236}">
                  <a16:creationId xmlns:a16="http://schemas.microsoft.com/office/drawing/2014/main" id="{F7ED7C34-D957-4966-AEBB-E919D30634DF}"/>
                </a:ext>
              </a:extLst>
            </p:cNvPr>
            <p:cNvSpPr txBox="1">
              <a:spLocks/>
            </p:cNvSpPr>
            <p:nvPr/>
          </p:nvSpPr>
          <p:spPr>
            <a:xfrm>
              <a:off x="7963222" y="2614529"/>
              <a:ext cx="685800" cy="533400"/>
            </a:xfrm>
            <a:prstGeom prst="rect">
              <a:avLst/>
            </a:prstGeom>
          </p:spPr>
          <p:txBody>
            <a:bodyPr/>
            <a:lstStyle>
              <a:lvl1pPr marL="0" indent="0" algn="l" rtl="0" eaLnBrk="1" fontAlgn="base" hangingPunct="1">
                <a:spcBef>
                  <a:spcPts val="897"/>
                </a:spcBef>
                <a:spcAft>
                  <a:spcPts val="0"/>
                </a:spcAft>
                <a:buClr>
                  <a:schemeClr val="accent2"/>
                </a:buClr>
                <a:buFont typeface="Wingdings" pitchFamily="2" charset="2"/>
                <a:buNone/>
                <a:defRPr sz="2000" b="1" i="0">
                  <a:solidFill>
                    <a:srgbClr val="304760"/>
                  </a:solidFill>
                  <a:latin typeface="Arial"/>
                  <a:ea typeface="+mn-ea"/>
                  <a:cs typeface="Arial"/>
                </a:defRPr>
              </a:lvl1pPr>
              <a:lvl2pPr marL="0" indent="0" algn="l" rtl="0" eaLnBrk="1" fontAlgn="base" hangingPunct="1">
                <a:spcBef>
                  <a:spcPts val="897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None/>
                <a:defRPr sz="1800">
                  <a:solidFill>
                    <a:schemeClr val="bg1"/>
                  </a:solidFill>
                  <a:latin typeface="Arial"/>
                  <a:cs typeface="Arial"/>
                </a:defRPr>
              </a:lvl2pPr>
              <a:lvl3pPr marL="310351" indent="-155175" algn="l" rtl="0" eaLnBrk="1" fontAlgn="base" hangingPunct="1">
                <a:spcBef>
                  <a:spcPts val="538"/>
                </a:spcBef>
                <a:spcAft>
                  <a:spcPts val="0"/>
                </a:spcAft>
                <a:buClr>
                  <a:schemeClr val="bg1"/>
                </a:buClr>
                <a:buFont typeface="Arial" pitchFamily="34" charset="0"/>
                <a:buChar char="—"/>
                <a:defRPr sz="800">
                  <a:solidFill>
                    <a:schemeClr val="bg1"/>
                  </a:solidFill>
                  <a:latin typeface="+mn-lt"/>
                </a:defRPr>
              </a:lvl3pPr>
              <a:lvl4pPr marL="464102" indent="-153751" algn="l" rtl="0" eaLnBrk="1" fontAlgn="base" hangingPunct="1">
                <a:spcBef>
                  <a:spcPts val="538"/>
                </a:spcBef>
                <a:spcAft>
                  <a:spcPts val="0"/>
                </a:spcAft>
                <a:buClr>
                  <a:schemeClr val="bg1"/>
                </a:buClr>
                <a:buFont typeface="Arial" pitchFamily="34" charset="0"/>
                <a:buChar char="–"/>
                <a:defRPr sz="800">
                  <a:solidFill>
                    <a:schemeClr val="bg1"/>
                  </a:solidFill>
                  <a:latin typeface="+mn-lt"/>
                </a:defRPr>
              </a:lvl4pPr>
              <a:lvl5pPr marL="619278" indent="-155175" algn="l" rtl="0" eaLnBrk="1" fontAlgn="base" hangingPunct="1">
                <a:spcBef>
                  <a:spcPts val="538"/>
                </a:spcBef>
                <a:spcAft>
                  <a:spcPts val="0"/>
                </a:spcAft>
                <a:buClr>
                  <a:schemeClr val="bg1"/>
                </a:buClr>
                <a:buFont typeface="Arial" pitchFamily="34" charset="0"/>
                <a:buChar char="–"/>
                <a:defRPr sz="800">
                  <a:solidFill>
                    <a:schemeClr val="bg1"/>
                  </a:solidFill>
                  <a:latin typeface="+mn-lt"/>
                </a:defRPr>
              </a:lvl5pPr>
              <a:lvl6pPr marL="1744617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201390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2658163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114935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10000"/>
                </a:lnSpc>
                <a:spcBef>
                  <a:spcPts val="897"/>
                </a:spcBef>
                <a:spcAft>
                  <a:spcPts val="0"/>
                </a:spcAft>
                <a:buClr>
                  <a:srgbClr val="242852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lang="en-US" sz="3200" b="0" dirty="0">
                  <a:solidFill>
                    <a:srgbClr val="FFFFFF"/>
                  </a:solidFill>
                  <a:latin typeface="Impact"/>
                  <a:cs typeface="Impact"/>
                </a:rPr>
                <a:t>10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/>
                <a:ea typeface="+mn-ea"/>
                <a:cs typeface="Impact"/>
              </a:endParaRPr>
            </a:p>
          </p:txBody>
        </p:sp>
        <p:sp>
          <p:nvSpPr>
            <p:cNvPr id="15" name="Text Placeholder 2">
              <a:extLst>
                <a:ext uri="{FF2B5EF4-FFF2-40B4-BE49-F238E27FC236}">
                  <a16:creationId xmlns:a16="http://schemas.microsoft.com/office/drawing/2014/main" id="{9D7462EB-82BA-40AD-BA6C-FA031CD7E5B9}"/>
                </a:ext>
              </a:extLst>
            </p:cNvPr>
            <p:cNvSpPr txBox="1">
              <a:spLocks/>
            </p:cNvSpPr>
            <p:nvPr/>
          </p:nvSpPr>
          <p:spPr>
            <a:xfrm>
              <a:off x="8725222" y="2611065"/>
              <a:ext cx="1447800" cy="381000"/>
            </a:xfrm>
            <a:prstGeom prst="rect">
              <a:avLst/>
            </a:prstGeom>
          </p:spPr>
          <p:txBody>
            <a:bodyPr/>
            <a:lstStyle>
              <a:lvl1pPr marL="0" indent="0" algn="l" rtl="0" eaLnBrk="1" fontAlgn="base" hangingPunct="1">
                <a:spcBef>
                  <a:spcPts val="897"/>
                </a:spcBef>
                <a:spcAft>
                  <a:spcPts val="0"/>
                </a:spcAft>
                <a:buClr>
                  <a:schemeClr val="accent2"/>
                </a:buClr>
                <a:buFont typeface="Wingdings" pitchFamily="2" charset="2"/>
                <a:buNone/>
                <a:defRPr sz="2000" b="1" i="0">
                  <a:solidFill>
                    <a:srgbClr val="304760"/>
                  </a:solidFill>
                  <a:latin typeface="Arial"/>
                  <a:ea typeface="+mn-ea"/>
                  <a:cs typeface="Arial"/>
                </a:defRPr>
              </a:lvl1pPr>
              <a:lvl2pPr marL="0" indent="0" algn="l" rtl="0" eaLnBrk="1" fontAlgn="base" hangingPunct="1">
                <a:spcBef>
                  <a:spcPts val="897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None/>
                <a:defRPr sz="1800">
                  <a:solidFill>
                    <a:schemeClr val="bg1"/>
                  </a:solidFill>
                  <a:latin typeface="Arial"/>
                  <a:cs typeface="Arial"/>
                </a:defRPr>
              </a:lvl2pPr>
              <a:lvl3pPr marL="310351" indent="-155175" algn="l" rtl="0" eaLnBrk="1" fontAlgn="base" hangingPunct="1">
                <a:spcBef>
                  <a:spcPts val="538"/>
                </a:spcBef>
                <a:spcAft>
                  <a:spcPts val="0"/>
                </a:spcAft>
                <a:buClr>
                  <a:schemeClr val="bg1"/>
                </a:buClr>
                <a:buFont typeface="Arial" pitchFamily="34" charset="0"/>
                <a:buChar char="—"/>
                <a:defRPr sz="800">
                  <a:solidFill>
                    <a:schemeClr val="bg1"/>
                  </a:solidFill>
                  <a:latin typeface="+mn-lt"/>
                </a:defRPr>
              </a:lvl3pPr>
              <a:lvl4pPr marL="464102" indent="-153751" algn="l" rtl="0" eaLnBrk="1" fontAlgn="base" hangingPunct="1">
                <a:spcBef>
                  <a:spcPts val="538"/>
                </a:spcBef>
                <a:spcAft>
                  <a:spcPts val="0"/>
                </a:spcAft>
                <a:buClr>
                  <a:schemeClr val="bg1"/>
                </a:buClr>
                <a:buFont typeface="Arial" pitchFamily="34" charset="0"/>
                <a:buChar char="–"/>
                <a:defRPr sz="800">
                  <a:solidFill>
                    <a:schemeClr val="bg1"/>
                  </a:solidFill>
                  <a:latin typeface="+mn-lt"/>
                </a:defRPr>
              </a:lvl4pPr>
              <a:lvl5pPr marL="619278" indent="-155175" algn="l" rtl="0" eaLnBrk="1" fontAlgn="base" hangingPunct="1">
                <a:spcBef>
                  <a:spcPts val="538"/>
                </a:spcBef>
                <a:spcAft>
                  <a:spcPts val="0"/>
                </a:spcAft>
                <a:buClr>
                  <a:schemeClr val="bg1"/>
                </a:buClr>
                <a:buFont typeface="Arial" pitchFamily="34" charset="0"/>
                <a:buChar char="–"/>
                <a:defRPr sz="800">
                  <a:solidFill>
                    <a:schemeClr val="bg1"/>
                  </a:solidFill>
                  <a:latin typeface="+mn-lt"/>
                </a:defRPr>
              </a:lvl5pPr>
              <a:lvl6pPr marL="1744617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201390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2658163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114935" indent="-16336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10000"/>
                </a:lnSpc>
                <a:spcBef>
                  <a:spcPts val="1497"/>
                </a:spcBef>
                <a:spcAft>
                  <a:spcPts val="0"/>
                </a:spcAft>
                <a:buClr>
                  <a:srgbClr val="242852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04760"/>
                  </a:solidFill>
                  <a:effectLst/>
                  <a:uLnTx/>
                  <a:uFillTx/>
                  <a:latin typeface="Arial Black"/>
                  <a:ea typeface="+mn-ea"/>
                  <a:cs typeface="Arial Black"/>
                </a:rPr>
                <a:t>minutes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43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3843AE-3521-4056-9190-BE4ADBBF21B0}"/>
              </a:ext>
            </a:extLst>
          </p:cNvPr>
          <p:cNvSpPr txBox="1"/>
          <p:nvPr/>
        </p:nvSpPr>
        <p:spPr>
          <a:xfrm>
            <a:off x="1112107" y="543697"/>
            <a:ext cx="9539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0059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Discussion- Share best practice</a:t>
            </a:r>
          </a:p>
        </p:txBody>
      </p:sp>
      <p:pic>
        <p:nvPicPr>
          <p:cNvPr id="3" name="Graphic 2" descr="Marketing">
            <a:extLst>
              <a:ext uri="{FF2B5EF4-FFF2-40B4-BE49-F238E27FC236}">
                <a16:creationId xmlns:a16="http://schemas.microsoft.com/office/drawing/2014/main" id="{4701878D-F7A3-4E63-AC80-511BE5F41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0320" y="1569720"/>
            <a:ext cx="3281680" cy="3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3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2BEDEEF0FB6945AD74DF3813C4557B" ma:contentTypeVersion="12" ma:contentTypeDescription="Create a new document." ma:contentTypeScope="" ma:versionID="227279735c22f94eba66fbeaea34d0a6">
  <xsd:schema xmlns:xsd="http://www.w3.org/2001/XMLSchema" xmlns:xs="http://www.w3.org/2001/XMLSchema" xmlns:p="http://schemas.microsoft.com/office/2006/metadata/properties" xmlns:ns1="http://schemas.microsoft.com/sharepoint/v3" xmlns:ns2="5bc78797-55df-4f65-8b32-d8be38098062" targetNamespace="http://schemas.microsoft.com/office/2006/metadata/properties" ma:root="true" ma:fieldsID="24c4b53eb070ef6bda6e5a74fcff1b1e" ns1:_="" ns2:_="">
    <xsd:import namespace="http://schemas.microsoft.com/sharepoint/v3"/>
    <xsd:import namespace="5bc78797-55df-4f65-8b32-d8be380980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78797-55df-4f65-8b32-d8be38098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C6875E-4A21-458D-B8D3-1C777202D481}">
  <ds:schemaRefs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dcmitype/"/>
    <ds:schemaRef ds:uri="5bc78797-55df-4f65-8b32-d8be38098062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A7EDF5-D4F9-46D2-B17D-56A9B8925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c78797-55df-4f65-8b32-d8be380980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4D21CE-E916-4AEC-8DA6-9F1268F8B7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331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Impact</vt:lpstr>
      <vt:lpstr>Wingdings</vt:lpstr>
      <vt:lpstr>Office Theme</vt:lpstr>
      <vt:lpstr>Finding Talent that will Help you Grow in Today’s Hybrid Reality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Open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CE Programs:  How to thrive in the time of COVID-19</dc:title>
  <dc:creator>kendall.kimberly@gmail.com</dc:creator>
  <cp:lastModifiedBy>Kimberly.Kendall</cp:lastModifiedBy>
  <cp:revision>89</cp:revision>
  <dcterms:created xsi:type="dcterms:W3CDTF">2020-10-31T16:32:16Z</dcterms:created>
  <dcterms:modified xsi:type="dcterms:W3CDTF">2021-11-17T14:56:32Z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0x010100AB2BEDEEF0FB6945AD74DF3813C4557B</vt:lpwstr>
  </property>
</Properties>
</file>