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7"/>
  </p:notesMasterIdLst>
  <p:sldIdLst>
    <p:sldId id="257" r:id="rId2"/>
    <p:sldId id="281" r:id="rId3"/>
    <p:sldId id="270" r:id="rId4"/>
    <p:sldId id="258" r:id="rId5"/>
    <p:sldId id="259" r:id="rId6"/>
    <p:sldId id="260" r:id="rId7"/>
    <p:sldId id="271" r:id="rId8"/>
    <p:sldId id="262" r:id="rId9"/>
    <p:sldId id="269" r:id="rId10"/>
    <p:sldId id="263" r:id="rId11"/>
    <p:sldId id="273" r:id="rId12"/>
    <p:sldId id="282" r:id="rId13"/>
    <p:sldId id="274" r:id="rId14"/>
    <p:sldId id="275" r:id="rId15"/>
    <p:sldId id="276" r:id="rId16"/>
    <p:sldId id="277" r:id="rId17"/>
    <p:sldId id="279" r:id="rId18"/>
    <p:sldId id="280" r:id="rId19"/>
    <p:sldId id="283" r:id="rId20"/>
    <p:sldId id="267" r:id="rId21"/>
    <p:sldId id="272" r:id="rId22"/>
    <p:sldId id="264" r:id="rId23"/>
    <p:sldId id="265" r:id="rId24"/>
    <p:sldId id="278" r:id="rId25"/>
    <p:sldId id="2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17" autoAdjust="0"/>
    <p:restoredTop sz="50000"/>
  </p:normalViewPr>
  <p:slideViewPr>
    <p:cSldViewPr snapToGrid="0">
      <p:cViewPr varScale="1">
        <p:scale>
          <a:sx n="44" d="100"/>
          <a:sy n="44" d="100"/>
        </p:scale>
        <p:origin x="134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2E4EF-136C-5A47-9FE5-8972CA44CAB4}"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F838F-45A1-0346-819D-37F50DBB42E7}" type="slidenum">
              <a:rPr lang="en-US" smtClean="0"/>
              <a:t>‹#›</a:t>
            </a:fld>
            <a:endParaRPr lang="en-US"/>
          </a:p>
        </p:txBody>
      </p:sp>
    </p:spTree>
    <p:extLst>
      <p:ext uri="{BB962C8B-B14F-4D97-AF65-F5344CB8AC3E}">
        <p14:creationId xmlns:p14="http://schemas.microsoft.com/office/powerpoint/2010/main" val="27105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838F-45A1-0346-819D-37F50DBB42E7}" type="slidenum">
              <a:rPr lang="en-US" smtClean="0"/>
              <a:t>1</a:t>
            </a:fld>
            <a:endParaRPr lang="en-US"/>
          </a:p>
        </p:txBody>
      </p:sp>
    </p:spTree>
    <p:extLst>
      <p:ext uri="{BB962C8B-B14F-4D97-AF65-F5344CB8AC3E}">
        <p14:creationId xmlns:p14="http://schemas.microsoft.com/office/powerpoint/2010/main" val="78344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838F-45A1-0346-819D-37F50DBB42E7}" type="slidenum">
              <a:rPr lang="en-US" smtClean="0"/>
              <a:t>2</a:t>
            </a:fld>
            <a:endParaRPr lang="en-US"/>
          </a:p>
        </p:txBody>
      </p:sp>
    </p:spTree>
    <p:extLst>
      <p:ext uri="{BB962C8B-B14F-4D97-AF65-F5344CB8AC3E}">
        <p14:creationId xmlns:p14="http://schemas.microsoft.com/office/powerpoint/2010/main" val="341251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838F-45A1-0346-819D-37F50DBB42E7}" type="slidenum">
              <a:rPr lang="en-US" smtClean="0"/>
              <a:t>19</a:t>
            </a:fld>
            <a:endParaRPr lang="en-US"/>
          </a:p>
        </p:txBody>
      </p:sp>
    </p:spTree>
    <p:extLst>
      <p:ext uri="{BB962C8B-B14F-4D97-AF65-F5344CB8AC3E}">
        <p14:creationId xmlns:p14="http://schemas.microsoft.com/office/powerpoint/2010/main" val="243240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838F-45A1-0346-819D-37F50DBB42E7}" type="slidenum">
              <a:rPr lang="en-US" smtClean="0"/>
              <a:t>20</a:t>
            </a:fld>
            <a:endParaRPr lang="en-US"/>
          </a:p>
        </p:txBody>
      </p:sp>
    </p:spTree>
    <p:extLst>
      <p:ext uri="{BB962C8B-B14F-4D97-AF65-F5344CB8AC3E}">
        <p14:creationId xmlns:p14="http://schemas.microsoft.com/office/powerpoint/2010/main" val="110237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838F-45A1-0346-819D-37F50DBB42E7}" type="slidenum">
              <a:rPr lang="en-US" smtClean="0"/>
              <a:t>21</a:t>
            </a:fld>
            <a:endParaRPr lang="en-US"/>
          </a:p>
        </p:txBody>
      </p:sp>
    </p:spTree>
    <p:extLst>
      <p:ext uri="{BB962C8B-B14F-4D97-AF65-F5344CB8AC3E}">
        <p14:creationId xmlns:p14="http://schemas.microsoft.com/office/powerpoint/2010/main" val="193092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F838F-45A1-0346-819D-37F50DBB42E7}" type="slidenum">
              <a:rPr lang="en-US" smtClean="0"/>
              <a:t>23</a:t>
            </a:fld>
            <a:endParaRPr lang="en-US"/>
          </a:p>
        </p:txBody>
      </p:sp>
    </p:spTree>
    <p:extLst>
      <p:ext uri="{BB962C8B-B14F-4D97-AF65-F5344CB8AC3E}">
        <p14:creationId xmlns:p14="http://schemas.microsoft.com/office/powerpoint/2010/main" val="210838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9F838F-45A1-0346-819D-37F50DBB42E7}" type="slidenum">
              <a:rPr lang="en-US" smtClean="0"/>
              <a:t>25</a:t>
            </a:fld>
            <a:endParaRPr lang="en-US"/>
          </a:p>
        </p:txBody>
      </p:sp>
    </p:spTree>
    <p:extLst>
      <p:ext uri="{BB962C8B-B14F-4D97-AF65-F5344CB8AC3E}">
        <p14:creationId xmlns:p14="http://schemas.microsoft.com/office/powerpoint/2010/main" val="992028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29045A-EDF2-4AE7-BE14-4902245DEF5D}"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7BB7E-2D55-465E-A8E2-BAD4533EFC2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62" y="1291496"/>
            <a:ext cx="2468938" cy="6370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9761" y="87877"/>
            <a:ext cx="2468938" cy="1144633"/>
          </a:xfrm>
          <a:prstGeom prst="rect">
            <a:avLst/>
          </a:prstGeom>
        </p:spPr>
      </p:pic>
    </p:spTree>
    <p:extLst>
      <p:ext uri="{BB962C8B-B14F-4D97-AF65-F5344CB8AC3E}">
        <p14:creationId xmlns:p14="http://schemas.microsoft.com/office/powerpoint/2010/main" val="371725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3E52FA-0A2B-4932-89B3-4152FB00D7F6}"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275195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6EAD8-79AF-459C-9CA9-A1E2E2A16218}"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6146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55B748-D447-4DBE-B74F-5A5B83E80667}"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132115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4F36B8-2DB6-4564-9E13-1B458257CF8F}"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7BB7E-2D55-465E-A8E2-BAD4533EFC2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82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F6E46-259B-4339-8D7D-9ACF7171D42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17791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D6700-FD5D-4745-9A71-2C4E8559FB8E}" type="datetime1">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407410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8AA066F-8DB6-44DD-9654-25FE4AF9A40B}" type="datetime1">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344159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A80CBC-4FC9-4434-B0E3-F2D921CC6B37}" type="datetime1">
              <a:rPr lang="en-US" smtClean="0"/>
              <a:t>11/5/2019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6996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15EACA-489E-4D65-87C5-1F2D6FE408D1}" type="datetime1">
              <a:rPr lang="en-US" smtClean="0"/>
              <a:t>11/5/2019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87BB7E-2D55-465E-A8E2-BAD4533EFC2F}" type="slidenum">
              <a:rPr lang="en-US" smtClean="0"/>
              <a:t>‹#›</a:t>
            </a:fld>
            <a:endParaRPr lang="en-US"/>
          </a:p>
        </p:txBody>
      </p:sp>
    </p:spTree>
    <p:extLst>
      <p:ext uri="{BB962C8B-B14F-4D97-AF65-F5344CB8AC3E}">
        <p14:creationId xmlns:p14="http://schemas.microsoft.com/office/powerpoint/2010/main" val="369443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BDBF31-3BBB-4F8F-ABF9-FEF70572261E}"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7BB7E-2D55-465E-A8E2-BAD4533EFC2F}" type="slidenum">
              <a:rPr lang="en-US" smtClean="0"/>
              <a:t>‹#›</a:t>
            </a:fld>
            <a:endParaRPr lang="en-US"/>
          </a:p>
        </p:txBody>
      </p:sp>
    </p:spTree>
    <p:extLst>
      <p:ext uri="{BB962C8B-B14F-4D97-AF65-F5344CB8AC3E}">
        <p14:creationId xmlns:p14="http://schemas.microsoft.com/office/powerpoint/2010/main" val="373008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8472481"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17E481-D2B7-422E-BB99-E019C321073A}" type="datetime1">
              <a:rPr lang="en-US" smtClean="0"/>
              <a:t>11/5/2019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87BB7E-2D55-465E-A8E2-BAD4533EFC2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69762" y="1291496"/>
            <a:ext cx="2468938" cy="637072"/>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69761" y="87877"/>
            <a:ext cx="2468938" cy="1144633"/>
          </a:xfrm>
          <a:prstGeom prst="rect">
            <a:avLst/>
          </a:prstGeom>
        </p:spPr>
      </p:pic>
    </p:spTree>
    <p:extLst>
      <p:ext uri="{BB962C8B-B14F-4D97-AF65-F5344CB8AC3E}">
        <p14:creationId xmlns:p14="http://schemas.microsoft.com/office/powerpoint/2010/main" val="15102658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leta.gov/OA/preapprentice.cf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www.mvcc.edu/apprenticeships/apprenticeship-ap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farmstrong@mvcc.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1.jpg"/><Relationship Id="rId4" Type="http://schemas.openxmlformats.org/officeDocument/2006/relationships/hyperlink" Target="mailto:kohanmj@sunyscc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Emerging Apprenticeship Sectors in New York State</a:t>
            </a:r>
          </a:p>
        </p:txBody>
      </p:sp>
      <p:sp>
        <p:nvSpPr>
          <p:cNvPr id="3" name="Subtitle 2"/>
          <p:cNvSpPr>
            <a:spLocks noGrp="1"/>
          </p:cNvSpPr>
          <p:nvPr>
            <p:ph type="subTitle" idx="1"/>
          </p:nvPr>
        </p:nvSpPr>
        <p:spPr/>
        <p:txBody>
          <a:bodyPr/>
          <a:lstStyle/>
          <a:p>
            <a:r>
              <a:rPr lang="en-US" dirty="0"/>
              <a:t>Franca Armstrong, Mohawk valley community college</a:t>
            </a:r>
          </a:p>
          <a:p>
            <a:r>
              <a:rPr lang="en-US" dirty="0"/>
              <a:t>Mary Kohan, SUNY </a:t>
            </a:r>
            <a:r>
              <a:rPr lang="en-US" dirty="0" err="1"/>
              <a:t>SChenectady</a:t>
            </a:r>
            <a:endParaRPr lang="en-US" dirty="0"/>
          </a:p>
        </p:txBody>
      </p:sp>
      <p:pic>
        <p:nvPicPr>
          <p:cNvPr id="4" name="Picture 3"/>
          <p:cNvPicPr>
            <a:picLocks noChangeAspect="1"/>
          </p:cNvPicPr>
          <p:nvPr/>
        </p:nvPicPr>
        <p:blipFill>
          <a:blip r:embed="rId3"/>
          <a:stretch>
            <a:fillRect/>
          </a:stretch>
        </p:blipFill>
        <p:spPr>
          <a:xfrm>
            <a:off x="7544889" y="348336"/>
            <a:ext cx="1920406" cy="1694835"/>
          </a:xfrm>
          <a:prstGeom prst="rect">
            <a:avLst/>
          </a:prstGeom>
        </p:spPr>
      </p:pic>
    </p:spTree>
    <p:extLst>
      <p:ext uri="{BB962C8B-B14F-4D97-AF65-F5344CB8AC3E}">
        <p14:creationId xmlns:p14="http://schemas.microsoft.com/office/powerpoint/2010/main" val="137110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SUNY Apprenticeship Program Focus Areas</a:t>
            </a:r>
          </a:p>
        </p:txBody>
      </p:sp>
      <p:sp>
        <p:nvSpPr>
          <p:cNvPr id="3" name="Content Placeholder 2"/>
          <p:cNvSpPr>
            <a:spLocks noGrp="1"/>
          </p:cNvSpPr>
          <p:nvPr>
            <p:ph idx="1"/>
          </p:nvPr>
        </p:nvSpPr>
        <p:spPr>
          <a:xfrm>
            <a:off x="302541" y="1845734"/>
            <a:ext cx="11647877" cy="4023360"/>
          </a:xfrm>
        </p:spPr>
        <p:txBody>
          <a:bodyPr>
            <a:normAutofit/>
          </a:bodyPr>
          <a:lstStyle/>
          <a:p>
            <a:pPr marL="0" indent="0">
              <a:buNone/>
            </a:pPr>
            <a:r>
              <a:rPr lang="en-US" sz="4000" dirty="0"/>
              <a:t>Advanced Manufacturing  </a:t>
            </a:r>
            <a:r>
              <a:rPr lang="en-US" sz="4000" dirty="0">
                <a:solidFill>
                  <a:srgbClr val="00B0F0"/>
                </a:solidFill>
              </a:rPr>
              <a:t>Information Technology</a:t>
            </a:r>
          </a:p>
          <a:p>
            <a:pPr marL="0" indent="0">
              <a:buNone/>
            </a:pPr>
            <a:r>
              <a:rPr lang="en-US" sz="4000" dirty="0">
                <a:solidFill>
                  <a:srgbClr val="00B0F0"/>
                </a:solidFill>
              </a:rPr>
              <a:t>Healthcare			       Other High Demand Industries</a:t>
            </a:r>
          </a:p>
          <a:p>
            <a:pPr marL="0" indent="0">
              <a:buNone/>
            </a:pP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904" y="3609473"/>
            <a:ext cx="5530515" cy="2526631"/>
          </a:xfrm>
          <a:prstGeom prst="rect">
            <a:avLst/>
          </a:prstGeom>
        </p:spPr>
      </p:pic>
      <p:sp>
        <p:nvSpPr>
          <p:cNvPr id="6" name="AutoShape 2" descr="Image result for apprenticeship healthc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apprenticeship healthc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apprenticeship health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41" y="3609473"/>
            <a:ext cx="5679671" cy="252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8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pic>
        <p:nvPicPr>
          <p:cNvPr id="5" name="Picture 4">
            <a:extLst>
              <a:ext uri="{FF2B5EF4-FFF2-40B4-BE49-F238E27FC236}">
                <a16:creationId xmlns:a16="http://schemas.microsoft.com/office/drawing/2014/main" id="{4ED68A12-9F2F-4962-804F-63B98760F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2" y="2600324"/>
            <a:ext cx="10757647" cy="3316381"/>
          </a:xfrm>
          <a:prstGeom prst="rect">
            <a:avLst/>
          </a:prstGeom>
        </p:spPr>
      </p:pic>
    </p:spTree>
    <p:extLst>
      <p:ext uri="{BB962C8B-B14F-4D97-AF65-F5344CB8AC3E}">
        <p14:creationId xmlns:p14="http://schemas.microsoft.com/office/powerpoint/2010/main" val="225775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a:t>
            </a:r>
          </a:p>
        </p:txBody>
      </p:sp>
      <p:sp>
        <p:nvSpPr>
          <p:cNvPr id="3" name="Content Placeholder 2"/>
          <p:cNvSpPr>
            <a:spLocks noGrp="1"/>
          </p:cNvSpPr>
          <p:nvPr>
            <p:ph idx="1"/>
          </p:nvPr>
        </p:nvSpPr>
        <p:spPr>
          <a:xfrm>
            <a:off x="1097280" y="2144672"/>
            <a:ext cx="10058400" cy="4023360"/>
          </a:xfrm>
        </p:spPr>
        <p:txBody>
          <a:bodyPr>
            <a:normAutofit fontScale="92500" lnSpcReduction="10000"/>
          </a:bodyPr>
          <a:lstStyle/>
          <a:p>
            <a:r>
              <a:rPr lang="en-US" dirty="0"/>
              <a:t>The tight labor market is particularly weighing on the health sector. The health-care industry added 368,000 jobs over the past year, while unemployment continues to hover near historic lows. There are simply more jobs than enough people to fill the positions nationwide. </a:t>
            </a:r>
          </a:p>
          <a:p>
            <a:endParaRPr lang="en-US" dirty="0"/>
          </a:p>
          <a:p>
            <a:r>
              <a:rPr lang="en-US" dirty="0"/>
              <a:t>We can viably create a pathway that makes it easier for people to enter the healthcare profession and be skilled up quickly while on the job.</a:t>
            </a:r>
          </a:p>
          <a:p>
            <a:endParaRPr lang="en-US" dirty="0"/>
          </a:p>
          <a:p>
            <a:r>
              <a:rPr lang="en-US" dirty="0"/>
              <a:t>According to the United States Bureau of Labor Statistics (BLS), the Healthcare Sector is projected to fill 5.6 million jobs by 2022, significantly more than any other sector of the country’s economy due in part to an aging population.</a:t>
            </a:r>
          </a:p>
          <a:p>
            <a:endParaRPr lang="en-US" dirty="0"/>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spTree>
    <p:extLst>
      <p:ext uri="{BB962C8B-B14F-4D97-AF65-F5344CB8AC3E}">
        <p14:creationId xmlns:p14="http://schemas.microsoft.com/office/powerpoint/2010/main" val="159052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a:t>
            </a:r>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sp>
        <p:nvSpPr>
          <p:cNvPr id="6" name="TextBox 5"/>
          <p:cNvSpPr txBox="1"/>
          <p:nvPr/>
        </p:nvSpPr>
        <p:spPr>
          <a:xfrm>
            <a:off x="8071339" y="5513004"/>
            <a:ext cx="3411416" cy="369332"/>
          </a:xfrm>
          <a:prstGeom prst="rect">
            <a:avLst/>
          </a:prstGeom>
          <a:noFill/>
        </p:spPr>
        <p:txBody>
          <a:bodyPr wrap="square" rtlCol="0">
            <a:spAutoFit/>
          </a:bodyPr>
          <a:lstStyle/>
          <a:p>
            <a:r>
              <a:rPr lang="en-US" dirty="0"/>
              <a:t>Source: Bureau of Labor Statistics </a:t>
            </a:r>
          </a:p>
        </p:txBody>
      </p:sp>
      <p:pic>
        <p:nvPicPr>
          <p:cNvPr id="8" name="Content Placeholder 7"/>
          <p:cNvPicPr>
            <a:picLocks noGrp="1" noChangeAspect="1"/>
          </p:cNvPicPr>
          <p:nvPr>
            <p:ph idx="1"/>
          </p:nvPr>
        </p:nvPicPr>
        <p:blipFill>
          <a:blip r:embed="rId3"/>
          <a:stretch>
            <a:fillRect/>
          </a:stretch>
        </p:blipFill>
        <p:spPr>
          <a:xfrm>
            <a:off x="1371601" y="1981438"/>
            <a:ext cx="6699738" cy="4358098"/>
          </a:xfrm>
          <a:prstGeom prst="rect">
            <a:avLst/>
          </a:prstGeom>
        </p:spPr>
      </p:pic>
    </p:spTree>
    <p:extLst>
      <p:ext uri="{BB962C8B-B14F-4D97-AF65-F5344CB8AC3E}">
        <p14:creationId xmlns:p14="http://schemas.microsoft.com/office/powerpoint/2010/main" val="307183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a:t>
            </a:r>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sp>
        <p:nvSpPr>
          <p:cNvPr id="6" name="TextBox 5"/>
          <p:cNvSpPr txBox="1"/>
          <p:nvPr/>
        </p:nvSpPr>
        <p:spPr>
          <a:xfrm>
            <a:off x="8739552" y="5634831"/>
            <a:ext cx="3657601" cy="369332"/>
          </a:xfrm>
          <a:prstGeom prst="rect">
            <a:avLst/>
          </a:prstGeom>
          <a:noFill/>
        </p:spPr>
        <p:txBody>
          <a:bodyPr wrap="square" rtlCol="0">
            <a:spAutoFit/>
          </a:bodyPr>
          <a:lstStyle/>
          <a:p>
            <a:r>
              <a:rPr lang="en-US" dirty="0"/>
              <a:t>Source: Bureau of Labor Statistics </a:t>
            </a:r>
          </a:p>
        </p:txBody>
      </p:sp>
      <p:pic>
        <p:nvPicPr>
          <p:cNvPr id="7" name="Content Placeholder 6"/>
          <p:cNvPicPr>
            <a:picLocks noGrp="1" noChangeAspect="1"/>
          </p:cNvPicPr>
          <p:nvPr>
            <p:ph idx="1"/>
          </p:nvPr>
        </p:nvPicPr>
        <p:blipFill>
          <a:blip r:embed="rId3"/>
          <a:stretch>
            <a:fillRect/>
          </a:stretch>
        </p:blipFill>
        <p:spPr>
          <a:xfrm>
            <a:off x="3724422" y="1981438"/>
            <a:ext cx="4346916" cy="4022725"/>
          </a:xfrm>
          <a:prstGeom prst="rect">
            <a:avLst/>
          </a:prstGeom>
        </p:spPr>
      </p:pic>
    </p:spTree>
    <p:extLst>
      <p:ext uri="{BB962C8B-B14F-4D97-AF65-F5344CB8AC3E}">
        <p14:creationId xmlns:p14="http://schemas.microsoft.com/office/powerpoint/2010/main" val="144261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a:t>
            </a:r>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sp>
        <p:nvSpPr>
          <p:cNvPr id="5" name="Content Placeholder 4"/>
          <p:cNvSpPr>
            <a:spLocks noGrp="1"/>
          </p:cNvSpPr>
          <p:nvPr>
            <p:ph idx="1"/>
          </p:nvPr>
        </p:nvSpPr>
        <p:spPr>
          <a:xfrm>
            <a:off x="1484141" y="2098907"/>
            <a:ext cx="10058400" cy="4023360"/>
          </a:xfrm>
        </p:spPr>
        <p:txBody>
          <a:bodyPr/>
          <a:lstStyle/>
          <a:p>
            <a:r>
              <a:rPr lang="en-US" dirty="0"/>
              <a:t>Community Health Worker                 At the USDOL Level:                         </a:t>
            </a:r>
          </a:p>
          <a:p>
            <a:r>
              <a:rPr lang="en-US" dirty="0"/>
              <a:t>Direct Support Professional                            -LPN</a:t>
            </a:r>
          </a:p>
          <a:p>
            <a:r>
              <a:rPr lang="en-US" dirty="0"/>
              <a:t>Medical (Hospital) Coder                                     - Paramedic</a:t>
            </a:r>
          </a:p>
          <a:p>
            <a:r>
              <a:rPr lang="en-US" dirty="0"/>
              <a:t>Substance Abuse Counseling Aide                           - Medical Administrative 										Assistant	</a:t>
            </a:r>
          </a:p>
          <a:p>
            <a:endParaRPr lang="en-US" dirty="0"/>
          </a:p>
          <a:p>
            <a:r>
              <a:rPr lang="en-US" dirty="0"/>
              <a:t>	-and more!</a:t>
            </a:r>
          </a:p>
          <a:p>
            <a:endParaRPr lang="en-US" dirty="0"/>
          </a:p>
        </p:txBody>
      </p:sp>
    </p:spTree>
    <p:extLst>
      <p:ext uri="{BB962C8B-B14F-4D97-AF65-F5344CB8AC3E}">
        <p14:creationId xmlns:p14="http://schemas.microsoft.com/office/powerpoint/2010/main" val="33203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a:t>
            </a:r>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sp>
        <p:nvSpPr>
          <p:cNvPr id="6" name="TextBox 5"/>
          <p:cNvSpPr txBox="1"/>
          <p:nvPr/>
        </p:nvSpPr>
        <p:spPr>
          <a:xfrm>
            <a:off x="8212015" y="3622431"/>
            <a:ext cx="1811216" cy="923330"/>
          </a:xfrm>
          <a:prstGeom prst="rect">
            <a:avLst/>
          </a:prstGeom>
          <a:noFill/>
        </p:spPr>
        <p:txBody>
          <a:bodyPr wrap="square" rtlCol="0">
            <a:spAutoFit/>
          </a:bodyPr>
          <a:lstStyle/>
          <a:p>
            <a:r>
              <a:rPr lang="en-US" dirty="0"/>
              <a:t>Source: Bureau of Labor Statistics </a:t>
            </a:r>
          </a:p>
        </p:txBody>
      </p:sp>
      <p:pic>
        <p:nvPicPr>
          <p:cNvPr id="5" name="Content Placeholder 4"/>
          <p:cNvPicPr>
            <a:picLocks noGrp="1" noChangeAspect="1"/>
          </p:cNvPicPr>
          <p:nvPr>
            <p:ph idx="1"/>
          </p:nvPr>
        </p:nvPicPr>
        <p:blipFill>
          <a:blip r:embed="rId3"/>
          <a:stretch>
            <a:fillRect/>
          </a:stretch>
        </p:blipFill>
        <p:spPr>
          <a:xfrm>
            <a:off x="2873100" y="2060707"/>
            <a:ext cx="6854923" cy="4022725"/>
          </a:xfrm>
          <a:prstGeom prst="rect">
            <a:avLst/>
          </a:prstGeom>
        </p:spPr>
      </p:pic>
    </p:spTree>
    <p:extLst>
      <p:ext uri="{BB962C8B-B14F-4D97-AF65-F5344CB8AC3E}">
        <p14:creationId xmlns:p14="http://schemas.microsoft.com/office/powerpoint/2010/main" val="343811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Technology</a:t>
            </a:r>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pic>
        <p:nvPicPr>
          <p:cNvPr id="7" name="Picture 6"/>
          <p:cNvPicPr>
            <a:picLocks noChangeAspect="1"/>
          </p:cNvPicPr>
          <p:nvPr/>
        </p:nvPicPr>
        <p:blipFill>
          <a:blip r:embed="rId3"/>
          <a:stretch>
            <a:fillRect/>
          </a:stretch>
        </p:blipFill>
        <p:spPr>
          <a:xfrm>
            <a:off x="889658" y="1981438"/>
            <a:ext cx="10031506" cy="4331149"/>
          </a:xfrm>
          <a:prstGeom prst="rect">
            <a:avLst/>
          </a:prstGeom>
        </p:spPr>
      </p:pic>
    </p:spTree>
    <p:extLst>
      <p:ext uri="{BB962C8B-B14F-4D97-AF65-F5344CB8AC3E}">
        <p14:creationId xmlns:p14="http://schemas.microsoft.com/office/powerpoint/2010/main" val="195120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Technology</a:t>
            </a:r>
          </a:p>
        </p:txBody>
      </p:sp>
      <p:pic>
        <p:nvPicPr>
          <p:cNvPr id="4" name="Picture 3"/>
          <p:cNvPicPr>
            <a:picLocks noChangeAspect="1"/>
          </p:cNvPicPr>
          <p:nvPr/>
        </p:nvPicPr>
        <p:blipFill>
          <a:blip r:embed="rId2"/>
          <a:stretch>
            <a:fillRect/>
          </a:stretch>
        </p:blipFill>
        <p:spPr>
          <a:xfrm>
            <a:off x="7508678" y="286603"/>
            <a:ext cx="1920406" cy="1694835"/>
          </a:xfrm>
          <a:prstGeom prst="rect">
            <a:avLst/>
          </a:prstGeom>
        </p:spPr>
      </p:pic>
      <p:pic>
        <p:nvPicPr>
          <p:cNvPr id="5" name="Picture 4"/>
          <p:cNvPicPr>
            <a:picLocks noChangeAspect="1"/>
          </p:cNvPicPr>
          <p:nvPr/>
        </p:nvPicPr>
        <p:blipFill>
          <a:blip r:embed="rId3"/>
          <a:stretch>
            <a:fillRect/>
          </a:stretch>
        </p:blipFill>
        <p:spPr>
          <a:xfrm>
            <a:off x="776287" y="1893890"/>
            <a:ext cx="10088937" cy="4168772"/>
          </a:xfrm>
          <a:prstGeom prst="rect">
            <a:avLst/>
          </a:prstGeom>
        </p:spPr>
      </p:pic>
      <p:sp>
        <p:nvSpPr>
          <p:cNvPr id="6" name="Rectangle 5"/>
          <p:cNvSpPr/>
          <p:nvPr/>
        </p:nvSpPr>
        <p:spPr>
          <a:xfrm>
            <a:off x="8468881" y="5877996"/>
            <a:ext cx="3370346" cy="369332"/>
          </a:xfrm>
          <a:prstGeom prst="rect">
            <a:avLst/>
          </a:prstGeom>
        </p:spPr>
        <p:txBody>
          <a:bodyPr wrap="none">
            <a:spAutoFit/>
          </a:bodyPr>
          <a:lstStyle/>
          <a:p>
            <a:r>
              <a:rPr lang="en-US" dirty="0"/>
              <a:t>Source: Bureau of Labor Statistics </a:t>
            </a:r>
          </a:p>
        </p:txBody>
      </p:sp>
    </p:spTree>
    <p:extLst>
      <p:ext uri="{BB962C8B-B14F-4D97-AF65-F5344CB8AC3E}">
        <p14:creationId xmlns:p14="http://schemas.microsoft.com/office/powerpoint/2010/main" val="53228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Available</a:t>
            </a:r>
          </a:p>
        </p:txBody>
      </p:sp>
      <p:pic>
        <p:nvPicPr>
          <p:cNvPr id="4" name="Picture 3"/>
          <p:cNvPicPr>
            <a:picLocks noChangeAspect="1"/>
          </p:cNvPicPr>
          <p:nvPr/>
        </p:nvPicPr>
        <p:blipFill>
          <a:blip r:embed="rId3"/>
          <a:stretch>
            <a:fillRect/>
          </a:stretch>
        </p:blipFill>
        <p:spPr>
          <a:xfrm>
            <a:off x="7508678" y="286603"/>
            <a:ext cx="1920406" cy="1694835"/>
          </a:xfrm>
          <a:prstGeom prst="rect">
            <a:avLst/>
          </a:prstGeom>
        </p:spPr>
      </p:pic>
      <p:pic>
        <p:nvPicPr>
          <p:cNvPr id="5" name="Picture 4">
            <a:extLst>
              <a:ext uri="{FF2B5EF4-FFF2-40B4-BE49-F238E27FC236}">
                <a16:creationId xmlns:a16="http://schemas.microsoft.com/office/drawing/2014/main" id="{952D52B7-1A2E-425C-90E0-81FF96CC8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584" y="1981438"/>
            <a:ext cx="8924544" cy="3762375"/>
          </a:xfrm>
          <a:prstGeom prst="rect">
            <a:avLst/>
          </a:prstGeom>
        </p:spPr>
      </p:pic>
    </p:spTree>
    <p:extLst>
      <p:ext uri="{BB962C8B-B14F-4D97-AF65-F5344CB8AC3E}">
        <p14:creationId xmlns:p14="http://schemas.microsoft.com/office/powerpoint/2010/main" val="378519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624790"/>
          </a:xfrm>
        </p:spPr>
        <p:txBody>
          <a:bodyPr>
            <a:normAutofit/>
          </a:bodyPr>
          <a:lstStyle/>
          <a:p>
            <a:r>
              <a:rPr lang="en-US" sz="3600" dirty="0"/>
              <a:t>Presentation in Three Parts:</a:t>
            </a:r>
            <a:br>
              <a:rPr lang="en-US" sz="3600" dirty="0"/>
            </a:br>
            <a:r>
              <a:rPr lang="en-US" sz="3600" dirty="0"/>
              <a:t/>
            </a:r>
            <a:br>
              <a:rPr lang="en-US" sz="3600" dirty="0"/>
            </a:br>
            <a:r>
              <a:rPr lang="en-US" sz="3600" dirty="0"/>
              <a:t>I  What is Registered Apprenticeship </a:t>
            </a:r>
            <a:br>
              <a:rPr lang="en-US" sz="3600" dirty="0"/>
            </a:br>
            <a:r>
              <a:rPr lang="en-US" sz="3600" dirty="0"/>
              <a:t>II New and Emerging Sectors of Registered Apprenticeship</a:t>
            </a:r>
            <a:br>
              <a:rPr lang="en-US" sz="3600" dirty="0"/>
            </a:br>
            <a:r>
              <a:rPr lang="en-US" sz="3600" dirty="0"/>
              <a:t>III Available Funding Sources</a:t>
            </a:r>
          </a:p>
        </p:txBody>
      </p:sp>
      <p:pic>
        <p:nvPicPr>
          <p:cNvPr id="4" name="Picture 3"/>
          <p:cNvPicPr>
            <a:picLocks noChangeAspect="1"/>
          </p:cNvPicPr>
          <p:nvPr/>
        </p:nvPicPr>
        <p:blipFill>
          <a:blip r:embed="rId3"/>
          <a:stretch>
            <a:fillRect/>
          </a:stretch>
        </p:blipFill>
        <p:spPr>
          <a:xfrm>
            <a:off x="7544889" y="348336"/>
            <a:ext cx="1920406" cy="1694835"/>
          </a:xfrm>
          <a:prstGeom prst="rect">
            <a:avLst/>
          </a:prstGeom>
        </p:spPr>
      </p:pic>
    </p:spTree>
    <p:extLst>
      <p:ext uri="{BB962C8B-B14F-4D97-AF65-F5344CB8AC3E}">
        <p14:creationId xmlns:p14="http://schemas.microsoft.com/office/powerpoint/2010/main" val="164735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SUNY Apprenticeship Program Strategies For Funding</a:t>
            </a:r>
          </a:p>
        </p:txBody>
      </p:sp>
      <p:sp>
        <p:nvSpPr>
          <p:cNvPr id="3" name="Content Placeholder 2"/>
          <p:cNvSpPr>
            <a:spLocks noGrp="1"/>
          </p:cNvSpPr>
          <p:nvPr>
            <p:ph idx="1"/>
          </p:nvPr>
        </p:nvSpPr>
        <p:spPr/>
        <p:txBody>
          <a:bodyPr>
            <a:normAutofit/>
          </a:bodyPr>
          <a:lstStyle/>
          <a:p>
            <a:pPr marL="0" indent="0">
              <a:buNone/>
            </a:pPr>
            <a:r>
              <a:rPr lang="en-US" sz="3600" dirty="0"/>
              <a:t>Related Instruction Training</a:t>
            </a:r>
          </a:p>
          <a:p>
            <a:pPr marL="0" indent="0">
              <a:buNone/>
            </a:pPr>
            <a:r>
              <a:rPr lang="en-US" sz="3600" dirty="0"/>
              <a:t>Curriculum development</a:t>
            </a:r>
          </a:p>
          <a:p>
            <a:pPr marL="0" indent="0">
              <a:buNone/>
            </a:pPr>
            <a:r>
              <a:rPr lang="en-US" sz="3600" dirty="0"/>
              <a:t>Industry Roundtables</a:t>
            </a:r>
          </a:p>
          <a:p>
            <a:pPr marL="0" indent="0">
              <a:buNone/>
            </a:pPr>
            <a:r>
              <a:rPr lang="en-US" sz="3600" dirty="0"/>
              <a:t>Hybrid and competency-based programs and testing</a:t>
            </a:r>
          </a:p>
          <a:p>
            <a:pPr marL="0" indent="0">
              <a:buNone/>
            </a:pPr>
            <a:r>
              <a:rPr lang="en-US" sz="3600" dirty="0"/>
              <a:t>Pre-apprenticeship</a:t>
            </a:r>
          </a:p>
        </p:txBody>
      </p:sp>
      <p:pic>
        <p:nvPicPr>
          <p:cNvPr id="4" name="Picture 3"/>
          <p:cNvPicPr>
            <a:picLocks noChangeAspect="1"/>
          </p:cNvPicPr>
          <p:nvPr/>
        </p:nvPicPr>
        <p:blipFill>
          <a:blip r:embed="rId3"/>
          <a:stretch>
            <a:fillRect/>
          </a:stretch>
        </p:blipFill>
        <p:spPr>
          <a:xfrm>
            <a:off x="10195477" y="2162579"/>
            <a:ext cx="1920406" cy="1694835"/>
          </a:xfrm>
          <a:prstGeom prst="rect">
            <a:avLst/>
          </a:prstGeom>
        </p:spPr>
      </p:pic>
    </p:spTree>
    <p:extLst>
      <p:ext uri="{BB962C8B-B14F-4D97-AF65-F5344CB8AC3E}">
        <p14:creationId xmlns:p14="http://schemas.microsoft.com/office/powerpoint/2010/main" val="127075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a:t>
            </a:r>
          </a:p>
        </p:txBody>
      </p:sp>
      <p:sp>
        <p:nvSpPr>
          <p:cNvPr id="3" name="Text Placeholder 2"/>
          <p:cNvSpPr>
            <a:spLocks noGrp="1"/>
          </p:cNvSpPr>
          <p:nvPr>
            <p:ph type="body" idx="1"/>
          </p:nvPr>
        </p:nvSpPr>
        <p:spPr/>
        <p:txBody>
          <a:bodyPr/>
          <a:lstStyle/>
          <a:p>
            <a:endParaRPr lang="en-US"/>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335652925"/>
              </p:ext>
            </p:extLst>
          </p:nvPr>
        </p:nvGraphicFramePr>
        <p:xfrm>
          <a:off x="482599" y="1846051"/>
          <a:ext cx="11440694" cy="3029833"/>
        </p:xfrm>
        <a:graphic>
          <a:graphicData uri="http://schemas.openxmlformats.org/drawingml/2006/table">
            <a:tbl>
              <a:tblPr/>
              <a:tblGrid>
                <a:gridCol w="5720347">
                  <a:extLst>
                    <a:ext uri="{9D8B030D-6E8A-4147-A177-3AD203B41FA5}">
                      <a16:colId xmlns:a16="http://schemas.microsoft.com/office/drawing/2014/main" val="20000"/>
                    </a:ext>
                  </a:extLst>
                </a:gridCol>
                <a:gridCol w="5720347">
                  <a:extLst>
                    <a:ext uri="{9D8B030D-6E8A-4147-A177-3AD203B41FA5}">
                      <a16:colId xmlns:a16="http://schemas.microsoft.com/office/drawing/2014/main" val="20001"/>
                    </a:ext>
                  </a:extLst>
                </a:gridCol>
              </a:tblGrid>
              <a:tr h="360053">
                <a:tc gridSpan="2">
                  <a:txBody>
                    <a:bodyPr/>
                    <a:lstStyle/>
                    <a:p>
                      <a:r>
                        <a:rPr lang="en-US" sz="1400" dirty="0"/>
                        <a:t>Funding Amounts</a:t>
                      </a:r>
                    </a:p>
                  </a:txBody>
                  <a:tcPr marL="4677" marR="4677" marT="4677" marB="4677" anchor="ctr"/>
                </a:tc>
                <a:tc hMerge="1">
                  <a:txBody>
                    <a:bodyPr/>
                    <a:lstStyle/>
                    <a:p>
                      <a:endParaRPr lang="en-US"/>
                    </a:p>
                  </a:txBody>
                  <a:tcPr/>
                </a:tc>
                <a:extLst>
                  <a:ext uri="{0D108BD9-81ED-4DB2-BD59-A6C34878D82A}">
                    <a16:rowId xmlns:a16="http://schemas.microsoft.com/office/drawing/2014/main" val="10000"/>
                  </a:ext>
                </a:extLst>
              </a:tr>
              <a:tr h="384677">
                <a:tc>
                  <a:txBody>
                    <a:bodyPr/>
                    <a:lstStyle/>
                    <a:p>
                      <a:r>
                        <a:rPr lang="en-US" sz="1400" dirty="0"/>
                        <a:t>Industry Roundtables:</a:t>
                      </a:r>
                    </a:p>
                  </a:txBody>
                  <a:tcPr marL="4677" marR="4677" marT="4677" marB="4677" anchor="ctr">
                    <a:lnL>
                      <a:noFill/>
                    </a:lnL>
                    <a:lnR>
                      <a:noFill/>
                    </a:lnR>
                    <a:lnB>
                      <a:noFill/>
                    </a:lnB>
                  </a:tcPr>
                </a:tc>
                <a:tc>
                  <a:txBody>
                    <a:bodyPr/>
                    <a:lstStyle/>
                    <a:p>
                      <a:r>
                        <a:rPr lang="en-US" sz="1400" dirty="0"/>
                        <a:t>Up to $2,000 per roundtable</a:t>
                      </a:r>
                    </a:p>
                  </a:txBody>
                  <a:tcPr marL="4677" marR="4677" marT="4677" marB="4677" anchor="ctr">
                    <a:lnL>
                      <a:noFill/>
                    </a:lnL>
                    <a:lnR>
                      <a:noFill/>
                    </a:lnR>
                    <a:lnT>
                      <a:noFill/>
                    </a:lnT>
                    <a:lnB>
                      <a:noFill/>
                    </a:lnB>
                  </a:tcPr>
                </a:tc>
                <a:extLst>
                  <a:ext uri="{0D108BD9-81ED-4DB2-BD59-A6C34878D82A}">
                    <a16:rowId xmlns:a16="http://schemas.microsoft.com/office/drawing/2014/main" val="10001"/>
                  </a:ext>
                </a:extLst>
              </a:tr>
              <a:tr h="384677">
                <a:tc>
                  <a:txBody>
                    <a:bodyPr/>
                    <a:lstStyle/>
                    <a:p>
                      <a:r>
                        <a:rPr lang="en-US" sz="1400"/>
                        <a:t>Related Instruction (RI) Costs:</a:t>
                      </a:r>
                    </a:p>
                  </a:txBody>
                  <a:tcPr marL="4677" marR="4677" marT="4677" marB="4677" anchor="ctr">
                    <a:lnL>
                      <a:noFill/>
                    </a:lnL>
                    <a:lnR>
                      <a:noFill/>
                    </a:lnR>
                    <a:lnT>
                      <a:noFill/>
                    </a:lnT>
                    <a:lnB>
                      <a:noFill/>
                    </a:lnB>
                  </a:tcPr>
                </a:tc>
                <a:tc>
                  <a:txBody>
                    <a:bodyPr/>
                    <a:lstStyle/>
                    <a:p>
                      <a:r>
                        <a:rPr lang="en-US" sz="1400" dirty="0"/>
                        <a:t>Up to $5,000 per apprentice</a:t>
                      </a:r>
                    </a:p>
                  </a:txBody>
                  <a:tcPr marL="4677" marR="4677" marT="4677" marB="4677" anchor="ctr">
                    <a:lnL>
                      <a:noFill/>
                    </a:lnL>
                    <a:lnR>
                      <a:noFill/>
                    </a:lnR>
                    <a:lnT>
                      <a:noFill/>
                    </a:lnT>
                    <a:lnB>
                      <a:noFill/>
                    </a:lnB>
                  </a:tcPr>
                </a:tc>
                <a:extLst>
                  <a:ext uri="{0D108BD9-81ED-4DB2-BD59-A6C34878D82A}">
                    <a16:rowId xmlns:a16="http://schemas.microsoft.com/office/drawing/2014/main" val="10002"/>
                  </a:ext>
                </a:extLst>
              </a:tr>
              <a:tr h="744796">
                <a:tc>
                  <a:txBody>
                    <a:bodyPr/>
                    <a:lstStyle/>
                    <a:p>
                      <a:r>
                        <a:rPr lang="en-US" sz="1400" dirty="0"/>
                        <a:t>Project Management (all projects</a:t>
                      </a:r>
                      <a:r>
                        <a:rPr lang="en-US" sz="1400" baseline="0" dirty="0"/>
                        <a:t> are eligible</a:t>
                      </a:r>
                      <a:endParaRPr lang="en-US" sz="1400" dirty="0"/>
                    </a:p>
                  </a:txBody>
                  <a:tcPr marL="4677" marR="4677" marT="4677" marB="4677" anchor="ctr">
                    <a:lnL>
                      <a:noFill/>
                    </a:lnL>
                    <a:lnR>
                      <a:noFill/>
                    </a:lnR>
                    <a:lnT>
                      <a:noFill/>
                    </a:lnT>
                    <a:lnB>
                      <a:noFill/>
                    </a:lnB>
                  </a:tcPr>
                </a:tc>
                <a:tc>
                  <a:txBody>
                    <a:bodyPr/>
                    <a:lstStyle/>
                    <a:p>
                      <a:r>
                        <a:rPr lang="en-US" sz="1400" dirty="0"/>
                        <a:t>Up to 10% of total cost of projected project</a:t>
                      </a:r>
                    </a:p>
                  </a:txBody>
                  <a:tcPr marL="4677" marR="4677" marT="4677" marB="4677" anchor="ctr">
                    <a:lnL>
                      <a:noFill/>
                    </a:lnL>
                    <a:lnR>
                      <a:noFill/>
                    </a:lnR>
                    <a:lnT>
                      <a:noFill/>
                    </a:lnT>
                    <a:lnB>
                      <a:noFill/>
                    </a:lnB>
                  </a:tcPr>
                </a:tc>
                <a:extLst>
                  <a:ext uri="{0D108BD9-81ED-4DB2-BD59-A6C34878D82A}">
                    <a16:rowId xmlns:a16="http://schemas.microsoft.com/office/drawing/2014/main" val="10003"/>
                  </a:ext>
                </a:extLst>
              </a:tr>
              <a:tr h="880962">
                <a:tc>
                  <a:txBody>
                    <a:bodyPr/>
                    <a:lstStyle/>
                    <a:p>
                      <a:r>
                        <a:rPr lang="en-US" sz="1400" dirty="0">
                          <a:hlinkClick r:id="rId3"/>
                        </a:rPr>
                        <a:t>Pre-Apprenticeship Program</a:t>
                      </a:r>
                      <a:r>
                        <a:rPr lang="en-US" sz="1400" dirty="0"/>
                        <a:t> (per apprentice):</a:t>
                      </a:r>
                    </a:p>
                  </a:txBody>
                  <a:tcPr marL="4677" marR="4677" marT="4677" marB="4677" anchor="ctr">
                    <a:lnL>
                      <a:noFill/>
                    </a:lnL>
                    <a:lnR>
                      <a:noFill/>
                    </a:lnR>
                    <a:lnT>
                      <a:noFill/>
                    </a:lnT>
                    <a:lnB>
                      <a:noFill/>
                    </a:lnB>
                  </a:tcPr>
                </a:tc>
                <a:tc>
                  <a:txBody>
                    <a:bodyPr/>
                    <a:lstStyle/>
                    <a:p>
                      <a:r>
                        <a:rPr lang="en-US" sz="1400" dirty="0"/>
                        <a:t>Up to $500 per pre-apprentice</a:t>
                      </a:r>
                    </a:p>
                  </a:txBody>
                  <a:tcPr marL="4677" marR="4677" marT="4677" marB="4677" anchor="ctr">
                    <a:lnL>
                      <a:noFill/>
                    </a:lnL>
                    <a:lnR>
                      <a:noFill/>
                    </a:lnR>
                    <a:lnT>
                      <a:noFill/>
                    </a:lnT>
                    <a:lnB>
                      <a:noFill/>
                    </a:lnB>
                  </a:tcPr>
                </a:tc>
                <a:extLst>
                  <a:ext uri="{0D108BD9-81ED-4DB2-BD59-A6C34878D82A}">
                    <a16:rowId xmlns:a16="http://schemas.microsoft.com/office/drawing/2014/main" val="10004"/>
                  </a:ext>
                </a:extLst>
              </a:tr>
              <a:tr h="274668">
                <a:tc>
                  <a:txBody>
                    <a:bodyPr/>
                    <a:lstStyle/>
                    <a:p>
                      <a:endParaRPr lang="en-US" sz="1400" dirty="0"/>
                    </a:p>
                  </a:txBody>
                  <a:tcPr marL="4677" marR="4677" marT="4677" marB="4677" anchor="ctr">
                    <a:lnL>
                      <a:noFill/>
                    </a:lnL>
                    <a:lnR>
                      <a:noFill/>
                    </a:lnR>
                    <a:lnT>
                      <a:noFill/>
                    </a:lnT>
                    <a:lnB>
                      <a:noFill/>
                    </a:lnB>
                  </a:tcPr>
                </a:tc>
                <a:tc>
                  <a:txBody>
                    <a:bodyPr/>
                    <a:lstStyle/>
                    <a:p>
                      <a:endParaRPr lang="en-US" sz="1400" dirty="0"/>
                    </a:p>
                  </a:txBody>
                  <a:tcPr marL="4677" marR="4677" marT="4677" marB="4677"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sz="quarter" idx="4"/>
          </p:nvPr>
        </p:nvSpPr>
        <p:spPr>
          <a:xfrm>
            <a:off x="1672387" y="4875884"/>
            <a:ext cx="10250907" cy="1272253"/>
          </a:xfrm>
        </p:spPr>
        <p:txBody>
          <a:bodyPr/>
          <a:lstStyle/>
          <a:p>
            <a:r>
              <a:rPr lang="en-US" dirty="0">
                <a:hlinkClick r:id="rId4"/>
              </a:rPr>
              <a:t>https://www.mvcc.edu/apprenticeships/apprenticeship-app</a:t>
            </a:r>
            <a:endParaRPr lang="en-US" dirty="0"/>
          </a:p>
          <a:p>
            <a:endParaRPr lang="en-US" dirty="0"/>
          </a:p>
        </p:txBody>
      </p:sp>
      <p:sp>
        <p:nvSpPr>
          <p:cNvPr id="8"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0784"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What can your college apply for?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AAAAAA"/>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5"/>
          <a:stretch>
            <a:fillRect/>
          </a:stretch>
        </p:blipFill>
        <p:spPr>
          <a:xfrm>
            <a:off x="10195477" y="2214193"/>
            <a:ext cx="1920406" cy="1694835"/>
          </a:xfrm>
          <a:prstGeom prst="rect">
            <a:avLst/>
          </a:prstGeom>
        </p:spPr>
      </p:pic>
    </p:spTree>
    <p:extLst>
      <p:ext uri="{BB962C8B-B14F-4D97-AF65-F5344CB8AC3E}">
        <p14:creationId xmlns:p14="http://schemas.microsoft.com/office/powerpoint/2010/main" val="2972061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 Funding – Empire State Apprenticeship Tax Credit</a:t>
            </a:r>
          </a:p>
        </p:txBody>
      </p:sp>
      <p:sp>
        <p:nvSpPr>
          <p:cNvPr id="3" name="Content Placeholder 2"/>
          <p:cNvSpPr>
            <a:spLocks noGrp="1"/>
          </p:cNvSpPr>
          <p:nvPr>
            <p:ph idx="1"/>
          </p:nvPr>
        </p:nvSpPr>
        <p:spPr/>
        <p:txBody>
          <a:bodyPr/>
          <a:lstStyle/>
          <a:p>
            <a:r>
              <a:rPr lang="en-US" dirty="0"/>
              <a:t>NYS RA sponsors and signatories</a:t>
            </a:r>
          </a:p>
          <a:p>
            <a:r>
              <a:rPr lang="en-US" dirty="0"/>
              <a:t>Tax credit for apprentices employed full-time for at least </a:t>
            </a:r>
          </a:p>
          <a:p>
            <a:r>
              <a:rPr lang="en-US" dirty="0"/>
              <a:t>six months</a:t>
            </a:r>
          </a:p>
          <a:p>
            <a:r>
              <a:rPr lang="en-US" dirty="0"/>
              <a:t>Enhanced tax credits</a:t>
            </a:r>
          </a:p>
          <a:p>
            <a:pPr lvl="1"/>
            <a:r>
              <a:rPr lang="en-US" dirty="0"/>
              <a:t>Disadvantaged youth</a:t>
            </a:r>
          </a:p>
          <a:p>
            <a:pPr lvl="1"/>
            <a:r>
              <a:rPr lang="en-US" dirty="0"/>
              <a:t>Apprentices with a mentor</a:t>
            </a:r>
          </a:p>
          <a:p>
            <a:r>
              <a:rPr lang="en-US" dirty="0"/>
              <a:t>Focus on demand occupations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761" y="2081724"/>
            <a:ext cx="2622239" cy="697541"/>
          </a:xfrm>
          <a:prstGeom prst="rect">
            <a:avLst/>
          </a:prstGeom>
        </p:spPr>
      </p:pic>
      <p:pic>
        <p:nvPicPr>
          <p:cNvPr id="4" name="Picture 3"/>
          <p:cNvPicPr>
            <a:picLocks noChangeAspect="1"/>
          </p:cNvPicPr>
          <p:nvPr/>
        </p:nvPicPr>
        <p:blipFill>
          <a:blip r:embed="rId3"/>
          <a:stretch>
            <a:fillRect/>
          </a:stretch>
        </p:blipFill>
        <p:spPr>
          <a:xfrm>
            <a:off x="10271594" y="2887639"/>
            <a:ext cx="1920406" cy="1694835"/>
          </a:xfrm>
          <a:prstGeom prst="rect">
            <a:avLst/>
          </a:prstGeom>
        </p:spPr>
      </p:pic>
    </p:spTree>
    <p:extLst>
      <p:ext uri="{BB962C8B-B14F-4D97-AF65-F5344CB8AC3E}">
        <p14:creationId xmlns:p14="http://schemas.microsoft.com/office/powerpoint/2010/main" val="421360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 Funding – Apprenticeship Expansion Grant</a:t>
            </a:r>
          </a:p>
        </p:txBody>
      </p:sp>
      <p:sp>
        <p:nvSpPr>
          <p:cNvPr id="3" name="Content Placeholder 2"/>
          <p:cNvSpPr>
            <a:spLocks noGrp="1"/>
          </p:cNvSpPr>
          <p:nvPr>
            <p:ph idx="1"/>
          </p:nvPr>
        </p:nvSpPr>
        <p:spPr/>
        <p:txBody>
          <a:bodyPr>
            <a:normAutofit/>
          </a:bodyPr>
          <a:lstStyle/>
          <a:p>
            <a:r>
              <a:rPr lang="en-US" sz="3600" dirty="0"/>
              <a:t>$4.2 million in total funding</a:t>
            </a:r>
          </a:p>
          <a:p>
            <a:r>
              <a:rPr lang="en-US" sz="3600" dirty="0"/>
              <a:t>Goal to expand RA</a:t>
            </a:r>
          </a:p>
          <a:p>
            <a:r>
              <a:rPr lang="en-US" sz="3600" dirty="0"/>
              <a:t>Apprentices enter high-demand occupations</a:t>
            </a:r>
          </a:p>
          <a:p>
            <a:r>
              <a:rPr lang="en-US" sz="3600" dirty="0"/>
              <a:t>Funding covers RA training costs of apprentices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761" y="2081724"/>
            <a:ext cx="2622239" cy="697541"/>
          </a:xfrm>
          <a:prstGeom prst="rect">
            <a:avLst/>
          </a:prstGeom>
        </p:spPr>
      </p:pic>
      <p:pic>
        <p:nvPicPr>
          <p:cNvPr id="4" name="Picture 3"/>
          <p:cNvPicPr>
            <a:picLocks noChangeAspect="1"/>
          </p:cNvPicPr>
          <p:nvPr/>
        </p:nvPicPr>
        <p:blipFill>
          <a:blip r:embed="rId4"/>
          <a:stretch>
            <a:fillRect/>
          </a:stretch>
        </p:blipFill>
        <p:spPr>
          <a:xfrm>
            <a:off x="10195477" y="2779265"/>
            <a:ext cx="1920406" cy="1694835"/>
          </a:xfrm>
          <a:prstGeom prst="rect">
            <a:avLst/>
          </a:prstGeom>
        </p:spPr>
      </p:pic>
    </p:spTree>
    <p:extLst>
      <p:ext uri="{BB962C8B-B14F-4D97-AF65-F5344CB8AC3E}">
        <p14:creationId xmlns:p14="http://schemas.microsoft.com/office/powerpoint/2010/main" val="35166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to Break into New Sectors</a:t>
            </a:r>
          </a:p>
        </p:txBody>
      </p:sp>
      <p:sp>
        <p:nvSpPr>
          <p:cNvPr id="3" name="Content Placeholder 2"/>
          <p:cNvSpPr>
            <a:spLocks noGrp="1"/>
          </p:cNvSpPr>
          <p:nvPr>
            <p:ph idx="1"/>
          </p:nvPr>
        </p:nvSpPr>
        <p:spPr>
          <a:xfrm>
            <a:off x="1097280" y="1845734"/>
            <a:ext cx="8240151" cy="4023360"/>
          </a:xfrm>
        </p:spPr>
        <p:txBody>
          <a:bodyPr/>
          <a:lstStyle/>
          <a:p>
            <a:r>
              <a:rPr lang="en-US" dirty="0"/>
              <a:t>1) Leverage existing partnerships with employers in IT and Healthcare sectors. </a:t>
            </a:r>
          </a:p>
          <a:p>
            <a:endParaRPr lang="en-US" dirty="0"/>
          </a:p>
          <a:p>
            <a:r>
              <a:rPr lang="en-US" dirty="0"/>
              <a:t>2) Get creative with program approaches. What does your college have to support new programming on the credit or non-credit side in the above areas?</a:t>
            </a:r>
          </a:p>
          <a:p>
            <a:endParaRPr lang="en-US" dirty="0"/>
          </a:p>
          <a:p>
            <a:r>
              <a:rPr lang="en-US" dirty="0"/>
              <a:t>3) Don’t limit yourself to only the approved titles in NY. </a:t>
            </a:r>
          </a:p>
        </p:txBody>
      </p:sp>
      <p:pic>
        <p:nvPicPr>
          <p:cNvPr id="4" name="Picture 3"/>
          <p:cNvPicPr>
            <a:picLocks noChangeAspect="1"/>
          </p:cNvPicPr>
          <p:nvPr/>
        </p:nvPicPr>
        <p:blipFill>
          <a:blip r:embed="rId2"/>
          <a:stretch>
            <a:fillRect/>
          </a:stretch>
        </p:blipFill>
        <p:spPr>
          <a:xfrm>
            <a:off x="10069336" y="2098952"/>
            <a:ext cx="1926503" cy="1694835"/>
          </a:xfrm>
          <a:prstGeom prst="rect">
            <a:avLst/>
          </a:prstGeom>
        </p:spPr>
      </p:pic>
    </p:spTree>
    <p:extLst>
      <p:ext uri="{BB962C8B-B14F-4D97-AF65-F5344CB8AC3E}">
        <p14:creationId xmlns:p14="http://schemas.microsoft.com/office/powerpoint/2010/main" val="260373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sp>
        <p:nvSpPr>
          <p:cNvPr id="7" name="Text Placeholder 6"/>
          <p:cNvSpPr>
            <a:spLocks noGrp="1"/>
          </p:cNvSpPr>
          <p:nvPr>
            <p:ph type="body" idx="1"/>
          </p:nvPr>
        </p:nvSpPr>
        <p:spPr/>
        <p:txBody>
          <a:bodyPr/>
          <a:lstStyle/>
          <a:p>
            <a:r>
              <a:rPr lang="en-US" dirty="0"/>
              <a:t>Franca Armstrong </a:t>
            </a:r>
          </a:p>
        </p:txBody>
      </p:sp>
      <p:sp>
        <p:nvSpPr>
          <p:cNvPr id="8" name="Content Placeholder 7"/>
          <p:cNvSpPr>
            <a:spLocks noGrp="1"/>
          </p:cNvSpPr>
          <p:nvPr>
            <p:ph sz="half" idx="2"/>
          </p:nvPr>
        </p:nvSpPr>
        <p:spPr/>
        <p:txBody>
          <a:bodyPr/>
          <a:lstStyle/>
          <a:p>
            <a:r>
              <a:rPr lang="en-US" dirty="0"/>
              <a:t>Mohawk Valley Community College</a:t>
            </a:r>
          </a:p>
          <a:p>
            <a:r>
              <a:rPr lang="en-US" dirty="0">
                <a:hlinkClick r:id="rId3"/>
              </a:rPr>
              <a:t>farmstrong@mvcc.edu</a:t>
            </a:r>
            <a:endParaRPr lang="en-US" dirty="0"/>
          </a:p>
          <a:p>
            <a:endParaRPr lang="en-US" dirty="0"/>
          </a:p>
        </p:txBody>
      </p:sp>
      <p:sp>
        <p:nvSpPr>
          <p:cNvPr id="9" name="Text Placeholder 8"/>
          <p:cNvSpPr>
            <a:spLocks noGrp="1"/>
          </p:cNvSpPr>
          <p:nvPr>
            <p:ph type="body" sz="quarter" idx="3"/>
          </p:nvPr>
        </p:nvSpPr>
        <p:spPr/>
        <p:txBody>
          <a:bodyPr/>
          <a:lstStyle/>
          <a:p>
            <a:r>
              <a:rPr lang="en-US" dirty="0"/>
              <a:t>Mary </a:t>
            </a:r>
            <a:r>
              <a:rPr lang="en-US" dirty="0" err="1"/>
              <a:t>kohan</a:t>
            </a:r>
            <a:r>
              <a:rPr lang="en-US" dirty="0"/>
              <a:t> (Healthcare)</a:t>
            </a:r>
          </a:p>
        </p:txBody>
      </p:sp>
      <p:sp>
        <p:nvSpPr>
          <p:cNvPr id="10" name="Content Placeholder 9"/>
          <p:cNvSpPr>
            <a:spLocks noGrp="1"/>
          </p:cNvSpPr>
          <p:nvPr>
            <p:ph sz="quarter" idx="4"/>
          </p:nvPr>
        </p:nvSpPr>
        <p:spPr>
          <a:xfrm>
            <a:off x="5775877" y="2582335"/>
            <a:ext cx="4937760" cy="3286760"/>
          </a:xfrm>
        </p:spPr>
        <p:txBody>
          <a:bodyPr/>
          <a:lstStyle/>
          <a:p>
            <a:r>
              <a:rPr lang="en-US" dirty="0"/>
              <a:t>Schenectady County Community College</a:t>
            </a:r>
          </a:p>
          <a:p>
            <a:r>
              <a:rPr lang="en-US" dirty="0">
                <a:hlinkClick r:id="rId4"/>
              </a:rPr>
              <a:t>kohanmj@sunysccc.edu</a:t>
            </a:r>
            <a:endParaRPr lang="en-US" dirty="0"/>
          </a:p>
          <a:p>
            <a:r>
              <a:rPr lang="en-US" dirty="0"/>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5840" y="4011719"/>
            <a:ext cx="2809875" cy="1857375"/>
          </a:xfrm>
          <a:prstGeom prst="rect">
            <a:avLst/>
          </a:prstGeom>
        </p:spPr>
      </p:pic>
      <p:pic>
        <p:nvPicPr>
          <p:cNvPr id="3" name="Picture 2"/>
          <p:cNvPicPr>
            <a:picLocks noChangeAspect="1"/>
          </p:cNvPicPr>
          <p:nvPr/>
        </p:nvPicPr>
        <p:blipFill>
          <a:blip r:embed="rId6"/>
          <a:stretch>
            <a:fillRect/>
          </a:stretch>
        </p:blipFill>
        <p:spPr>
          <a:xfrm>
            <a:off x="10271594" y="2027122"/>
            <a:ext cx="1920406" cy="1694835"/>
          </a:xfrm>
          <a:prstGeom prst="rect">
            <a:avLst/>
          </a:prstGeom>
        </p:spPr>
      </p:pic>
    </p:spTree>
    <p:extLst>
      <p:ext uri="{BB962C8B-B14F-4D97-AF65-F5344CB8AC3E}">
        <p14:creationId xmlns:p14="http://schemas.microsoft.com/office/powerpoint/2010/main" val="249145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Start with Why?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053" y="1737360"/>
            <a:ext cx="8619265" cy="4519061"/>
          </a:xfrm>
        </p:spPr>
      </p:pic>
      <p:pic>
        <p:nvPicPr>
          <p:cNvPr id="3" name="Picture 2"/>
          <p:cNvPicPr>
            <a:picLocks noChangeAspect="1"/>
          </p:cNvPicPr>
          <p:nvPr/>
        </p:nvPicPr>
        <p:blipFill>
          <a:blip r:embed="rId3"/>
          <a:stretch>
            <a:fillRect/>
          </a:stretch>
        </p:blipFill>
        <p:spPr>
          <a:xfrm>
            <a:off x="7565134" y="164563"/>
            <a:ext cx="1920406" cy="1694835"/>
          </a:xfrm>
          <a:prstGeom prst="rect">
            <a:avLst/>
          </a:prstGeom>
        </p:spPr>
      </p:pic>
    </p:spTree>
    <p:extLst>
      <p:ext uri="{BB962C8B-B14F-4D97-AF65-F5344CB8AC3E}">
        <p14:creationId xmlns:p14="http://schemas.microsoft.com/office/powerpoint/2010/main" val="416708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Registered Apprenticeships IN NY (RA)</a:t>
            </a:r>
          </a:p>
        </p:txBody>
      </p:sp>
      <p:sp>
        <p:nvSpPr>
          <p:cNvPr id="3" name="Content Placeholder 2"/>
          <p:cNvSpPr>
            <a:spLocks noGrp="1"/>
          </p:cNvSpPr>
          <p:nvPr>
            <p:ph idx="1"/>
          </p:nvPr>
        </p:nvSpPr>
        <p:spPr/>
        <p:txBody>
          <a:bodyPr/>
          <a:lstStyle/>
          <a:p>
            <a:r>
              <a:rPr lang="en-US" sz="2800" dirty="0"/>
              <a:t>Real jobs</a:t>
            </a:r>
          </a:p>
          <a:p>
            <a:r>
              <a:rPr lang="en-US" sz="2800" dirty="0"/>
              <a:t>On-the-job training (OJT)</a:t>
            </a:r>
          </a:p>
          <a:p>
            <a:r>
              <a:rPr lang="en-US" sz="2800" dirty="0"/>
              <a:t>Related Instruction (RI)</a:t>
            </a:r>
          </a:p>
          <a:p>
            <a:r>
              <a:rPr lang="en-US" sz="2800" dirty="0"/>
              <a:t>Programs conducted by employers (sponsors)</a:t>
            </a:r>
          </a:p>
          <a:p>
            <a:r>
              <a:rPr lang="en-US" sz="2800" dirty="0"/>
              <a:t>Industry specific standard training outlines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4499559"/>
            <a:ext cx="6667500" cy="2238375"/>
          </a:xfrm>
          <a:prstGeom prst="rect">
            <a:avLst/>
          </a:prstGeom>
        </p:spPr>
      </p:pic>
      <p:pic>
        <p:nvPicPr>
          <p:cNvPr id="5" name="Picture 4"/>
          <p:cNvPicPr>
            <a:picLocks noChangeAspect="1"/>
          </p:cNvPicPr>
          <p:nvPr/>
        </p:nvPicPr>
        <p:blipFill>
          <a:blip r:embed="rId3"/>
          <a:stretch>
            <a:fillRect/>
          </a:stretch>
        </p:blipFill>
        <p:spPr>
          <a:xfrm>
            <a:off x="10195477" y="2162579"/>
            <a:ext cx="1920406" cy="1694835"/>
          </a:xfrm>
          <a:prstGeom prst="rect">
            <a:avLst/>
          </a:prstGeom>
        </p:spPr>
      </p:pic>
    </p:spTree>
    <p:extLst>
      <p:ext uri="{BB962C8B-B14F-4D97-AF65-F5344CB8AC3E}">
        <p14:creationId xmlns:p14="http://schemas.microsoft.com/office/powerpoint/2010/main" val="390048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Apprentices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Full-time employees</a:t>
            </a:r>
          </a:p>
          <a:p>
            <a:pPr>
              <a:buFont typeface="Wingdings" panose="05000000000000000000" pitchFamily="2" charset="2"/>
              <a:buChar char="§"/>
            </a:pPr>
            <a:r>
              <a:rPr lang="en-US" sz="3200" dirty="0"/>
              <a:t>High quality work</a:t>
            </a:r>
          </a:p>
          <a:p>
            <a:pPr>
              <a:buFont typeface="Wingdings" panose="05000000000000000000" pitchFamily="2" charset="2"/>
              <a:buChar char="§"/>
            </a:pPr>
            <a:r>
              <a:rPr lang="en-US" sz="3200" dirty="0"/>
              <a:t>Wage progression</a:t>
            </a:r>
          </a:p>
          <a:p>
            <a:pPr>
              <a:buFont typeface="Wingdings" panose="05000000000000000000" pitchFamily="2" charset="2"/>
              <a:buChar char="§"/>
            </a:pPr>
            <a:r>
              <a:rPr lang="en-US" sz="3200" dirty="0"/>
              <a:t>144 hours of RI per year</a:t>
            </a:r>
          </a:p>
          <a:p>
            <a:pPr>
              <a:buFont typeface="Wingdings" panose="05000000000000000000" pitchFamily="2" charset="2"/>
              <a:buChar char="§"/>
            </a:pPr>
            <a:r>
              <a:rPr lang="en-US" sz="3200" dirty="0"/>
              <a:t>Skilled worker supervisor</a:t>
            </a:r>
          </a:p>
          <a:p>
            <a:pPr>
              <a:buFont typeface="Wingdings" panose="05000000000000000000" pitchFamily="2" charset="2"/>
              <a:buChar char="§"/>
            </a:pPr>
            <a:r>
              <a:rPr lang="en-US" sz="3200" dirty="0"/>
              <a:t>Certificate of Completion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846" y="1996198"/>
            <a:ext cx="4259502" cy="4081022"/>
          </a:xfrm>
          <a:prstGeom prst="rect">
            <a:avLst/>
          </a:prstGeom>
        </p:spPr>
      </p:pic>
      <p:pic>
        <p:nvPicPr>
          <p:cNvPr id="4" name="Picture 3"/>
          <p:cNvPicPr>
            <a:picLocks noChangeAspect="1"/>
          </p:cNvPicPr>
          <p:nvPr/>
        </p:nvPicPr>
        <p:blipFill>
          <a:blip r:embed="rId3"/>
          <a:stretch>
            <a:fillRect/>
          </a:stretch>
        </p:blipFill>
        <p:spPr>
          <a:xfrm>
            <a:off x="7512191" y="164563"/>
            <a:ext cx="1920406" cy="1694835"/>
          </a:xfrm>
          <a:prstGeom prst="rect">
            <a:avLst/>
          </a:prstGeom>
        </p:spPr>
      </p:pic>
    </p:spTree>
    <p:extLst>
      <p:ext uri="{BB962C8B-B14F-4D97-AF65-F5344CB8AC3E}">
        <p14:creationId xmlns:p14="http://schemas.microsoft.com/office/powerpoint/2010/main" val="267223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Benefits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Highly skilled workforce</a:t>
            </a:r>
          </a:p>
          <a:p>
            <a:pPr>
              <a:buFont typeface="Wingdings" panose="05000000000000000000" pitchFamily="2" charset="2"/>
              <a:buChar char="§"/>
            </a:pPr>
            <a:r>
              <a:rPr lang="en-US" sz="3200" dirty="0"/>
              <a:t>Pipeline of qualified applicants</a:t>
            </a:r>
          </a:p>
          <a:p>
            <a:pPr>
              <a:buFont typeface="Wingdings" panose="05000000000000000000" pitchFamily="2" charset="2"/>
              <a:buChar char="§"/>
            </a:pPr>
            <a:r>
              <a:rPr lang="en-US" sz="3200" dirty="0"/>
              <a:t>Efficiency and productivity</a:t>
            </a:r>
          </a:p>
          <a:p>
            <a:pPr>
              <a:buFont typeface="Wingdings" panose="05000000000000000000" pitchFamily="2" charset="2"/>
              <a:buChar char="§"/>
            </a:pPr>
            <a:r>
              <a:rPr lang="en-US" sz="3200" dirty="0"/>
              <a:t>Workers trained without loss of production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520" y="4427622"/>
            <a:ext cx="5243763" cy="1766415"/>
          </a:xfrm>
          <a:prstGeom prst="rect">
            <a:avLst/>
          </a:prstGeom>
        </p:spPr>
      </p:pic>
      <p:pic>
        <p:nvPicPr>
          <p:cNvPr id="5" name="Picture 4"/>
          <p:cNvPicPr>
            <a:picLocks noChangeAspect="1"/>
          </p:cNvPicPr>
          <p:nvPr/>
        </p:nvPicPr>
        <p:blipFill>
          <a:blip r:embed="rId3"/>
          <a:stretch>
            <a:fillRect/>
          </a:stretch>
        </p:blipFill>
        <p:spPr>
          <a:xfrm>
            <a:off x="7491093" y="150899"/>
            <a:ext cx="1920406" cy="1694835"/>
          </a:xfrm>
          <a:prstGeom prst="rect">
            <a:avLst/>
          </a:prstGeom>
        </p:spPr>
      </p:pic>
    </p:spTree>
    <p:extLst>
      <p:ext uri="{BB962C8B-B14F-4D97-AF65-F5344CB8AC3E}">
        <p14:creationId xmlns:p14="http://schemas.microsoft.com/office/powerpoint/2010/main" val="112816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Benefits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a:t>Structured and consistent training program</a:t>
            </a:r>
          </a:p>
          <a:p>
            <a:pPr>
              <a:buFont typeface="Wingdings" panose="05000000000000000000" pitchFamily="2" charset="2"/>
              <a:buChar char="§"/>
            </a:pPr>
            <a:r>
              <a:rPr lang="en-US" sz="3200" dirty="0"/>
              <a:t>Employee retention and attendance increased</a:t>
            </a:r>
          </a:p>
          <a:p>
            <a:pPr>
              <a:buFont typeface="Wingdings" panose="05000000000000000000" pitchFamily="2" charset="2"/>
              <a:buChar char="§"/>
            </a:pPr>
            <a:r>
              <a:rPr lang="en-US" sz="3200" dirty="0"/>
              <a:t>Employer/employee relations improved</a:t>
            </a:r>
          </a:p>
          <a:p>
            <a:pPr>
              <a:buFont typeface="Wingdings" panose="05000000000000000000" pitchFamily="2" charset="2"/>
              <a:buChar char="§"/>
            </a:pPr>
            <a:r>
              <a:rPr lang="en-US" sz="3200" dirty="0"/>
              <a:t>High-quality employment and </a:t>
            </a:r>
          </a:p>
          <a:p>
            <a:pPr marL="0" indent="0">
              <a:buNone/>
            </a:pPr>
            <a:r>
              <a:rPr lang="en-US" sz="3200" dirty="0"/>
              <a:t>   training opportunities</a:t>
            </a:r>
          </a:p>
          <a:p>
            <a:endParaRPr lang="en-US" dirty="0"/>
          </a:p>
        </p:txBody>
      </p:sp>
      <p:pic>
        <p:nvPicPr>
          <p:cNvPr id="2050" name="Picture 2" descr="Image result for apprentice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095" y="4902213"/>
            <a:ext cx="6384232" cy="1450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474551" y="150899"/>
            <a:ext cx="1920406" cy="1694835"/>
          </a:xfrm>
          <a:prstGeom prst="rect">
            <a:avLst/>
          </a:prstGeom>
        </p:spPr>
      </p:pic>
    </p:spTree>
    <p:extLst>
      <p:ext uri="{BB962C8B-B14F-4D97-AF65-F5344CB8AC3E}">
        <p14:creationId xmlns:p14="http://schemas.microsoft.com/office/powerpoint/2010/main" val="401874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Registered Apprenticeship Expansion</a:t>
            </a:r>
          </a:p>
        </p:txBody>
      </p:sp>
      <p:sp>
        <p:nvSpPr>
          <p:cNvPr id="3" name="Content Placeholder 2"/>
          <p:cNvSpPr>
            <a:spLocks noGrp="1"/>
          </p:cNvSpPr>
          <p:nvPr>
            <p:ph idx="1"/>
          </p:nvPr>
        </p:nvSpPr>
        <p:spPr/>
        <p:txBody>
          <a:bodyPr>
            <a:normAutofit/>
          </a:bodyPr>
          <a:lstStyle/>
          <a:p>
            <a:r>
              <a:rPr lang="en-US" sz="3600" dirty="0"/>
              <a:t>New occupations and/or trades</a:t>
            </a:r>
          </a:p>
          <a:p>
            <a:endParaRPr lang="en-US" sz="3600" dirty="0"/>
          </a:p>
          <a:p>
            <a:r>
              <a:rPr lang="en-US" sz="3600" dirty="0"/>
              <a:t>New training approaches</a:t>
            </a:r>
          </a:p>
          <a:p>
            <a:pPr lvl="1"/>
            <a:r>
              <a:rPr lang="en-US" sz="3600" dirty="0"/>
              <a:t>Time</a:t>
            </a:r>
          </a:p>
          <a:p>
            <a:pPr lvl="1"/>
            <a:r>
              <a:rPr lang="en-US" sz="3600" dirty="0"/>
              <a:t>Competency</a:t>
            </a:r>
          </a:p>
          <a:p>
            <a:pPr lvl="1"/>
            <a:r>
              <a:rPr lang="en-US" sz="3600" dirty="0"/>
              <a:t>Hybrid</a:t>
            </a:r>
          </a:p>
        </p:txBody>
      </p:sp>
      <p:pic>
        <p:nvPicPr>
          <p:cNvPr id="3074" name="Picture 2" descr="Image result for apprentices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204" y="3409604"/>
            <a:ext cx="5121480" cy="1844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542142" y="164563"/>
            <a:ext cx="1920406" cy="1694835"/>
          </a:xfrm>
          <a:prstGeom prst="rect">
            <a:avLst/>
          </a:prstGeom>
        </p:spPr>
      </p:pic>
    </p:spTree>
    <p:extLst>
      <p:ext uri="{BB962C8B-B14F-4D97-AF65-F5344CB8AC3E}">
        <p14:creationId xmlns:p14="http://schemas.microsoft.com/office/powerpoint/2010/main" val="75095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Apprenticeship Programs in NYS</a:t>
            </a:r>
          </a:p>
        </p:txBody>
      </p:sp>
      <p:sp>
        <p:nvSpPr>
          <p:cNvPr id="3" name="Content Placeholder 2"/>
          <p:cNvSpPr>
            <a:spLocks noGrp="1"/>
          </p:cNvSpPr>
          <p:nvPr>
            <p:ph idx="1"/>
          </p:nvPr>
        </p:nvSpPr>
        <p:spPr>
          <a:xfrm>
            <a:off x="1097280" y="1845734"/>
            <a:ext cx="10058400" cy="4377266"/>
          </a:xfrm>
        </p:spPr>
        <p:txBody>
          <a:bodyPr>
            <a:normAutofit lnSpcReduction="10000"/>
          </a:bodyPr>
          <a:lstStyle/>
          <a:p>
            <a:r>
              <a:rPr lang="en-US" sz="3200" b="1" dirty="0"/>
              <a:t>Model Examples:</a:t>
            </a:r>
            <a:r>
              <a:rPr lang="en-US" dirty="0"/>
              <a:t/>
            </a:r>
            <a:br>
              <a:rPr lang="en-US" dirty="0"/>
            </a:br>
            <a:r>
              <a:rPr lang="en-US" sz="2800" dirty="0"/>
              <a:t/>
            </a:r>
            <a:br>
              <a:rPr lang="en-US" sz="2800" dirty="0"/>
            </a:br>
            <a:r>
              <a:rPr lang="en-US" sz="2800" dirty="0" err="1"/>
              <a:t>Beachnut</a:t>
            </a:r>
            <a:r>
              <a:rPr lang="en-US" sz="2800" dirty="0"/>
              <a:t> </a:t>
            </a:r>
          </a:p>
          <a:p>
            <a:endParaRPr lang="en-US" sz="2800" dirty="0"/>
          </a:p>
          <a:p>
            <a:r>
              <a:rPr lang="en-US" sz="2800" dirty="0"/>
              <a:t>NYPA </a:t>
            </a:r>
          </a:p>
          <a:p>
            <a:endParaRPr lang="en-US" sz="2800" dirty="0"/>
          </a:p>
          <a:p>
            <a:r>
              <a:rPr lang="en-US" sz="2800" dirty="0"/>
              <a:t>Revere </a:t>
            </a:r>
          </a:p>
          <a:p>
            <a:endParaRPr lang="en-US" sz="2800" dirty="0"/>
          </a:p>
          <a:p>
            <a:r>
              <a:rPr lang="en-US" sz="2800" dirty="0"/>
              <a:t>Schenectady ARC</a:t>
            </a:r>
          </a:p>
          <a:p>
            <a:endParaRPr lang="en-US" sz="2800" dirty="0"/>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10195477" y="2159552"/>
            <a:ext cx="1920406" cy="1694835"/>
          </a:xfrm>
          <a:prstGeom prst="rect">
            <a:avLst/>
          </a:prstGeom>
        </p:spPr>
      </p:pic>
    </p:spTree>
    <p:extLst>
      <p:ext uri="{BB962C8B-B14F-4D97-AF65-F5344CB8AC3E}">
        <p14:creationId xmlns:p14="http://schemas.microsoft.com/office/powerpoint/2010/main" val="351298601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1089</TotalTime>
  <Words>548</Words>
  <Application>Microsoft Office PowerPoint</Application>
  <PresentationFormat>Widescreen</PresentationFormat>
  <Paragraphs>124</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Verdana</vt:lpstr>
      <vt:lpstr>Wingdings</vt:lpstr>
      <vt:lpstr>Retrospect</vt:lpstr>
      <vt:lpstr>Emerging Apprenticeship Sectors in New York State</vt:lpstr>
      <vt:lpstr>Presentation in Three Parts:  I  What is Registered Apprenticeship  II New and Emerging Sectors of Registered Apprenticeship III Available Funding Sources</vt:lpstr>
      <vt:lpstr>Let’s Start with Why?</vt:lpstr>
      <vt:lpstr>Registered Apprenticeships IN NY (RA)</vt:lpstr>
      <vt:lpstr>Benefits for Apprentices</vt:lpstr>
      <vt:lpstr>Business Benefits</vt:lpstr>
      <vt:lpstr>Business Benefits</vt:lpstr>
      <vt:lpstr>Registered Apprenticeship Expansion</vt:lpstr>
      <vt:lpstr>Apprenticeship Programs in NYS</vt:lpstr>
      <vt:lpstr>SUNY Apprenticeship Program Focus Areas</vt:lpstr>
      <vt:lpstr>PowerPoint Presentation</vt:lpstr>
      <vt:lpstr>Healthcare</vt:lpstr>
      <vt:lpstr>Healthcare</vt:lpstr>
      <vt:lpstr>Healthcare</vt:lpstr>
      <vt:lpstr>Healthcare</vt:lpstr>
      <vt:lpstr>Healthcare</vt:lpstr>
      <vt:lpstr>Information Technology</vt:lpstr>
      <vt:lpstr>Information Technology</vt:lpstr>
      <vt:lpstr>Funding Available</vt:lpstr>
      <vt:lpstr>SUNY Apprenticeship Program Strategies For Funding</vt:lpstr>
      <vt:lpstr>HOW TO APPLY:</vt:lpstr>
      <vt:lpstr>NYS Funding – Empire State Apprenticeship Tax Credit</vt:lpstr>
      <vt:lpstr>NYS Funding – Apprenticeship Expansion Grant</vt:lpstr>
      <vt:lpstr>Next Steps to Break into New Sectors</vt:lpstr>
      <vt:lpstr>Questions?</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Zieske, Denise</dc:creator>
  <cp:lastModifiedBy>Mary J. Kohan</cp:lastModifiedBy>
  <cp:revision>46</cp:revision>
  <dcterms:created xsi:type="dcterms:W3CDTF">2018-09-10T13:57:02Z</dcterms:created>
  <dcterms:modified xsi:type="dcterms:W3CDTF">2019-11-05T18:52:37Z</dcterms:modified>
</cp:coreProperties>
</file>