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368" r:id="rId4"/>
    <p:sldId id="364" r:id="rId5"/>
    <p:sldId id="352" r:id="rId6"/>
    <p:sldId id="353" r:id="rId7"/>
    <p:sldId id="354" r:id="rId8"/>
    <p:sldId id="356" r:id="rId9"/>
    <p:sldId id="359" r:id="rId10"/>
    <p:sldId id="360" r:id="rId11"/>
    <p:sldId id="361" r:id="rId12"/>
    <p:sldId id="362" r:id="rId13"/>
    <p:sldId id="363" r:id="rId14"/>
    <p:sldId id="340" r:id="rId15"/>
    <p:sldId id="342" r:id="rId16"/>
    <p:sldId id="341" r:id="rId17"/>
    <p:sldId id="343" r:id="rId18"/>
    <p:sldId id="344" r:id="rId19"/>
    <p:sldId id="346" r:id="rId20"/>
    <p:sldId id="345" r:id="rId21"/>
    <p:sldId id="347" r:id="rId22"/>
    <p:sldId id="348" r:id="rId23"/>
    <p:sldId id="370" r:id="rId24"/>
    <p:sldId id="366" r:id="rId25"/>
    <p:sldId id="367" r:id="rId26"/>
  </p:sldIdLst>
  <p:sldSz cx="12192000" cy="6858000"/>
  <p:notesSz cx="6858000" cy="9144000"/>
  <p:defaultTextStyle>
    <a:defPPr>
      <a:defRPr lang="en-US"/>
    </a:defPPr>
    <a:lvl1pPr marL="0" algn="l" defTabSz="914269" rtl="0" eaLnBrk="1" latinLnBrk="0" hangingPunct="1">
      <a:defRPr sz="1900" kern="1200">
        <a:solidFill>
          <a:schemeClr val="tx1"/>
        </a:solidFill>
        <a:latin typeface="+mn-lt"/>
        <a:ea typeface="+mn-ea"/>
        <a:cs typeface="+mn-cs"/>
      </a:defRPr>
    </a:lvl1pPr>
    <a:lvl2pPr marL="457135" algn="l" defTabSz="914269" rtl="0" eaLnBrk="1" latinLnBrk="0" hangingPunct="1">
      <a:defRPr sz="1900" kern="1200">
        <a:solidFill>
          <a:schemeClr val="tx1"/>
        </a:solidFill>
        <a:latin typeface="+mn-lt"/>
        <a:ea typeface="+mn-ea"/>
        <a:cs typeface="+mn-cs"/>
      </a:defRPr>
    </a:lvl2pPr>
    <a:lvl3pPr marL="914269" algn="l" defTabSz="914269" rtl="0" eaLnBrk="1" latinLnBrk="0" hangingPunct="1">
      <a:defRPr sz="1900" kern="1200">
        <a:solidFill>
          <a:schemeClr val="tx1"/>
        </a:solidFill>
        <a:latin typeface="+mn-lt"/>
        <a:ea typeface="+mn-ea"/>
        <a:cs typeface="+mn-cs"/>
      </a:defRPr>
    </a:lvl3pPr>
    <a:lvl4pPr marL="1371404" algn="l" defTabSz="914269" rtl="0" eaLnBrk="1" latinLnBrk="0" hangingPunct="1">
      <a:defRPr sz="1900" kern="1200">
        <a:solidFill>
          <a:schemeClr val="tx1"/>
        </a:solidFill>
        <a:latin typeface="+mn-lt"/>
        <a:ea typeface="+mn-ea"/>
        <a:cs typeface="+mn-cs"/>
      </a:defRPr>
    </a:lvl4pPr>
    <a:lvl5pPr marL="1828539" algn="l" defTabSz="914269" rtl="0" eaLnBrk="1" latinLnBrk="0" hangingPunct="1">
      <a:defRPr sz="1900" kern="1200">
        <a:solidFill>
          <a:schemeClr val="tx1"/>
        </a:solidFill>
        <a:latin typeface="+mn-lt"/>
        <a:ea typeface="+mn-ea"/>
        <a:cs typeface="+mn-cs"/>
      </a:defRPr>
    </a:lvl5pPr>
    <a:lvl6pPr marL="2285674" algn="l" defTabSz="914269" rtl="0" eaLnBrk="1" latinLnBrk="0" hangingPunct="1">
      <a:defRPr sz="1900" kern="1200">
        <a:solidFill>
          <a:schemeClr val="tx1"/>
        </a:solidFill>
        <a:latin typeface="+mn-lt"/>
        <a:ea typeface="+mn-ea"/>
        <a:cs typeface="+mn-cs"/>
      </a:defRPr>
    </a:lvl6pPr>
    <a:lvl7pPr marL="2742808" algn="l" defTabSz="914269" rtl="0" eaLnBrk="1" latinLnBrk="0" hangingPunct="1">
      <a:defRPr sz="1900" kern="1200">
        <a:solidFill>
          <a:schemeClr val="tx1"/>
        </a:solidFill>
        <a:latin typeface="+mn-lt"/>
        <a:ea typeface="+mn-ea"/>
        <a:cs typeface="+mn-cs"/>
      </a:defRPr>
    </a:lvl7pPr>
    <a:lvl8pPr marL="3199943" algn="l" defTabSz="914269" rtl="0" eaLnBrk="1" latinLnBrk="0" hangingPunct="1">
      <a:defRPr sz="1900" kern="1200">
        <a:solidFill>
          <a:schemeClr val="tx1"/>
        </a:solidFill>
        <a:latin typeface="+mn-lt"/>
        <a:ea typeface="+mn-ea"/>
        <a:cs typeface="+mn-cs"/>
      </a:defRPr>
    </a:lvl8pPr>
    <a:lvl9pPr marL="3657078" algn="l" defTabSz="914269"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6" userDrawn="1">
          <p15:clr>
            <a:srgbClr val="A4A3A4"/>
          </p15:clr>
        </p15:guide>
        <p15:guide id="2" pos="3840" userDrawn="1">
          <p15:clr>
            <a:srgbClr val="A4A3A4"/>
          </p15:clr>
        </p15:guide>
        <p15:guide id="3" pos="384" userDrawn="1">
          <p15:clr>
            <a:srgbClr val="A4A3A4"/>
          </p15:clr>
        </p15:guide>
        <p15:guide id="4" pos="2328" userDrawn="1">
          <p15:clr>
            <a:srgbClr val="A4A3A4"/>
          </p15:clr>
        </p15:guide>
        <p15:guide id="5" orient="horz" pos="720" userDrawn="1">
          <p15:clr>
            <a:srgbClr val="A4A3A4"/>
          </p15:clr>
        </p15:guide>
        <p15:guide id="6" orient="horz" pos="1104" userDrawn="1">
          <p15:clr>
            <a:srgbClr val="A4A3A4"/>
          </p15:clr>
        </p15:guide>
        <p15:guide id="7" orient="horz" pos="3936" userDrawn="1">
          <p15:clr>
            <a:srgbClr val="A4A3A4"/>
          </p15:clr>
        </p15:guide>
        <p15:guide id="8" orient="horz" pos="2688" userDrawn="1">
          <p15:clr>
            <a:srgbClr val="A4A3A4"/>
          </p15:clr>
        </p15:guide>
        <p15:guide id="9" pos="6240" userDrawn="1">
          <p15:clr>
            <a:srgbClr val="A4A3A4"/>
          </p15:clr>
        </p15:guide>
        <p15:guide id="10" pos="5280" userDrawn="1">
          <p15:clr>
            <a:srgbClr val="A4A3A4"/>
          </p15:clr>
        </p15:guide>
        <p15:guide id="11" pos="5856" userDrawn="1">
          <p15:clr>
            <a:srgbClr val="A4A3A4"/>
          </p15:clr>
        </p15:guide>
        <p15:guide id="12" pos="6241">
          <p15:clr>
            <a:srgbClr val="A4A3A4"/>
          </p15:clr>
        </p15:guide>
        <p15:guide id="13" pos="52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B72D"/>
    <a:srgbClr val="0B2855"/>
    <a:srgbClr val="00B0F0"/>
    <a:srgbClr val="42C4F4"/>
    <a:srgbClr val="EAEAEA"/>
    <a:srgbClr val="F8F8F8"/>
    <a:srgbClr val="FBFBFB"/>
    <a:srgbClr val="5B9BD5"/>
    <a:srgbClr val="C0C0C0"/>
    <a:srgbClr val="1133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15" autoAdjust="0"/>
    <p:restoredTop sz="94541"/>
  </p:normalViewPr>
  <p:slideViewPr>
    <p:cSldViewPr snapToGrid="0">
      <p:cViewPr varScale="1">
        <p:scale>
          <a:sx n="103" d="100"/>
          <a:sy n="103" d="100"/>
        </p:scale>
        <p:origin x="138" y="576"/>
      </p:cViewPr>
      <p:guideLst>
        <p:guide orient="horz" pos="2256"/>
        <p:guide pos="3840"/>
        <p:guide pos="384"/>
        <p:guide pos="2328"/>
        <p:guide orient="horz" pos="720"/>
        <p:guide orient="horz" pos="1104"/>
        <p:guide orient="horz" pos="3936"/>
        <p:guide orient="horz" pos="2688"/>
        <p:guide pos="6240"/>
        <p:guide pos="5280"/>
        <p:guide pos="5856"/>
        <p:guide pos="6241"/>
        <p:guide pos="5281"/>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16E746-D8E9-D54B-BA71-B58F0D65D595}" type="doc">
      <dgm:prSet loTypeId="urn:microsoft.com/office/officeart/2005/8/layout/venn1" loCatId="relationship" qsTypeId="urn:microsoft.com/office/officeart/2005/8/quickstyle/simple4" qsCatId="simple" csTypeId="urn:microsoft.com/office/officeart/2005/8/colors/accent1_2" csCatId="accent1" phldr="1"/>
      <dgm:spPr/>
    </dgm:pt>
    <dgm:pt modelId="{681FB947-325E-3049-BC29-B3D3C7E4C813}">
      <dgm:prSet phldrT="[Text]" custT="1"/>
      <dgm:spPr/>
      <dgm:t>
        <a:bodyPr/>
        <a:lstStyle/>
        <a:p>
          <a:r>
            <a:rPr lang="en-US" sz="2800" b="1" dirty="0" smtClean="0"/>
            <a:t>46 hours non-credit CRPA Training </a:t>
          </a:r>
        </a:p>
      </dgm:t>
    </dgm:pt>
    <dgm:pt modelId="{D8AF0117-3BC3-464A-AB2C-AAD9BA3B806E}" type="parTrans" cxnId="{99C0E1EF-134F-4D42-8121-C4E4E06EB4EC}">
      <dgm:prSet/>
      <dgm:spPr/>
      <dgm:t>
        <a:bodyPr/>
        <a:lstStyle/>
        <a:p>
          <a:endParaRPr lang="en-US"/>
        </a:p>
      </dgm:t>
    </dgm:pt>
    <dgm:pt modelId="{D5D36C55-73B1-934D-A22F-DABB569FA1F8}" type="sibTrans" cxnId="{99C0E1EF-134F-4D42-8121-C4E4E06EB4EC}">
      <dgm:prSet/>
      <dgm:spPr/>
      <dgm:t>
        <a:bodyPr/>
        <a:lstStyle/>
        <a:p>
          <a:endParaRPr lang="en-US"/>
        </a:p>
      </dgm:t>
    </dgm:pt>
    <dgm:pt modelId="{B09DCCD8-24DF-4EBB-B973-833582BD8E07}">
      <dgm:prSet custT="1"/>
      <dgm:spPr/>
      <dgm:t>
        <a:bodyPr/>
        <a:lstStyle/>
        <a:p>
          <a:r>
            <a:rPr lang="en-US" sz="2800" b="1" dirty="0" smtClean="0"/>
            <a:t>45 hours 3-credit HE 104 Addictions and Dependencies Course</a:t>
          </a:r>
        </a:p>
      </dgm:t>
    </dgm:pt>
    <dgm:pt modelId="{4F90280E-3CBC-4536-8CC0-3DE7CC34797D}" type="parTrans" cxnId="{FA581B65-E8DE-4A97-A6EA-479113E05BF9}">
      <dgm:prSet/>
      <dgm:spPr/>
      <dgm:t>
        <a:bodyPr/>
        <a:lstStyle/>
        <a:p>
          <a:endParaRPr lang="en-US"/>
        </a:p>
      </dgm:t>
    </dgm:pt>
    <dgm:pt modelId="{426E594C-3661-4C7D-B23F-29B9671F3FA3}" type="sibTrans" cxnId="{FA581B65-E8DE-4A97-A6EA-479113E05BF9}">
      <dgm:prSet/>
      <dgm:spPr/>
      <dgm:t>
        <a:bodyPr/>
        <a:lstStyle/>
        <a:p>
          <a:endParaRPr lang="en-US"/>
        </a:p>
      </dgm:t>
    </dgm:pt>
    <dgm:pt modelId="{4B593237-3013-4438-B932-48D1D043FDF9}" type="pres">
      <dgm:prSet presAssocID="{A216E746-D8E9-D54B-BA71-B58F0D65D595}" presName="compositeShape" presStyleCnt="0">
        <dgm:presLayoutVars>
          <dgm:chMax val="7"/>
          <dgm:dir/>
          <dgm:resizeHandles val="exact"/>
        </dgm:presLayoutVars>
      </dgm:prSet>
      <dgm:spPr/>
    </dgm:pt>
    <dgm:pt modelId="{5C05B732-A713-439C-B40F-E69812219455}" type="pres">
      <dgm:prSet presAssocID="{681FB947-325E-3049-BC29-B3D3C7E4C813}" presName="circ1" presStyleLbl="vennNode1" presStyleIdx="0" presStyleCnt="2"/>
      <dgm:spPr/>
      <dgm:t>
        <a:bodyPr/>
        <a:lstStyle/>
        <a:p>
          <a:endParaRPr lang="en-US"/>
        </a:p>
      </dgm:t>
    </dgm:pt>
    <dgm:pt modelId="{CC638FEA-F5D6-4C98-AD11-C73A3FAC5392}" type="pres">
      <dgm:prSet presAssocID="{681FB947-325E-3049-BC29-B3D3C7E4C813}" presName="circ1Tx" presStyleLbl="revTx" presStyleIdx="0" presStyleCnt="0">
        <dgm:presLayoutVars>
          <dgm:chMax val="0"/>
          <dgm:chPref val="0"/>
          <dgm:bulletEnabled val="1"/>
        </dgm:presLayoutVars>
      </dgm:prSet>
      <dgm:spPr/>
      <dgm:t>
        <a:bodyPr/>
        <a:lstStyle/>
        <a:p>
          <a:endParaRPr lang="en-US"/>
        </a:p>
      </dgm:t>
    </dgm:pt>
    <dgm:pt modelId="{8E92980C-5453-4F3D-8951-521DCAB1C851}" type="pres">
      <dgm:prSet presAssocID="{B09DCCD8-24DF-4EBB-B973-833582BD8E07}" presName="circ2" presStyleLbl="vennNode1" presStyleIdx="1" presStyleCnt="2"/>
      <dgm:spPr/>
      <dgm:t>
        <a:bodyPr/>
        <a:lstStyle/>
        <a:p>
          <a:endParaRPr lang="en-US"/>
        </a:p>
      </dgm:t>
    </dgm:pt>
    <dgm:pt modelId="{815571D5-3702-4474-8184-967571D8DF34}" type="pres">
      <dgm:prSet presAssocID="{B09DCCD8-24DF-4EBB-B973-833582BD8E07}" presName="circ2Tx" presStyleLbl="revTx" presStyleIdx="0" presStyleCnt="0">
        <dgm:presLayoutVars>
          <dgm:chMax val="0"/>
          <dgm:chPref val="0"/>
          <dgm:bulletEnabled val="1"/>
        </dgm:presLayoutVars>
      </dgm:prSet>
      <dgm:spPr/>
      <dgm:t>
        <a:bodyPr/>
        <a:lstStyle/>
        <a:p>
          <a:endParaRPr lang="en-US"/>
        </a:p>
      </dgm:t>
    </dgm:pt>
  </dgm:ptLst>
  <dgm:cxnLst>
    <dgm:cxn modelId="{4A7AC7D1-27E0-4276-847C-35BCB7CA4CA4}" type="presOf" srcId="{681FB947-325E-3049-BC29-B3D3C7E4C813}" destId="{5C05B732-A713-439C-B40F-E69812219455}" srcOrd="0" destOrd="0" presId="urn:microsoft.com/office/officeart/2005/8/layout/venn1"/>
    <dgm:cxn modelId="{E4187AC5-E5AB-422A-893C-BF8651CBB64B}" type="presOf" srcId="{681FB947-325E-3049-BC29-B3D3C7E4C813}" destId="{CC638FEA-F5D6-4C98-AD11-C73A3FAC5392}" srcOrd="1" destOrd="0" presId="urn:microsoft.com/office/officeart/2005/8/layout/venn1"/>
    <dgm:cxn modelId="{99C0E1EF-134F-4D42-8121-C4E4E06EB4EC}" srcId="{A216E746-D8E9-D54B-BA71-B58F0D65D595}" destId="{681FB947-325E-3049-BC29-B3D3C7E4C813}" srcOrd="0" destOrd="0" parTransId="{D8AF0117-3BC3-464A-AB2C-AAD9BA3B806E}" sibTransId="{D5D36C55-73B1-934D-A22F-DABB569FA1F8}"/>
    <dgm:cxn modelId="{ED7E0DFE-90B7-45DE-B402-36FD0D51487D}" type="presOf" srcId="{B09DCCD8-24DF-4EBB-B973-833582BD8E07}" destId="{8E92980C-5453-4F3D-8951-521DCAB1C851}" srcOrd="0" destOrd="0" presId="urn:microsoft.com/office/officeart/2005/8/layout/venn1"/>
    <dgm:cxn modelId="{FA581B65-E8DE-4A97-A6EA-479113E05BF9}" srcId="{A216E746-D8E9-D54B-BA71-B58F0D65D595}" destId="{B09DCCD8-24DF-4EBB-B973-833582BD8E07}" srcOrd="1" destOrd="0" parTransId="{4F90280E-3CBC-4536-8CC0-3DE7CC34797D}" sibTransId="{426E594C-3661-4C7D-B23F-29B9671F3FA3}"/>
    <dgm:cxn modelId="{1319ED18-2E83-47D9-80E8-B24EFF8B8410}" type="presOf" srcId="{A216E746-D8E9-D54B-BA71-B58F0D65D595}" destId="{4B593237-3013-4438-B932-48D1D043FDF9}" srcOrd="0" destOrd="0" presId="urn:microsoft.com/office/officeart/2005/8/layout/venn1"/>
    <dgm:cxn modelId="{32C3C916-A6C4-42E0-9D29-062DBF285151}" type="presOf" srcId="{B09DCCD8-24DF-4EBB-B973-833582BD8E07}" destId="{815571D5-3702-4474-8184-967571D8DF34}" srcOrd="1" destOrd="0" presId="urn:microsoft.com/office/officeart/2005/8/layout/venn1"/>
    <dgm:cxn modelId="{0CC5F8C1-1A77-49A7-8E2F-FCFF2B245FA3}" type="presParOf" srcId="{4B593237-3013-4438-B932-48D1D043FDF9}" destId="{5C05B732-A713-439C-B40F-E69812219455}" srcOrd="0" destOrd="0" presId="urn:microsoft.com/office/officeart/2005/8/layout/venn1"/>
    <dgm:cxn modelId="{280DFBC7-A1FD-423E-928C-A52BBF940D78}" type="presParOf" srcId="{4B593237-3013-4438-B932-48D1D043FDF9}" destId="{CC638FEA-F5D6-4C98-AD11-C73A3FAC5392}" srcOrd="1" destOrd="0" presId="urn:microsoft.com/office/officeart/2005/8/layout/venn1"/>
    <dgm:cxn modelId="{7E60CD23-FB2D-4B8A-A715-2D382BF6B04B}" type="presParOf" srcId="{4B593237-3013-4438-B932-48D1D043FDF9}" destId="{8E92980C-5453-4F3D-8951-521DCAB1C851}" srcOrd="2" destOrd="0" presId="urn:microsoft.com/office/officeart/2005/8/layout/venn1"/>
    <dgm:cxn modelId="{6044F8EA-F70D-41EC-A52F-65B953AF03B6}" type="presParOf" srcId="{4B593237-3013-4438-B932-48D1D043FDF9}" destId="{815571D5-3702-4474-8184-967571D8DF34}"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60F0B9-3AC6-4046-87C9-1D5870807730}"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1E0569B8-65C9-47A7-8DB3-7DF032D3ADD0}">
      <dgm:prSet phldrT="[Text]" custT="1"/>
      <dgm:spPr/>
      <dgm:t>
        <a:bodyPr/>
        <a:lstStyle/>
        <a:p>
          <a:r>
            <a:rPr lang="en-US" sz="2400" b="1" dirty="0" smtClean="0"/>
            <a:t>46 hour CPRA Certification Course (Non-Credit)</a:t>
          </a:r>
        </a:p>
        <a:p>
          <a:r>
            <a:rPr lang="en-US" sz="2400" b="1" dirty="0" smtClean="0"/>
            <a:t>45 hour </a:t>
          </a:r>
          <a:r>
            <a:rPr lang="en-US" sz="2400" b="1" i="1" dirty="0" smtClean="0"/>
            <a:t>Addictions and Dependencies </a:t>
          </a:r>
          <a:r>
            <a:rPr lang="en-US" sz="2400" b="1" i="0" dirty="0" smtClean="0"/>
            <a:t>Course (3 Credits)</a:t>
          </a:r>
          <a:r>
            <a:rPr lang="en-US" sz="2400" b="1" i="1" dirty="0" smtClean="0"/>
            <a:t> </a:t>
          </a:r>
          <a:endParaRPr lang="en-US" sz="2400" b="1" dirty="0"/>
        </a:p>
      </dgm:t>
    </dgm:pt>
    <dgm:pt modelId="{551B65A0-A3B9-43FB-BAA4-D2009F9C39FA}" type="parTrans" cxnId="{612AAE7A-8E23-45DF-839C-732CD760446D}">
      <dgm:prSet/>
      <dgm:spPr/>
      <dgm:t>
        <a:bodyPr/>
        <a:lstStyle/>
        <a:p>
          <a:endParaRPr lang="en-US"/>
        </a:p>
      </dgm:t>
    </dgm:pt>
    <dgm:pt modelId="{D844A987-1956-4AD7-807E-D18B6CCAE2DF}" type="sibTrans" cxnId="{612AAE7A-8E23-45DF-839C-732CD760446D}">
      <dgm:prSet/>
      <dgm:spPr/>
      <dgm:t>
        <a:bodyPr/>
        <a:lstStyle/>
        <a:p>
          <a:endParaRPr lang="en-US"/>
        </a:p>
      </dgm:t>
    </dgm:pt>
    <dgm:pt modelId="{BF075FEE-E3EF-4F8B-8C7B-BFFC205AA082}">
      <dgm:prSet phldrT="[Text]" custT="1"/>
      <dgm:spPr/>
      <dgm:t>
        <a:bodyPr/>
        <a:lstStyle/>
        <a:p>
          <a:r>
            <a:rPr lang="en-US" sz="2400" b="1" dirty="0" smtClean="0"/>
            <a:t>Transfer to A.S. in Public Health Degree at QCC</a:t>
          </a:r>
          <a:endParaRPr lang="en-US" sz="2400" b="1" dirty="0"/>
        </a:p>
      </dgm:t>
    </dgm:pt>
    <dgm:pt modelId="{D5A0A736-C6C3-43BE-A032-70572AAEB117}" type="parTrans" cxnId="{0319C768-6595-4295-BEBA-AADBECF0CB8B}">
      <dgm:prSet/>
      <dgm:spPr/>
      <dgm:t>
        <a:bodyPr/>
        <a:lstStyle/>
        <a:p>
          <a:endParaRPr lang="en-US"/>
        </a:p>
      </dgm:t>
    </dgm:pt>
    <dgm:pt modelId="{2D9ECCDE-DDC7-41B9-A3E3-1FBCA43C2419}" type="sibTrans" cxnId="{0319C768-6595-4295-BEBA-AADBECF0CB8B}">
      <dgm:prSet/>
      <dgm:spPr/>
      <dgm:t>
        <a:bodyPr/>
        <a:lstStyle/>
        <a:p>
          <a:endParaRPr lang="en-US"/>
        </a:p>
      </dgm:t>
    </dgm:pt>
    <dgm:pt modelId="{DD63D6D6-C265-436D-ADC7-A4EDEAD876DE}">
      <dgm:prSet phldrT="[Text]" custT="1"/>
      <dgm:spPr/>
      <dgm:t>
        <a:bodyPr/>
        <a:lstStyle/>
        <a:p>
          <a:r>
            <a:rPr lang="en-US" sz="2400" b="1" dirty="0" smtClean="0"/>
            <a:t>Transfer to B.S. degree in Community Health at Hunter College</a:t>
          </a:r>
          <a:endParaRPr lang="en-US" sz="2400" b="1" dirty="0"/>
        </a:p>
      </dgm:t>
    </dgm:pt>
    <dgm:pt modelId="{3F04FB8D-A22E-4EBF-B98D-5051CEB3EFF1}" type="parTrans" cxnId="{292B4F36-7834-4009-AF0A-8CB92875D7D4}">
      <dgm:prSet/>
      <dgm:spPr/>
      <dgm:t>
        <a:bodyPr/>
        <a:lstStyle/>
        <a:p>
          <a:endParaRPr lang="en-US"/>
        </a:p>
      </dgm:t>
    </dgm:pt>
    <dgm:pt modelId="{1A81BDBA-C7B1-4E05-9E50-0B1030EDD223}" type="sibTrans" cxnId="{292B4F36-7834-4009-AF0A-8CB92875D7D4}">
      <dgm:prSet/>
      <dgm:spPr/>
      <dgm:t>
        <a:bodyPr/>
        <a:lstStyle/>
        <a:p>
          <a:endParaRPr lang="en-US"/>
        </a:p>
      </dgm:t>
    </dgm:pt>
    <dgm:pt modelId="{C8418757-65A8-4914-A556-FF3DE314E1EC}" type="pres">
      <dgm:prSet presAssocID="{3D60F0B9-3AC6-4046-87C9-1D5870807730}" presName="rootnode" presStyleCnt="0">
        <dgm:presLayoutVars>
          <dgm:chMax/>
          <dgm:chPref/>
          <dgm:dir/>
          <dgm:animLvl val="lvl"/>
        </dgm:presLayoutVars>
      </dgm:prSet>
      <dgm:spPr/>
      <dgm:t>
        <a:bodyPr/>
        <a:lstStyle/>
        <a:p>
          <a:endParaRPr lang="en-US"/>
        </a:p>
      </dgm:t>
    </dgm:pt>
    <dgm:pt modelId="{D5EEF573-1602-4984-B21C-1F4C61EAB729}" type="pres">
      <dgm:prSet presAssocID="{1E0569B8-65C9-47A7-8DB3-7DF032D3ADD0}" presName="composite" presStyleCnt="0"/>
      <dgm:spPr/>
    </dgm:pt>
    <dgm:pt modelId="{20C2275B-E93D-4B8F-A3B0-8E484C164909}" type="pres">
      <dgm:prSet presAssocID="{1E0569B8-65C9-47A7-8DB3-7DF032D3ADD0}" presName="LShape" presStyleLbl="alignNode1" presStyleIdx="0" presStyleCnt="5"/>
      <dgm:spPr/>
    </dgm:pt>
    <dgm:pt modelId="{0C7975AA-F809-44F1-870C-A56CF389ECF0}" type="pres">
      <dgm:prSet presAssocID="{1E0569B8-65C9-47A7-8DB3-7DF032D3ADD0}" presName="ParentText" presStyleLbl="revTx" presStyleIdx="0" presStyleCnt="3">
        <dgm:presLayoutVars>
          <dgm:chMax val="0"/>
          <dgm:chPref val="0"/>
          <dgm:bulletEnabled val="1"/>
        </dgm:presLayoutVars>
      </dgm:prSet>
      <dgm:spPr/>
      <dgm:t>
        <a:bodyPr/>
        <a:lstStyle/>
        <a:p>
          <a:endParaRPr lang="en-US"/>
        </a:p>
      </dgm:t>
    </dgm:pt>
    <dgm:pt modelId="{EDB09323-A4A8-42E6-9EF5-7D525F4B2AA5}" type="pres">
      <dgm:prSet presAssocID="{1E0569B8-65C9-47A7-8DB3-7DF032D3ADD0}" presName="Triangle" presStyleLbl="alignNode1" presStyleIdx="1" presStyleCnt="5"/>
      <dgm:spPr/>
    </dgm:pt>
    <dgm:pt modelId="{8AE0A2BB-6E50-48C4-963C-A5541B662919}" type="pres">
      <dgm:prSet presAssocID="{D844A987-1956-4AD7-807E-D18B6CCAE2DF}" presName="sibTrans" presStyleCnt="0"/>
      <dgm:spPr/>
    </dgm:pt>
    <dgm:pt modelId="{175924CB-742D-4A26-B6CB-54E676454097}" type="pres">
      <dgm:prSet presAssocID="{D844A987-1956-4AD7-807E-D18B6CCAE2DF}" presName="space" presStyleCnt="0"/>
      <dgm:spPr/>
    </dgm:pt>
    <dgm:pt modelId="{CA7EF0A8-23CF-4806-A524-C0CF6A8702F8}" type="pres">
      <dgm:prSet presAssocID="{BF075FEE-E3EF-4F8B-8C7B-BFFC205AA082}" presName="composite" presStyleCnt="0"/>
      <dgm:spPr/>
    </dgm:pt>
    <dgm:pt modelId="{90D12A82-8A24-47E0-B6B1-EC2442AE0D2A}" type="pres">
      <dgm:prSet presAssocID="{BF075FEE-E3EF-4F8B-8C7B-BFFC205AA082}" presName="LShape" presStyleLbl="alignNode1" presStyleIdx="2" presStyleCnt="5"/>
      <dgm:spPr/>
    </dgm:pt>
    <dgm:pt modelId="{D0345E41-50F9-4324-A1D2-4C227C91C9F2}" type="pres">
      <dgm:prSet presAssocID="{BF075FEE-E3EF-4F8B-8C7B-BFFC205AA082}" presName="ParentText" presStyleLbl="revTx" presStyleIdx="1" presStyleCnt="3">
        <dgm:presLayoutVars>
          <dgm:chMax val="0"/>
          <dgm:chPref val="0"/>
          <dgm:bulletEnabled val="1"/>
        </dgm:presLayoutVars>
      </dgm:prSet>
      <dgm:spPr/>
      <dgm:t>
        <a:bodyPr/>
        <a:lstStyle/>
        <a:p>
          <a:endParaRPr lang="en-US"/>
        </a:p>
      </dgm:t>
    </dgm:pt>
    <dgm:pt modelId="{F47A316A-978C-437F-9B92-CB4A0E5BB43F}" type="pres">
      <dgm:prSet presAssocID="{BF075FEE-E3EF-4F8B-8C7B-BFFC205AA082}" presName="Triangle" presStyleLbl="alignNode1" presStyleIdx="3" presStyleCnt="5"/>
      <dgm:spPr/>
    </dgm:pt>
    <dgm:pt modelId="{3BF58539-FEB4-484C-922F-A6470BF9AA56}" type="pres">
      <dgm:prSet presAssocID="{2D9ECCDE-DDC7-41B9-A3E3-1FBCA43C2419}" presName="sibTrans" presStyleCnt="0"/>
      <dgm:spPr/>
    </dgm:pt>
    <dgm:pt modelId="{CBD45D18-02B4-4FB6-AA14-64BE3B8B001F}" type="pres">
      <dgm:prSet presAssocID="{2D9ECCDE-DDC7-41B9-A3E3-1FBCA43C2419}" presName="space" presStyleCnt="0"/>
      <dgm:spPr/>
    </dgm:pt>
    <dgm:pt modelId="{124D77A3-B132-46A4-82B2-638BF560A313}" type="pres">
      <dgm:prSet presAssocID="{DD63D6D6-C265-436D-ADC7-A4EDEAD876DE}" presName="composite" presStyleCnt="0"/>
      <dgm:spPr/>
    </dgm:pt>
    <dgm:pt modelId="{F3796A03-F32D-4A88-84A2-894A56471A45}" type="pres">
      <dgm:prSet presAssocID="{DD63D6D6-C265-436D-ADC7-A4EDEAD876DE}" presName="LShape" presStyleLbl="alignNode1" presStyleIdx="4" presStyleCnt="5"/>
      <dgm:spPr/>
    </dgm:pt>
    <dgm:pt modelId="{274D9437-F571-4AAB-ADE5-7C546181EECA}" type="pres">
      <dgm:prSet presAssocID="{DD63D6D6-C265-436D-ADC7-A4EDEAD876DE}" presName="ParentText" presStyleLbl="revTx" presStyleIdx="2" presStyleCnt="3">
        <dgm:presLayoutVars>
          <dgm:chMax val="0"/>
          <dgm:chPref val="0"/>
          <dgm:bulletEnabled val="1"/>
        </dgm:presLayoutVars>
      </dgm:prSet>
      <dgm:spPr/>
      <dgm:t>
        <a:bodyPr/>
        <a:lstStyle/>
        <a:p>
          <a:endParaRPr lang="en-US"/>
        </a:p>
      </dgm:t>
    </dgm:pt>
  </dgm:ptLst>
  <dgm:cxnLst>
    <dgm:cxn modelId="{86903F1E-99EE-46C0-A6E5-57564C061F30}" type="presOf" srcId="{3D60F0B9-3AC6-4046-87C9-1D5870807730}" destId="{C8418757-65A8-4914-A556-FF3DE314E1EC}" srcOrd="0" destOrd="0" presId="urn:microsoft.com/office/officeart/2009/3/layout/StepUpProcess"/>
    <dgm:cxn modelId="{612AAE7A-8E23-45DF-839C-732CD760446D}" srcId="{3D60F0B9-3AC6-4046-87C9-1D5870807730}" destId="{1E0569B8-65C9-47A7-8DB3-7DF032D3ADD0}" srcOrd="0" destOrd="0" parTransId="{551B65A0-A3B9-43FB-BAA4-D2009F9C39FA}" sibTransId="{D844A987-1956-4AD7-807E-D18B6CCAE2DF}"/>
    <dgm:cxn modelId="{D94A1838-DFC3-4823-8911-8B572708F075}" type="presOf" srcId="{DD63D6D6-C265-436D-ADC7-A4EDEAD876DE}" destId="{274D9437-F571-4AAB-ADE5-7C546181EECA}" srcOrd="0" destOrd="0" presId="urn:microsoft.com/office/officeart/2009/3/layout/StepUpProcess"/>
    <dgm:cxn modelId="{E5B17D9D-196A-4B65-904D-5D4A90C79B49}" type="presOf" srcId="{1E0569B8-65C9-47A7-8DB3-7DF032D3ADD0}" destId="{0C7975AA-F809-44F1-870C-A56CF389ECF0}" srcOrd="0" destOrd="0" presId="urn:microsoft.com/office/officeart/2009/3/layout/StepUpProcess"/>
    <dgm:cxn modelId="{AB64252C-7374-4FEE-9E56-8CEDD510C9A1}" type="presOf" srcId="{BF075FEE-E3EF-4F8B-8C7B-BFFC205AA082}" destId="{D0345E41-50F9-4324-A1D2-4C227C91C9F2}" srcOrd="0" destOrd="0" presId="urn:microsoft.com/office/officeart/2009/3/layout/StepUpProcess"/>
    <dgm:cxn modelId="{0319C768-6595-4295-BEBA-AADBECF0CB8B}" srcId="{3D60F0B9-3AC6-4046-87C9-1D5870807730}" destId="{BF075FEE-E3EF-4F8B-8C7B-BFFC205AA082}" srcOrd="1" destOrd="0" parTransId="{D5A0A736-C6C3-43BE-A032-70572AAEB117}" sibTransId="{2D9ECCDE-DDC7-41B9-A3E3-1FBCA43C2419}"/>
    <dgm:cxn modelId="{292B4F36-7834-4009-AF0A-8CB92875D7D4}" srcId="{3D60F0B9-3AC6-4046-87C9-1D5870807730}" destId="{DD63D6D6-C265-436D-ADC7-A4EDEAD876DE}" srcOrd="2" destOrd="0" parTransId="{3F04FB8D-A22E-4EBF-B98D-5051CEB3EFF1}" sibTransId="{1A81BDBA-C7B1-4E05-9E50-0B1030EDD223}"/>
    <dgm:cxn modelId="{B363B45D-BD4B-4C46-B75E-C5E823948D7B}" type="presParOf" srcId="{C8418757-65A8-4914-A556-FF3DE314E1EC}" destId="{D5EEF573-1602-4984-B21C-1F4C61EAB729}" srcOrd="0" destOrd="0" presId="urn:microsoft.com/office/officeart/2009/3/layout/StepUpProcess"/>
    <dgm:cxn modelId="{BB397B36-95EE-4694-962F-80D4BADA28F5}" type="presParOf" srcId="{D5EEF573-1602-4984-B21C-1F4C61EAB729}" destId="{20C2275B-E93D-4B8F-A3B0-8E484C164909}" srcOrd="0" destOrd="0" presId="urn:microsoft.com/office/officeart/2009/3/layout/StepUpProcess"/>
    <dgm:cxn modelId="{41B4AD2F-F79D-4907-BCF0-CC6B065065AF}" type="presParOf" srcId="{D5EEF573-1602-4984-B21C-1F4C61EAB729}" destId="{0C7975AA-F809-44F1-870C-A56CF389ECF0}" srcOrd="1" destOrd="0" presId="urn:microsoft.com/office/officeart/2009/3/layout/StepUpProcess"/>
    <dgm:cxn modelId="{FD7D91A2-89B8-4BE2-B564-DF2B895B99A1}" type="presParOf" srcId="{D5EEF573-1602-4984-B21C-1F4C61EAB729}" destId="{EDB09323-A4A8-42E6-9EF5-7D525F4B2AA5}" srcOrd="2" destOrd="0" presId="urn:microsoft.com/office/officeart/2009/3/layout/StepUpProcess"/>
    <dgm:cxn modelId="{D74FB697-AEF0-47D9-BE11-D43221EEE652}" type="presParOf" srcId="{C8418757-65A8-4914-A556-FF3DE314E1EC}" destId="{8AE0A2BB-6E50-48C4-963C-A5541B662919}" srcOrd="1" destOrd="0" presId="urn:microsoft.com/office/officeart/2009/3/layout/StepUpProcess"/>
    <dgm:cxn modelId="{AA619DC6-1703-49FB-9BD5-CBFDD9F0FEF6}" type="presParOf" srcId="{8AE0A2BB-6E50-48C4-963C-A5541B662919}" destId="{175924CB-742D-4A26-B6CB-54E676454097}" srcOrd="0" destOrd="0" presId="urn:microsoft.com/office/officeart/2009/3/layout/StepUpProcess"/>
    <dgm:cxn modelId="{AE07C677-45F7-4741-8642-2DA381E1CCF9}" type="presParOf" srcId="{C8418757-65A8-4914-A556-FF3DE314E1EC}" destId="{CA7EF0A8-23CF-4806-A524-C0CF6A8702F8}" srcOrd="2" destOrd="0" presId="urn:microsoft.com/office/officeart/2009/3/layout/StepUpProcess"/>
    <dgm:cxn modelId="{0E72BD4F-6B18-423C-B559-01BA021D5534}" type="presParOf" srcId="{CA7EF0A8-23CF-4806-A524-C0CF6A8702F8}" destId="{90D12A82-8A24-47E0-B6B1-EC2442AE0D2A}" srcOrd="0" destOrd="0" presId="urn:microsoft.com/office/officeart/2009/3/layout/StepUpProcess"/>
    <dgm:cxn modelId="{C378DD3C-ADA5-4192-BF80-D4689644F79E}" type="presParOf" srcId="{CA7EF0A8-23CF-4806-A524-C0CF6A8702F8}" destId="{D0345E41-50F9-4324-A1D2-4C227C91C9F2}" srcOrd="1" destOrd="0" presId="urn:microsoft.com/office/officeart/2009/3/layout/StepUpProcess"/>
    <dgm:cxn modelId="{D8ABAB69-934B-4C67-BE99-30D375DE5D9C}" type="presParOf" srcId="{CA7EF0A8-23CF-4806-A524-C0CF6A8702F8}" destId="{F47A316A-978C-437F-9B92-CB4A0E5BB43F}" srcOrd="2" destOrd="0" presId="urn:microsoft.com/office/officeart/2009/3/layout/StepUpProcess"/>
    <dgm:cxn modelId="{4C42BB82-72C8-4780-9406-A036607D8E87}" type="presParOf" srcId="{C8418757-65A8-4914-A556-FF3DE314E1EC}" destId="{3BF58539-FEB4-484C-922F-A6470BF9AA56}" srcOrd="3" destOrd="0" presId="urn:microsoft.com/office/officeart/2009/3/layout/StepUpProcess"/>
    <dgm:cxn modelId="{644AEAC7-45FD-42F6-99E4-34370F7A2603}" type="presParOf" srcId="{3BF58539-FEB4-484C-922F-A6470BF9AA56}" destId="{CBD45D18-02B4-4FB6-AA14-64BE3B8B001F}" srcOrd="0" destOrd="0" presId="urn:microsoft.com/office/officeart/2009/3/layout/StepUpProcess"/>
    <dgm:cxn modelId="{C860D9AF-72EB-469E-A897-F0CC6EA00353}" type="presParOf" srcId="{C8418757-65A8-4914-A556-FF3DE314E1EC}" destId="{124D77A3-B132-46A4-82B2-638BF560A313}" srcOrd="4" destOrd="0" presId="urn:microsoft.com/office/officeart/2009/3/layout/StepUpProcess"/>
    <dgm:cxn modelId="{C61D44C9-9C5D-463A-8744-AFC2A130D0D3}" type="presParOf" srcId="{124D77A3-B132-46A4-82B2-638BF560A313}" destId="{F3796A03-F32D-4A88-84A2-894A56471A45}" srcOrd="0" destOrd="0" presId="urn:microsoft.com/office/officeart/2009/3/layout/StepUpProcess"/>
    <dgm:cxn modelId="{AC60146B-9EB2-4009-A8B1-E775D2889533}" type="presParOf" srcId="{124D77A3-B132-46A4-82B2-638BF560A313}" destId="{274D9437-F571-4AAB-ADE5-7C546181EECA}"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217E15-3189-4AB2-BD0F-8686120B61E1}"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F2153EC8-F382-4418-9665-33DF96B6DF1D}">
      <dgm:prSet phldrT="[Text]" custT="1"/>
      <dgm:spPr/>
      <dgm:t>
        <a:bodyPr/>
        <a:lstStyle/>
        <a:p>
          <a:r>
            <a:rPr lang="en-US" sz="2000" b="1" dirty="0" smtClean="0"/>
            <a:t>Part-time: 13 college credits in ET and non-credit Workshops, Portfolio </a:t>
          </a:r>
        </a:p>
        <a:p>
          <a:r>
            <a:rPr lang="en-US" sz="2000" b="1" dirty="0" smtClean="0"/>
            <a:t>Boot Camp: Non-credit Workshops, Portfolio</a:t>
          </a:r>
        </a:p>
        <a:p>
          <a:endParaRPr lang="en-US" sz="2400" b="1" dirty="0"/>
        </a:p>
      </dgm:t>
    </dgm:pt>
    <dgm:pt modelId="{BE16BFDC-CFE7-4DD1-A644-447948851394}" type="parTrans" cxnId="{FB7A7AEF-B81E-4D01-B572-47BD25A89130}">
      <dgm:prSet/>
      <dgm:spPr/>
      <dgm:t>
        <a:bodyPr/>
        <a:lstStyle/>
        <a:p>
          <a:endParaRPr lang="en-US"/>
        </a:p>
      </dgm:t>
    </dgm:pt>
    <dgm:pt modelId="{44297CBC-1DA2-4984-AD0F-10B6E668C912}" type="sibTrans" cxnId="{FB7A7AEF-B81E-4D01-B572-47BD25A89130}">
      <dgm:prSet/>
      <dgm:spPr/>
      <dgm:t>
        <a:bodyPr/>
        <a:lstStyle/>
        <a:p>
          <a:endParaRPr lang="en-US"/>
        </a:p>
      </dgm:t>
    </dgm:pt>
    <dgm:pt modelId="{C1D57661-67C3-45A1-B3FF-7FF2B18C3E71}">
      <dgm:prSet phldrT="[Text]" custT="1"/>
      <dgm:spPr/>
      <dgm:t>
        <a:bodyPr/>
        <a:lstStyle/>
        <a:p>
          <a:r>
            <a:rPr lang="en-US" sz="2400" b="1" dirty="0" smtClean="0"/>
            <a:t>Transfer to QCC’s A.A. S. Degree in Information &amp; Internet Technology (60) Credits</a:t>
          </a:r>
          <a:endParaRPr lang="en-US" sz="2400" b="1" dirty="0"/>
        </a:p>
      </dgm:t>
    </dgm:pt>
    <dgm:pt modelId="{A2A4E3CC-4904-4F96-8403-B40C21ABCDEC}" type="parTrans" cxnId="{47BBABE0-B4EF-43C8-9C2F-8B3DFCA993BA}">
      <dgm:prSet/>
      <dgm:spPr/>
      <dgm:t>
        <a:bodyPr/>
        <a:lstStyle/>
        <a:p>
          <a:endParaRPr lang="en-US"/>
        </a:p>
      </dgm:t>
    </dgm:pt>
    <dgm:pt modelId="{F4CDBDD8-1392-4971-A9FE-096FF68D523A}" type="sibTrans" cxnId="{47BBABE0-B4EF-43C8-9C2F-8B3DFCA993BA}">
      <dgm:prSet/>
      <dgm:spPr/>
      <dgm:t>
        <a:bodyPr/>
        <a:lstStyle/>
        <a:p>
          <a:endParaRPr lang="en-US"/>
        </a:p>
      </dgm:t>
    </dgm:pt>
    <dgm:pt modelId="{B1EE3E5E-E1FB-48CB-B0DB-3B1A7D303DED}">
      <dgm:prSet phldrT="[Text]" custT="1"/>
      <dgm:spPr/>
      <dgm:t>
        <a:bodyPr/>
        <a:lstStyle/>
        <a:p>
          <a:r>
            <a:rPr lang="en-US" sz="2400" b="1" dirty="0" smtClean="0"/>
            <a:t>Transfer to Bachelor of Engineering Technology Program (B.E.T.) at CUNY, SUNY and private colleges &amp; universities</a:t>
          </a:r>
          <a:endParaRPr lang="en-US" sz="2400" b="1" dirty="0"/>
        </a:p>
      </dgm:t>
    </dgm:pt>
    <dgm:pt modelId="{0DD3CD64-4DBE-446A-A0F4-810D0F606210}" type="parTrans" cxnId="{4C238991-0629-4314-9083-7C9B0ABD0FFE}">
      <dgm:prSet/>
      <dgm:spPr/>
      <dgm:t>
        <a:bodyPr/>
        <a:lstStyle/>
        <a:p>
          <a:endParaRPr lang="en-US"/>
        </a:p>
      </dgm:t>
    </dgm:pt>
    <dgm:pt modelId="{55D24477-5833-4E18-ABB5-3AB25CCE6640}" type="sibTrans" cxnId="{4C238991-0629-4314-9083-7C9B0ABD0FFE}">
      <dgm:prSet/>
      <dgm:spPr/>
      <dgm:t>
        <a:bodyPr/>
        <a:lstStyle/>
        <a:p>
          <a:endParaRPr lang="en-US"/>
        </a:p>
      </dgm:t>
    </dgm:pt>
    <dgm:pt modelId="{5857A348-263D-40E8-9F7E-88FBA148E0D9}" type="pres">
      <dgm:prSet presAssocID="{46217E15-3189-4AB2-BD0F-8686120B61E1}" presName="rootnode" presStyleCnt="0">
        <dgm:presLayoutVars>
          <dgm:chMax/>
          <dgm:chPref/>
          <dgm:dir/>
          <dgm:animLvl val="lvl"/>
        </dgm:presLayoutVars>
      </dgm:prSet>
      <dgm:spPr/>
      <dgm:t>
        <a:bodyPr/>
        <a:lstStyle/>
        <a:p>
          <a:endParaRPr lang="en-US"/>
        </a:p>
      </dgm:t>
    </dgm:pt>
    <dgm:pt modelId="{4ABE6873-B9B2-468F-B83F-EBF1479E7136}" type="pres">
      <dgm:prSet presAssocID="{F2153EC8-F382-4418-9665-33DF96B6DF1D}" presName="composite" presStyleCnt="0"/>
      <dgm:spPr/>
    </dgm:pt>
    <dgm:pt modelId="{F8F3D6BB-383D-4D33-97A3-A9E193C56438}" type="pres">
      <dgm:prSet presAssocID="{F2153EC8-F382-4418-9665-33DF96B6DF1D}" presName="LShape" presStyleLbl="alignNode1" presStyleIdx="0" presStyleCnt="5"/>
      <dgm:spPr/>
    </dgm:pt>
    <dgm:pt modelId="{5CF05F48-D9FA-4216-939E-B474DA3A3420}" type="pres">
      <dgm:prSet presAssocID="{F2153EC8-F382-4418-9665-33DF96B6DF1D}" presName="ParentText" presStyleLbl="revTx" presStyleIdx="0" presStyleCnt="3">
        <dgm:presLayoutVars>
          <dgm:chMax val="0"/>
          <dgm:chPref val="0"/>
          <dgm:bulletEnabled val="1"/>
        </dgm:presLayoutVars>
      </dgm:prSet>
      <dgm:spPr/>
      <dgm:t>
        <a:bodyPr/>
        <a:lstStyle/>
        <a:p>
          <a:endParaRPr lang="en-US"/>
        </a:p>
      </dgm:t>
    </dgm:pt>
    <dgm:pt modelId="{C3550BE9-EF90-41FE-B122-3812302963BA}" type="pres">
      <dgm:prSet presAssocID="{F2153EC8-F382-4418-9665-33DF96B6DF1D}" presName="Triangle" presStyleLbl="alignNode1" presStyleIdx="1" presStyleCnt="5"/>
      <dgm:spPr/>
    </dgm:pt>
    <dgm:pt modelId="{087E7DE6-AE4F-46C7-A5CA-78E478780025}" type="pres">
      <dgm:prSet presAssocID="{44297CBC-1DA2-4984-AD0F-10B6E668C912}" presName="sibTrans" presStyleCnt="0"/>
      <dgm:spPr/>
    </dgm:pt>
    <dgm:pt modelId="{9B47766D-D0CF-4200-AD1B-3BF958C6B967}" type="pres">
      <dgm:prSet presAssocID="{44297CBC-1DA2-4984-AD0F-10B6E668C912}" presName="space" presStyleCnt="0"/>
      <dgm:spPr/>
    </dgm:pt>
    <dgm:pt modelId="{EBFA9669-048B-4189-B1CA-87CFE9103B66}" type="pres">
      <dgm:prSet presAssocID="{C1D57661-67C3-45A1-B3FF-7FF2B18C3E71}" presName="composite" presStyleCnt="0"/>
      <dgm:spPr/>
    </dgm:pt>
    <dgm:pt modelId="{6BEF1A62-8428-461F-B493-2AA1F8082A40}" type="pres">
      <dgm:prSet presAssocID="{C1D57661-67C3-45A1-B3FF-7FF2B18C3E71}" presName="LShape" presStyleLbl="alignNode1" presStyleIdx="2" presStyleCnt="5"/>
      <dgm:spPr/>
    </dgm:pt>
    <dgm:pt modelId="{B7512FC8-92C5-4339-85A4-AC49EB5DD7BE}" type="pres">
      <dgm:prSet presAssocID="{C1D57661-67C3-45A1-B3FF-7FF2B18C3E71}" presName="ParentText" presStyleLbl="revTx" presStyleIdx="1" presStyleCnt="3">
        <dgm:presLayoutVars>
          <dgm:chMax val="0"/>
          <dgm:chPref val="0"/>
          <dgm:bulletEnabled val="1"/>
        </dgm:presLayoutVars>
      </dgm:prSet>
      <dgm:spPr/>
      <dgm:t>
        <a:bodyPr/>
        <a:lstStyle/>
        <a:p>
          <a:endParaRPr lang="en-US"/>
        </a:p>
      </dgm:t>
    </dgm:pt>
    <dgm:pt modelId="{F8A595FC-3752-4AB2-8FCC-4F6421AB8524}" type="pres">
      <dgm:prSet presAssocID="{C1D57661-67C3-45A1-B3FF-7FF2B18C3E71}" presName="Triangle" presStyleLbl="alignNode1" presStyleIdx="3" presStyleCnt="5"/>
      <dgm:spPr/>
    </dgm:pt>
    <dgm:pt modelId="{7A889664-DB61-4676-8F31-6F2893FBCDB7}" type="pres">
      <dgm:prSet presAssocID="{F4CDBDD8-1392-4971-A9FE-096FF68D523A}" presName="sibTrans" presStyleCnt="0"/>
      <dgm:spPr/>
    </dgm:pt>
    <dgm:pt modelId="{1D25EA79-7FB9-4632-8B6E-19522B6BC95F}" type="pres">
      <dgm:prSet presAssocID="{F4CDBDD8-1392-4971-A9FE-096FF68D523A}" presName="space" presStyleCnt="0"/>
      <dgm:spPr/>
    </dgm:pt>
    <dgm:pt modelId="{B0A2CCF6-A1D1-444F-AB15-9624888F054B}" type="pres">
      <dgm:prSet presAssocID="{B1EE3E5E-E1FB-48CB-B0DB-3B1A7D303DED}" presName="composite" presStyleCnt="0"/>
      <dgm:spPr/>
    </dgm:pt>
    <dgm:pt modelId="{BA723E16-044E-45DD-A40E-B6572D2A24C7}" type="pres">
      <dgm:prSet presAssocID="{B1EE3E5E-E1FB-48CB-B0DB-3B1A7D303DED}" presName="LShape" presStyleLbl="alignNode1" presStyleIdx="4" presStyleCnt="5"/>
      <dgm:spPr/>
    </dgm:pt>
    <dgm:pt modelId="{0E85EC46-E0DB-423E-A95A-971870EE111A}" type="pres">
      <dgm:prSet presAssocID="{B1EE3E5E-E1FB-48CB-B0DB-3B1A7D303DED}" presName="ParentText" presStyleLbl="revTx" presStyleIdx="2" presStyleCnt="3">
        <dgm:presLayoutVars>
          <dgm:chMax val="0"/>
          <dgm:chPref val="0"/>
          <dgm:bulletEnabled val="1"/>
        </dgm:presLayoutVars>
      </dgm:prSet>
      <dgm:spPr/>
      <dgm:t>
        <a:bodyPr/>
        <a:lstStyle/>
        <a:p>
          <a:endParaRPr lang="en-US"/>
        </a:p>
      </dgm:t>
    </dgm:pt>
  </dgm:ptLst>
  <dgm:cxnLst>
    <dgm:cxn modelId="{4C238991-0629-4314-9083-7C9B0ABD0FFE}" srcId="{46217E15-3189-4AB2-BD0F-8686120B61E1}" destId="{B1EE3E5E-E1FB-48CB-B0DB-3B1A7D303DED}" srcOrd="2" destOrd="0" parTransId="{0DD3CD64-4DBE-446A-A0F4-810D0F606210}" sibTransId="{55D24477-5833-4E18-ABB5-3AB25CCE6640}"/>
    <dgm:cxn modelId="{435564BD-D6B4-422D-98B5-00834EE29749}" type="presOf" srcId="{B1EE3E5E-E1FB-48CB-B0DB-3B1A7D303DED}" destId="{0E85EC46-E0DB-423E-A95A-971870EE111A}" srcOrd="0" destOrd="0" presId="urn:microsoft.com/office/officeart/2009/3/layout/StepUpProcess"/>
    <dgm:cxn modelId="{57AC4E05-87B2-48FD-A3B8-DBF7CFC8920B}" type="presOf" srcId="{F2153EC8-F382-4418-9665-33DF96B6DF1D}" destId="{5CF05F48-D9FA-4216-939E-B474DA3A3420}" srcOrd="0" destOrd="0" presId="urn:microsoft.com/office/officeart/2009/3/layout/StepUpProcess"/>
    <dgm:cxn modelId="{01032EE9-E0C9-4E68-BCDA-CE13148A5AC4}" type="presOf" srcId="{C1D57661-67C3-45A1-B3FF-7FF2B18C3E71}" destId="{B7512FC8-92C5-4339-85A4-AC49EB5DD7BE}" srcOrd="0" destOrd="0" presId="urn:microsoft.com/office/officeart/2009/3/layout/StepUpProcess"/>
    <dgm:cxn modelId="{47BBABE0-B4EF-43C8-9C2F-8B3DFCA993BA}" srcId="{46217E15-3189-4AB2-BD0F-8686120B61E1}" destId="{C1D57661-67C3-45A1-B3FF-7FF2B18C3E71}" srcOrd="1" destOrd="0" parTransId="{A2A4E3CC-4904-4F96-8403-B40C21ABCDEC}" sibTransId="{F4CDBDD8-1392-4971-A9FE-096FF68D523A}"/>
    <dgm:cxn modelId="{92A2E387-4E50-4E44-B371-726C15FE92CB}" type="presOf" srcId="{46217E15-3189-4AB2-BD0F-8686120B61E1}" destId="{5857A348-263D-40E8-9F7E-88FBA148E0D9}" srcOrd="0" destOrd="0" presId="urn:microsoft.com/office/officeart/2009/3/layout/StepUpProcess"/>
    <dgm:cxn modelId="{FB7A7AEF-B81E-4D01-B572-47BD25A89130}" srcId="{46217E15-3189-4AB2-BD0F-8686120B61E1}" destId="{F2153EC8-F382-4418-9665-33DF96B6DF1D}" srcOrd="0" destOrd="0" parTransId="{BE16BFDC-CFE7-4DD1-A644-447948851394}" sibTransId="{44297CBC-1DA2-4984-AD0F-10B6E668C912}"/>
    <dgm:cxn modelId="{1C49FB98-E913-4453-9592-5A0D02E51937}" type="presParOf" srcId="{5857A348-263D-40E8-9F7E-88FBA148E0D9}" destId="{4ABE6873-B9B2-468F-B83F-EBF1479E7136}" srcOrd="0" destOrd="0" presId="urn:microsoft.com/office/officeart/2009/3/layout/StepUpProcess"/>
    <dgm:cxn modelId="{5C2BE745-5DD9-4D5E-A31D-58E2F1B1961E}" type="presParOf" srcId="{4ABE6873-B9B2-468F-B83F-EBF1479E7136}" destId="{F8F3D6BB-383D-4D33-97A3-A9E193C56438}" srcOrd="0" destOrd="0" presId="urn:microsoft.com/office/officeart/2009/3/layout/StepUpProcess"/>
    <dgm:cxn modelId="{776E8971-61C9-449D-997B-C8F514935817}" type="presParOf" srcId="{4ABE6873-B9B2-468F-B83F-EBF1479E7136}" destId="{5CF05F48-D9FA-4216-939E-B474DA3A3420}" srcOrd="1" destOrd="0" presId="urn:microsoft.com/office/officeart/2009/3/layout/StepUpProcess"/>
    <dgm:cxn modelId="{C7029E7F-9025-4512-8EAA-2C33E3585F0C}" type="presParOf" srcId="{4ABE6873-B9B2-468F-B83F-EBF1479E7136}" destId="{C3550BE9-EF90-41FE-B122-3812302963BA}" srcOrd="2" destOrd="0" presId="urn:microsoft.com/office/officeart/2009/3/layout/StepUpProcess"/>
    <dgm:cxn modelId="{BD3D04F1-29D7-4765-BE15-D61C9B5E0EE6}" type="presParOf" srcId="{5857A348-263D-40E8-9F7E-88FBA148E0D9}" destId="{087E7DE6-AE4F-46C7-A5CA-78E478780025}" srcOrd="1" destOrd="0" presId="urn:microsoft.com/office/officeart/2009/3/layout/StepUpProcess"/>
    <dgm:cxn modelId="{9F31E2AD-594A-4394-B4BA-59AA7F03673E}" type="presParOf" srcId="{087E7DE6-AE4F-46C7-A5CA-78E478780025}" destId="{9B47766D-D0CF-4200-AD1B-3BF958C6B967}" srcOrd="0" destOrd="0" presId="urn:microsoft.com/office/officeart/2009/3/layout/StepUpProcess"/>
    <dgm:cxn modelId="{A922ED03-2544-45F1-AA00-247D6BF2E287}" type="presParOf" srcId="{5857A348-263D-40E8-9F7E-88FBA148E0D9}" destId="{EBFA9669-048B-4189-B1CA-87CFE9103B66}" srcOrd="2" destOrd="0" presId="urn:microsoft.com/office/officeart/2009/3/layout/StepUpProcess"/>
    <dgm:cxn modelId="{C8CB2E5B-09FA-4597-BD60-0659653DFF5A}" type="presParOf" srcId="{EBFA9669-048B-4189-B1CA-87CFE9103B66}" destId="{6BEF1A62-8428-461F-B493-2AA1F8082A40}" srcOrd="0" destOrd="0" presId="urn:microsoft.com/office/officeart/2009/3/layout/StepUpProcess"/>
    <dgm:cxn modelId="{7021F5BB-ECC7-4FFB-8513-65829507998E}" type="presParOf" srcId="{EBFA9669-048B-4189-B1CA-87CFE9103B66}" destId="{B7512FC8-92C5-4339-85A4-AC49EB5DD7BE}" srcOrd="1" destOrd="0" presId="urn:microsoft.com/office/officeart/2009/3/layout/StepUpProcess"/>
    <dgm:cxn modelId="{963CB9B5-6681-492A-8299-DAFB5A6189A1}" type="presParOf" srcId="{EBFA9669-048B-4189-B1CA-87CFE9103B66}" destId="{F8A595FC-3752-4AB2-8FCC-4F6421AB8524}" srcOrd="2" destOrd="0" presId="urn:microsoft.com/office/officeart/2009/3/layout/StepUpProcess"/>
    <dgm:cxn modelId="{3CE10E0F-9E4D-4F5C-8AA3-2694AEE25DA8}" type="presParOf" srcId="{5857A348-263D-40E8-9F7E-88FBA148E0D9}" destId="{7A889664-DB61-4676-8F31-6F2893FBCDB7}" srcOrd="3" destOrd="0" presId="urn:microsoft.com/office/officeart/2009/3/layout/StepUpProcess"/>
    <dgm:cxn modelId="{CD7A3F11-01C3-4181-AA63-A6BF16123F0D}" type="presParOf" srcId="{7A889664-DB61-4676-8F31-6F2893FBCDB7}" destId="{1D25EA79-7FB9-4632-8B6E-19522B6BC95F}" srcOrd="0" destOrd="0" presId="urn:microsoft.com/office/officeart/2009/3/layout/StepUpProcess"/>
    <dgm:cxn modelId="{D2888081-3B41-423A-9134-5CF500C35178}" type="presParOf" srcId="{5857A348-263D-40E8-9F7E-88FBA148E0D9}" destId="{B0A2CCF6-A1D1-444F-AB15-9624888F054B}" srcOrd="4" destOrd="0" presId="urn:microsoft.com/office/officeart/2009/3/layout/StepUpProcess"/>
    <dgm:cxn modelId="{D65029FA-E873-4E95-8359-14934B9524BA}" type="presParOf" srcId="{B0A2CCF6-A1D1-444F-AB15-9624888F054B}" destId="{BA723E16-044E-45DD-A40E-B6572D2A24C7}" srcOrd="0" destOrd="0" presId="urn:microsoft.com/office/officeart/2009/3/layout/StepUpProcess"/>
    <dgm:cxn modelId="{2B83F681-287B-4840-9D47-E03D80C266A1}" type="presParOf" srcId="{B0A2CCF6-A1D1-444F-AB15-9624888F054B}" destId="{0E85EC46-E0DB-423E-A95A-971870EE111A}"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217E15-3189-4AB2-BD0F-8686120B61E1}"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F2153EC8-F382-4418-9665-33DF96B6DF1D}">
      <dgm:prSet phldrT="[Text]" custT="1"/>
      <dgm:spPr/>
      <dgm:t>
        <a:bodyPr/>
        <a:lstStyle/>
        <a:p>
          <a:r>
            <a:rPr lang="en-US" sz="2000" b="1" dirty="0" smtClean="0"/>
            <a:t>Foundations, Cybersecurity Essentials </a:t>
          </a:r>
        </a:p>
        <a:p>
          <a:r>
            <a:rPr lang="en-US" sz="2000" b="1" dirty="0" smtClean="0"/>
            <a:t>Certification exams</a:t>
          </a:r>
        </a:p>
        <a:p>
          <a:r>
            <a:rPr lang="en-US" sz="1600" b="1" dirty="0" smtClean="0"/>
            <a:t>(15 college credits in ET and non-credit Workshops, Portfolio </a:t>
          </a:r>
        </a:p>
        <a:p>
          <a:r>
            <a:rPr lang="en-US" sz="1600" b="1" dirty="0" smtClean="0"/>
            <a:t>Boot Camp: Non-credit Workshops, Portfolio)</a:t>
          </a:r>
        </a:p>
        <a:p>
          <a:endParaRPr lang="en-US" sz="2400" b="1" dirty="0"/>
        </a:p>
      </dgm:t>
    </dgm:pt>
    <dgm:pt modelId="{BE16BFDC-CFE7-4DD1-A644-447948851394}" type="parTrans" cxnId="{FB7A7AEF-B81E-4D01-B572-47BD25A89130}">
      <dgm:prSet/>
      <dgm:spPr/>
      <dgm:t>
        <a:bodyPr/>
        <a:lstStyle/>
        <a:p>
          <a:endParaRPr lang="en-US"/>
        </a:p>
      </dgm:t>
    </dgm:pt>
    <dgm:pt modelId="{44297CBC-1DA2-4984-AD0F-10B6E668C912}" type="sibTrans" cxnId="{FB7A7AEF-B81E-4D01-B572-47BD25A89130}">
      <dgm:prSet/>
      <dgm:spPr/>
      <dgm:t>
        <a:bodyPr/>
        <a:lstStyle/>
        <a:p>
          <a:endParaRPr lang="en-US"/>
        </a:p>
      </dgm:t>
    </dgm:pt>
    <dgm:pt modelId="{C1D57661-67C3-45A1-B3FF-7FF2B18C3E71}">
      <dgm:prSet phldrT="[Text]" custT="1"/>
      <dgm:spPr/>
      <dgm:t>
        <a:bodyPr/>
        <a:lstStyle/>
        <a:p>
          <a:r>
            <a:rPr lang="en-US" sz="2400" b="1" dirty="0" smtClean="0"/>
            <a:t>Transfer to QCC’s A.A. S. Degree in Internet &amp; Information Technology, Cybersecurity : 60 Credits</a:t>
          </a:r>
          <a:endParaRPr lang="en-US" sz="2400" b="1" dirty="0"/>
        </a:p>
      </dgm:t>
    </dgm:pt>
    <dgm:pt modelId="{A2A4E3CC-4904-4F96-8403-B40C21ABCDEC}" type="parTrans" cxnId="{47BBABE0-B4EF-43C8-9C2F-8B3DFCA993BA}">
      <dgm:prSet/>
      <dgm:spPr/>
      <dgm:t>
        <a:bodyPr/>
        <a:lstStyle/>
        <a:p>
          <a:endParaRPr lang="en-US"/>
        </a:p>
      </dgm:t>
    </dgm:pt>
    <dgm:pt modelId="{F4CDBDD8-1392-4971-A9FE-096FF68D523A}" type="sibTrans" cxnId="{47BBABE0-B4EF-43C8-9C2F-8B3DFCA993BA}">
      <dgm:prSet/>
      <dgm:spPr/>
      <dgm:t>
        <a:bodyPr/>
        <a:lstStyle/>
        <a:p>
          <a:endParaRPr lang="en-US"/>
        </a:p>
      </dgm:t>
    </dgm:pt>
    <dgm:pt modelId="{B1EE3E5E-E1FB-48CB-B0DB-3B1A7D303DED}">
      <dgm:prSet phldrT="[Text]" custT="1"/>
      <dgm:spPr/>
      <dgm:t>
        <a:bodyPr/>
        <a:lstStyle/>
        <a:p>
          <a:r>
            <a:rPr lang="en-US" sz="2400" b="1" dirty="0" smtClean="0"/>
            <a:t>Transfer to Bachelor of Engineering Technology Program (B.E.T.) at CUNY, SUNY and private colleges &amp; universities</a:t>
          </a:r>
          <a:endParaRPr lang="en-US" sz="2400" b="1" dirty="0"/>
        </a:p>
      </dgm:t>
    </dgm:pt>
    <dgm:pt modelId="{0DD3CD64-4DBE-446A-A0F4-810D0F606210}" type="parTrans" cxnId="{4C238991-0629-4314-9083-7C9B0ABD0FFE}">
      <dgm:prSet/>
      <dgm:spPr/>
      <dgm:t>
        <a:bodyPr/>
        <a:lstStyle/>
        <a:p>
          <a:endParaRPr lang="en-US"/>
        </a:p>
      </dgm:t>
    </dgm:pt>
    <dgm:pt modelId="{55D24477-5833-4E18-ABB5-3AB25CCE6640}" type="sibTrans" cxnId="{4C238991-0629-4314-9083-7C9B0ABD0FFE}">
      <dgm:prSet/>
      <dgm:spPr/>
      <dgm:t>
        <a:bodyPr/>
        <a:lstStyle/>
        <a:p>
          <a:endParaRPr lang="en-US"/>
        </a:p>
      </dgm:t>
    </dgm:pt>
    <dgm:pt modelId="{5857A348-263D-40E8-9F7E-88FBA148E0D9}" type="pres">
      <dgm:prSet presAssocID="{46217E15-3189-4AB2-BD0F-8686120B61E1}" presName="rootnode" presStyleCnt="0">
        <dgm:presLayoutVars>
          <dgm:chMax/>
          <dgm:chPref/>
          <dgm:dir/>
          <dgm:animLvl val="lvl"/>
        </dgm:presLayoutVars>
      </dgm:prSet>
      <dgm:spPr/>
      <dgm:t>
        <a:bodyPr/>
        <a:lstStyle/>
        <a:p>
          <a:endParaRPr lang="en-US"/>
        </a:p>
      </dgm:t>
    </dgm:pt>
    <dgm:pt modelId="{4ABE6873-B9B2-468F-B83F-EBF1479E7136}" type="pres">
      <dgm:prSet presAssocID="{F2153EC8-F382-4418-9665-33DF96B6DF1D}" presName="composite" presStyleCnt="0"/>
      <dgm:spPr/>
    </dgm:pt>
    <dgm:pt modelId="{F8F3D6BB-383D-4D33-97A3-A9E193C56438}" type="pres">
      <dgm:prSet presAssocID="{F2153EC8-F382-4418-9665-33DF96B6DF1D}" presName="LShape" presStyleLbl="alignNode1" presStyleIdx="0" presStyleCnt="5"/>
      <dgm:spPr/>
    </dgm:pt>
    <dgm:pt modelId="{5CF05F48-D9FA-4216-939E-B474DA3A3420}" type="pres">
      <dgm:prSet presAssocID="{F2153EC8-F382-4418-9665-33DF96B6DF1D}" presName="ParentText" presStyleLbl="revTx" presStyleIdx="0" presStyleCnt="3">
        <dgm:presLayoutVars>
          <dgm:chMax val="0"/>
          <dgm:chPref val="0"/>
          <dgm:bulletEnabled val="1"/>
        </dgm:presLayoutVars>
      </dgm:prSet>
      <dgm:spPr/>
      <dgm:t>
        <a:bodyPr/>
        <a:lstStyle/>
        <a:p>
          <a:endParaRPr lang="en-US"/>
        </a:p>
      </dgm:t>
    </dgm:pt>
    <dgm:pt modelId="{C3550BE9-EF90-41FE-B122-3812302963BA}" type="pres">
      <dgm:prSet presAssocID="{F2153EC8-F382-4418-9665-33DF96B6DF1D}" presName="Triangle" presStyleLbl="alignNode1" presStyleIdx="1" presStyleCnt="5"/>
      <dgm:spPr/>
    </dgm:pt>
    <dgm:pt modelId="{087E7DE6-AE4F-46C7-A5CA-78E478780025}" type="pres">
      <dgm:prSet presAssocID="{44297CBC-1DA2-4984-AD0F-10B6E668C912}" presName="sibTrans" presStyleCnt="0"/>
      <dgm:spPr/>
    </dgm:pt>
    <dgm:pt modelId="{9B47766D-D0CF-4200-AD1B-3BF958C6B967}" type="pres">
      <dgm:prSet presAssocID="{44297CBC-1DA2-4984-AD0F-10B6E668C912}" presName="space" presStyleCnt="0"/>
      <dgm:spPr/>
    </dgm:pt>
    <dgm:pt modelId="{EBFA9669-048B-4189-B1CA-87CFE9103B66}" type="pres">
      <dgm:prSet presAssocID="{C1D57661-67C3-45A1-B3FF-7FF2B18C3E71}" presName="composite" presStyleCnt="0"/>
      <dgm:spPr/>
    </dgm:pt>
    <dgm:pt modelId="{6BEF1A62-8428-461F-B493-2AA1F8082A40}" type="pres">
      <dgm:prSet presAssocID="{C1D57661-67C3-45A1-B3FF-7FF2B18C3E71}" presName="LShape" presStyleLbl="alignNode1" presStyleIdx="2" presStyleCnt="5"/>
      <dgm:spPr/>
    </dgm:pt>
    <dgm:pt modelId="{B7512FC8-92C5-4339-85A4-AC49EB5DD7BE}" type="pres">
      <dgm:prSet presAssocID="{C1D57661-67C3-45A1-B3FF-7FF2B18C3E71}" presName="ParentText" presStyleLbl="revTx" presStyleIdx="1" presStyleCnt="3">
        <dgm:presLayoutVars>
          <dgm:chMax val="0"/>
          <dgm:chPref val="0"/>
          <dgm:bulletEnabled val="1"/>
        </dgm:presLayoutVars>
      </dgm:prSet>
      <dgm:spPr/>
      <dgm:t>
        <a:bodyPr/>
        <a:lstStyle/>
        <a:p>
          <a:endParaRPr lang="en-US"/>
        </a:p>
      </dgm:t>
    </dgm:pt>
    <dgm:pt modelId="{F8A595FC-3752-4AB2-8FCC-4F6421AB8524}" type="pres">
      <dgm:prSet presAssocID="{C1D57661-67C3-45A1-B3FF-7FF2B18C3E71}" presName="Triangle" presStyleLbl="alignNode1" presStyleIdx="3" presStyleCnt="5"/>
      <dgm:spPr/>
    </dgm:pt>
    <dgm:pt modelId="{7A889664-DB61-4676-8F31-6F2893FBCDB7}" type="pres">
      <dgm:prSet presAssocID="{F4CDBDD8-1392-4971-A9FE-096FF68D523A}" presName="sibTrans" presStyleCnt="0"/>
      <dgm:spPr/>
    </dgm:pt>
    <dgm:pt modelId="{1D25EA79-7FB9-4632-8B6E-19522B6BC95F}" type="pres">
      <dgm:prSet presAssocID="{F4CDBDD8-1392-4971-A9FE-096FF68D523A}" presName="space" presStyleCnt="0"/>
      <dgm:spPr/>
    </dgm:pt>
    <dgm:pt modelId="{B0A2CCF6-A1D1-444F-AB15-9624888F054B}" type="pres">
      <dgm:prSet presAssocID="{B1EE3E5E-E1FB-48CB-B0DB-3B1A7D303DED}" presName="composite" presStyleCnt="0"/>
      <dgm:spPr/>
    </dgm:pt>
    <dgm:pt modelId="{BA723E16-044E-45DD-A40E-B6572D2A24C7}" type="pres">
      <dgm:prSet presAssocID="{B1EE3E5E-E1FB-48CB-B0DB-3B1A7D303DED}" presName="LShape" presStyleLbl="alignNode1" presStyleIdx="4" presStyleCnt="5"/>
      <dgm:spPr/>
    </dgm:pt>
    <dgm:pt modelId="{0E85EC46-E0DB-423E-A95A-971870EE111A}" type="pres">
      <dgm:prSet presAssocID="{B1EE3E5E-E1FB-48CB-B0DB-3B1A7D303DED}" presName="ParentText" presStyleLbl="revTx" presStyleIdx="2" presStyleCnt="3">
        <dgm:presLayoutVars>
          <dgm:chMax val="0"/>
          <dgm:chPref val="0"/>
          <dgm:bulletEnabled val="1"/>
        </dgm:presLayoutVars>
      </dgm:prSet>
      <dgm:spPr/>
      <dgm:t>
        <a:bodyPr/>
        <a:lstStyle/>
        <a:p>
          <a:endParaRPr lang="en-US"/>
        </a:p>
      </dgm:t>
    </dgm:pt>
  </dgm:ptLst>
  <dgm:cxnLst>
    <dgm:cxn modelId="{4C238991-0629-4314-9083-7C9B0ABD0FFE}" srcId="{46217E15-3189-4AB2-BD0F-8686120B61E1}" destId="{B1EE3E5E-E1FB-48CB-B0DB-3B1A7D303DED}" srcOrd="2" destOrd="0" parTransId="{0DD3CD64-4DBE-446A-A0F4-810D0F606210}" sibTransId="{55D24477-5833-4E18-ABB5-3AB25CCE6640}"/>
    <dgm:cxn modelId="{435564BD-D6B4-422D-98B5-00834EE29749}" type="presOf" srcId="{B1EE3E5E-E1FB-48CB-B0DB-3B1A7D303DED}" destId="{0E85EC46-E0DB-423E-A95A-971870EE111A}" srcOrd="0" destOrd="0" presId="urn:microsoft.com/office/officeart/2009/3/layout/StepUpProcess"/>
    <dgm:cxn modelId="{57AC4E05-87B2-48FD-A3B8-DBF7CFC8920B}" type="presOf" srcId="{F2153EC8-F382-4418-9665-33DF96B6DF1D}" destId="{5CF05F48-D9FA-4216-939E-B474DA3A3420}" srcOrd="0" destOrd="0" presId="urn:microsoft.com/office/officeart/2009/3/layout/StepUpProcess"/>
    <dgm:cxn modelId="{01032EE9-E0C9-4E68-BCDA-CE13148A5AC4}" type="presOf" srcId="{C1D57661-67C3-45A1-B3FF-7FF2B18C3E71}" destId="{B7512FC8-92C5-4339-85A4-AC49EB5DD7BE}" srcOrd="0" destOrd="0" presId="urn:microsoft.com/office/officeart/2009/3/layout/StepUpProcess"/>
    <dgm:cxn modelId="{47BBABE0-B4EF-43C8-9C2F-8B3DFCA993BA}" srcId="{46217E15-3189-4AB2-BD0F-8686120B61E1}" destId="{C1D57661-67C3-45A1-B3FF-7FF2B18C3E71}" srcOrd="1" destOrd="0" parTransId="{A2A4E3CC-4904-4F96-8403-B40C21ABCDEC}" sibTransId="{F4CDBDD8-1392-4971-A9FE-096FF68D523A}"/>
    <dgm:cxn modelId="{92A2E387-4E50-4E44-B371-726C15FE92CB}" type="presOf" srcId="{46217E15-3189-4AB2-BD0F-8686120B61E1}" destId="{5857A348-263D-40E8-9F7E-88FBA148E0D9}" srcOrd="0" destOrd="0" presId="urn:microsoft.com/office/officeart/2009/3/layout/StepUpProcess"/>
    <dgm:cxn modelId="{FB7A7AEF-B81E-4D01-B572-47BD25A89130}" srcId="{46217E15-3189-4AB2-BD0F-8686120B61E1}" destId="{F2153EC8-F382-4418-9665-33DF96B6DF1D}" srcOrd="0" destOrd="0" parTransId="{BE16BFDC-CFE7-4DD1-A644-447948851394}" sibTransId="{44297CBC-1DA2-4984-AD0F-10B6E668C912}"/>
    <dgm:cxn modelId="{1C49FB98-E913-4453-9592-5A0D02E51937}" type="presParOf" srcId="{5857A348-263D-40E8-9F7E-88FBA148E0D9}" destId="{4ABE6873-B9B2-468F-B83F-EBF1479E7136}" srcOrd="0" destOrd="0" presId="urn:microsoft.com/office/officeart/2009/3/layout/StepUpProcess"/>
    <dgm:cxn modelId="{5C2BE745-5DD9-4D5E-A31D-58E2F1B1961E}" type="presParOf" srcId="{4ABE6873-B9B2-468F-B83F-EBF1479E7136}" destId="{F8F3D6BB-383D-4D33-97A3-A9E193C56438}" srcOrd="0" destOrd="0" presId="urn:microsoft.com/office/officeart/2009/3/layout/StepUpProcess"/>
    <dgm:cxn modelId="{776E8971-61C9-449D-997B-C8F514935817}" type="presParOf" srcId="{4ABE6873-B9B2-468F-B83F-EBF1479E7136}" destId="{5CF05F48-D9FA-4216-939E-B474DA3A3420}" srcOrd="1" destOrd="0" presId="urn:microsoft.com/office/officeart/2009/3/layout/StepUpProcess"/>
    <dgm:cxn modelId="{C7029E7F-9025-4512-8EAA-2C33E3585F0C}" type="presParOf" srcId="{4ABE6873-B9B2-468F-B83F-EBF1479E7136}" destId="{C3550BE9-EF90-41FE-B122-3812302963BA}" srcOrd="2" destOrd="0" presId="urn:microsoft.com/office/officeart/2009/3/layout/StepUpProcess"/>
    <dgm:cxn modelId="{BD3D04F1-29D7-4765-BE15-D61C9B5E0EE6}" type="presParOf" srcId="{5857A348-263D-40E8-9F7E-88FBA148E0D9}" destId="{087E7DE6-AE4F-46C7-A5CA-78E478780025}" srcOrd="1" destOrd="0" presId="urn:microsoft.com/office/officeart/2009/3/layout/StepUpProcess"/>
    <dgm:cxn modelId="{9F31E2AD-594A-4394-B4BA-59AA7F03673E}" type="presParOf" srcId="{087E7DE6-AE4F-46C7-A5CA-78E478780025}" destId="{9B47766D-D0CF-4200-AD1B-3BF958C6B967}" srcOrd="0" destOrd="0" presId="urn:microsoft.com/office/officeart/2009/3/layout/StepUpProcess"/>
    <dgm:cxn modelId="{A922ED03-2544-45F1-AA00-247D6BF2E287}" type="presParOf" srcId="{5857A348-263D-40E8-9F7E-88FBA148E0D9}" destId="{EBFA9669-048B-4189-B1CA-87CFE9103B66}" srcOrd="2" destOrd="0" presId="urn:microsoft.com/office/officeart/2009/3/layout/StepUpProcess"/>
    <dgm:cxn modelId="{C8CB2E5B-09FA-4597-BD60-0659653DFF5A}" type="presParOf" srcId="{EBFA9669-048B-4189-B1CA-87CFE9103B66}" destId="{6BEF1A62-8428-461F-B493-2AA1F8082A40}" srcOrd="0" destOrd="0" presId="urn:microsoft.com/office/officeart/2009/3/layout/StepUpProcess"/>
    <dgm:cxn modelId="{7021F5BB-ECC7-4FFB-8513-65829507998E}" type="presParOf" srcId="{EBFA9669-048B-4189-B1CA-87CFE9103B66}" destId="{B7512FC8-92C5-4339-85A4-AC49EB5DD7BE}" srcOrd="1" destOrd="0" presId="urn:microsoft.com/office/officeart/2009/3/layout/StepUpProcess"/>
    <dgm:cxn modelId="{963CB9B5-6681-492A-8299-DAFB5A6189A1}" type="presParOf" srcId="{EBFA9669-048B-4189-B1CA-87CFE9103B66}" destId="{F8A595FC-3752-4AB2-8FCC-4F6421AB8524}" srcOrd="2" destOrd="0" presId="urn:microsoft.com/office/officeart/2009/3/layout/StepUpProcess"/>
    <dgm:cxn modelId="{3CE10E0F-9E4D-4F5C-8AA3-2694AEE25DA8}" type="presParOf" srcId="{5857A348-263D-40E8-9F7E-88FBA148E0D9}" destId="{7A889664-DB61-4676-8F31-6F2893FBCDB7}" srcOrd="3" destOrd="0" presId="urn:microsoft.com/office/officeart/2009/3/layout/StepUpProcess"/>
    <dgm:cxn modelId="{CD7A3F11-01C3-4181-AA63-A6BF16123F0D}" type="presParOf" srcId="{7A889664-DB61-4676-8F31-6F2893FBCDB7}" destId="{1D25EA79-7FB9-4632-8B6E-19522B6BC95F}" srcOrd="0" destOrd="0" presId="urn:microsoft.com/office/officeart/2009/3/layout/StepUpProcess"/>
    <dgm:cxn modelId="{D2888081-3B41-423A-9134-5CF500C35178}" type="presParOf" srcId="{5857A348-263D-40E8-9F7E-88FBA148E0D9}" destId="{B0A2CCF6-A1D1-444F-AB15-9624888F054B}" srcOrd="4" destOrd="0" presId="urn:microsoft.com/office/officeart/2009/3/layout/StepUpProcess"/>
    <dgm:cxn modelId="{D65029FA-E873-4E95-8359-14934B9524BA}" type="presParOf" srcId="{B0A2CCF6-A1D1-444F-AB15-9624888F054B}" destId="{BA723E16-044E-45DD-A40E-B6572D2A24C7}" srcOrd="0" destOrd="0" presId="urn:microsoft.com/office/officeart/2009/3/layout/StepUpProcess"/>
    <dgm:cxn modelId="{2B83F681-287B-4840-9D47-E03D80C266A1}" type="presParOf" srcId="{B0A2CCF6-A1D1-444F-AB15-9624888F054B}" destId="{0E85EC46-E0DB-423E-A95A-971870EE111A}"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05B732-A713-439C-B40F-E69812219455}">
      <dsp:nvSpPr>
        <dsp:cNvPr id="0" name=""/>
        <dsp:cNvSpPr/>
      </dsp:nvSpPr>
      <dsp:spPr>
        <a:xfrm>
          <a:off x="339950" y="12435"/>
          <a:ext cx="4547128" cy="4547128"/>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b="1" kern="1200" dirty="0" smtClean="0"/>
            <a:t>46 hours non-credit CRPA Training </a:t>
          </a:r>
        </a:p>
      </dsp:txBody>
      <dsp:txXfrm>
        <a:off x="974909" y="548640"/>
        <a:ext cx="2621767" cy="3474720"/>
      </dsp:txXfrm>
    </dsp:sp>
    <dsp:sp modelId="{8E92980C-5453-4F3D-8951-521DCAB1C851}">
      <dsp:nvSpPr>
        <dsp:cNvPr id="0" name=""/>
        <dsp:cNvSpPr/>
      </dsp:nvSpPr>
      <dsp:spPr>
        <a:xfrm>
          <a:off x="3617159" y="12435"/>
          <a:ext cx="4547128" cy="4547128"/>
        </a:xfrm>
        <a:prstGeom prst="ellipse">
          <a:avLst/>
        </a:prstGeom>
        <a:solidFill>
          <a:schemeClr val="accent1">
            <a:alpha val="50000"/>
            <a:hueOff val="0"/>
            <a:satOff val="0"/>
            <a:lumOff val="0"/>
            <a:alphaOff val="0"/>
          </a:schemeClr>
        </a:soli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b="1" kern="1200" dirty="0" smtClean="0"/>
            <a:t>45 hours 3-credit HE 104 Addictions and Dependencies Course</a:t>
          </a:r>
        </a:p>
      </dsp:txBody>
      <dsp:txXfrm>
        <a:off x="4907560" y="548640"/>
        <a:ext cx="2621767" cy="3474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C2275B-E93D-4B8F-A3B0-8E484C164909}">
      <dsp:nvSpPr>
        <dsp:cNvPr id="0" name=""/>
        <dsp:cNvSpPr/>
      </dsp:nvSpPr>
      <dsp:spPr>
        <a:xfrm rot="5400000">
          <a:off x="1004877" y="1052965"/>
          <a:ext cx="1816934" cy="302333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7975AA-F809-44F1-870C-A56CF389ECF0}">
      <dsp:nvSpPr>
        <dsp:cNvPr id="0" name=""/>
        <dsp:cNvSpPr/>
      </dsp:nvSpPr>
      <dsp:spPr>
        <a:xfrm>
          <a:off x="701586" y="1956292"/>
          <a:ext cx="2729487" cy="2392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46 hour CPRA Certification Course (Non-Credit)</a:t>
          </a:r>
        </a:p>
        <a:p>
          <a:pPr lvl="0" algn="l" defTabSz="1066800">
            <a:lnSpc>
              <a:spcPct val="90000"/>
            </a:lnSpc>
            <a:spcBef>
              <a:spcPct val="0"/>
            </a:spcBef>
            <a:spcAft>
              <a:spcPct val="35000"/>
            </a:spcAft>
          </a:pPr>
          <a:r>
            <a:rPr lang="en-US" sz="2400" b="1" kern="1200" dirty="0" smtClean="0"/>
            <a:t>45 hour </a:t>
          </a:r>
          <a:r>
            <a:rPr lang="en-US" sz="2400" b="1" i="1" kern="1200" dirty="0" smtClean="0"/>
            <a:t>Addictions and Dependencies </a:t>
          </a:r>
          <a:r>
            <a:rPr lang="en-US" sz="2400" b="1" i="0" kern="1200" dirty="0" smtClean="0"/>
            <a:t>Course (3 Credits)</a:t>
          </a:r>
          <a:r>
            <a:rPr lang="en-US" sz="2400" b="1" i="1" kern="1200" dirty="0" smtClean="0"/>
            <a:t> </a:t>
          </a:r>
          <a:endParaRPr lang="en-US" sz="2400" b="1" kern="1200" dirty="0"/>
        </a:p>
      </dsp:txBody>
      <dsp:txXfrm>
        <a:off x="701586" y="1956292"/>
        <a:ext cx="2729487" cy="2392555"/>
      </dsp:txXfrm>
    </dsp:sp>
    <dsp:sp modelId="{EDB09323-A4A8-42E6-9EF5-7D525F4B2AA5}">
      <dsp:nvSpPr>
        <dsp:cNvPr id="0" name=""/>
        <dsp:cNvSpPr/>
      </dsp:nvSpPr>
      <dsp:spPr>
        <a:xfrm>
          <a:off x="2916075" y="830383"/>
          <a:ext cx="514997" cy="51499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D12A82-8A24-47E0-B6B1-EC2442AE0D2A}">
      <dsp:nvSpPr>
        <dsp:cNvPr id="0" name=""/>
        <dsp:cNvSpPr/>
      </dsp:nvSpPr>
      <dsp:spPr>
        <a:xfrm rot="5400000">
          <a:off x="4346303" y="226126"/>
          <a:ext cx="1816934" cy="302333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345E41-50F9-4324-A1D2-4C227C91C9F2}">
      <dsp:nvSpPr>
        <dsp:cNvPr id="0" name=""/>
        <dsp:cNvSpPr/>
      </dsp:nvSpPr>
      <dsp:spPr>
        <a:xfrm>
          <a:off x="4043011" y="1129453"/>
          <a:ext cx="2729487" cy="2392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Transfer to A.S. in Public Health Degree at QCC</a:t>
          </a:r>
          <a:endParaRPr lang="en-US" sz="2400" b="1" kern="1200" dirty="0"/>
        </a:p>
      </dsp:txBody>
      <dsp:txXfrm>
        <a:off x="4043011" y="1129453"/>
        <a:ext cx="2729487" cy="2392555"/>
      </dsp:txXfrm>
    </dsp:sp>
    <dsp:sp modelId="{F47A316A-978C-437F-9B92-CB4A0E5BB43F}">
      <dsp:nvSpPr>
        <dsp:cNvPr id="0" name=""/>
        <dsp:cNvSpPr/>
      </dsp:nvSpPr>
      <dsp:spPr>
        <a:xfrm>
          <a:off x="6257501" y="3544"/>
          <a:ext cx="514997" cy="51499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796A03-F32D-4A88-84A2-894A56471A45}">
      <dsp:nvSpPr>
        <dsp:cNvPr id="0" name=""/>
        <dsp:cNvSpPr/>
      </dsp:nvSpPr>
      <dsp:spPr>
        <a:xfrm rot="5400000">
          <a:off x="7687728" y="-600712"/>
          <a:ext cx="1816934" cy="302333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4D9437-F571-4AAB-ADE5-7C546181EECA}">
      <dsp:nvSpPr>
        <dsp:cNvPr id="0" name=""/>
        <dsp:cNvSpPr/>
      </dsp:nvSpPr>
      <dsp:spPr>
        <a:xfrm>
          <a:off x="7384436" y="302614"/>
          <a:ext cx="2729487" cy="2392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Transfer to B.S. degree in Community Health at Hunter College</a:t>
          </a:r>
          <a:endParaRPr lang="en-US" sz="2400" b="1" kern="1200" dirty="0"/>
        </a:p>
      </dsp:txBody>
      <dsp:txXfrm>
        <a:off x="7384436" y="302614"/>
        <a:ext cx="2729487" cy="23925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3D6BB-383D-4D33-97A3-A9E193C56438}">
      <dsp:nvSpPr>
        <dsp:cNvPr id="0" name=""/>
        <dsp:cNvSpPr/>
      </dsp:nvSpPr>
      <dsp:spPr>
        <a:xfrm rot="5400000">
          <a:off x="1004876" y="1052965"/>
          <a:ext cx="1816935" cy="3023339"/>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F05F48-D9FA-4216-939E-B474DA3A3420}">
      <dsp:nvSpPr>
        <dsp:cNvPr id="0" name=""/>
        <dsp:cNvSpPr/>
      </dsp:nvSpPr>
      <dsp:spPr>
        <a:xfrm>
          <a:off x="701585" y="1956292"/>
          <a:ext cx="2729487" cy="2392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t>Part-time: 13 college credits in ET and non-credit Workshops, Portfolio </a:t>
          </a:r>
        </a:p>
        <a:p>
          <a:pPr lvl="0" algn="l" defTabSz="889000">
            <a:lnSpc>
              <a:spcPct val="90000"/>
            </a:lnSpc>
            <a:spcBef>
              <a:spcPct val="0"/>
            </a:spcBef>
            <a:spcAft>
              <a:spcPct val="35000"/>
            </a:spcAft>
          </a:pPr>
          <a:r>
            <a:rPr lang="en-US" sz="2000" b="1" kern="1200" dirty="0" smtClean="0"/>
            <a:t>Boot Camp: Non-credit Workshops, Portfolio</a:t>
          </a:r>
        </a:p>
        <a:p>
          <a:pPr lvl="0" algn="l" defTabSz="889000">
            <a:lnSpc>
              <a:spcPct val="90000"/>
            </a:lnSpc>
            <a:spcBef>
              <a:spcPct val="0"/>
            </a:spcBef>
            <a:spcAft>
              <a:spcPct val="35000"/>
            </a:spcAft>
          </a:pPr>
          <a:endParaRPr lang="en-US" sz="2400" b="1" kern="1200" dirty="0"/>
        </a:p>
      </dsp:txBody>
      <dsp:txXfrm>
        <a:off x="701585" y="1956292"/>
        <a:ext cx="2729487" cy="2392556"/>
      </dsp:txXfrm>
    </dsp:sp>
    <dsp:sp modelId="{C3550BE9-EF90-41FE-B122-3812302963BA}">
      <dsp:nvSpPr>
        <dsp:cNvPr id="0" name=""/>
        <dsp:cNvSpPr/>
      </dsp:nvSpPr>
      <dsp:spPr>
        <a:xfrm>
          <a:off x="2916075" y="830384"/>
          <a:ext cx="514997" cy="51499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EF1A62-8428-461F-B493-2AA1F8082A40}">
      <dsp:nvSpPr>
        <dsp:cNvPr id="0" name=""/>
        <dsp:cNvSpPr/>
      </dsp:nvSpPr>
      <dsp:spPr>
        <a:xfrm rot="5400000">
          <a:off x="4346303" y="226126"/>
          <a:ext cx="1816935" cy="3023339"/>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512FC8-92C5-4339-85A4-AC49EB5DD7BE}">
      <dsp:nvSpPr>
        <dsp:cNvPr id="0" name=""/>
        <dsp:cNvSpPr/>
      </dsp:nvSpPr>
      <dsp:spPr>
        <a:xfrm>
          <a:off x="4043011" y="1129453"/>
          <a:ext cx="2729487" cy="2392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Transfer to QCC’s A.A. S. Degree in Information &amp; Internet Technology (60) Credits</a:t>
          </a:r>
          <a:endParaRPr lang="en-US" sz="2400" b="1" kern="1200" dirty="0"/>
        </a:p>
      </dsp:txBody>
      <dsp:txXfrm>
        <a:off x="4043011" y="1129453"/>
        <a:ext cx="2729487" cy="2392556"/>
      </dsp:txXfrm>
    </dsp:sp>
    <dsp:sp modelId="{F8A595FC-3752-4AB2-8FCC-4F6421AB8524}">
      <dsp:nvSpPr>
        <dsp:cNvPr id="0" name=""/>
        <dsp:cNvSpPr/>
      </dsp:nvSpPr>
      <dsp:spPr>
        <a:xfrm>
          <a:off x="6257501" y="3544"/>
          <a:ext cx="514997" cy="51499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723E16-044E-45DD-A40E-B6572D2A24C7}">
      <dsp:nvSpPr>
        <dsp:cNvPr id="0" name=""/>
        <dsp:cNvSpPr/>
      </dsp:nvSpPr>
      <dsp:spPr>
        <a:xfrm rot="5400000">
          <a:off x="7687729" y="-600712"/>
          <a:ext cx="1816935" cy="3023339"/>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85EC46-E0DB-423E-A95A-971870EE111A}">
      <dsp:nvSpPr>
        <dsp:cNvPr id="0" name=""/>
        <dsp:cNvSpPr/>
      </dsp:nvSpPr>
      <dsp:spPr>
        <a:xfrm>
          <a:off x="7384437" y="302614"/>
          <a:ext cx="2729487" cy="23925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Transfer to Bachelor of Engineering Technology Program (B.E.T.) at CUNY, SUNY and private colleges &amp; universities</a:t>
          </a:r>
          <a:endParaRPr lang="en-US" sz="2400" b="1" kern="1200" dirty="0"/>
        </a:p>
      </dsp:txBody>
      <dsp:txXfrm>
        <a:off x="7384437" y="302614"/>
        <a:ext cx="2729487" cy="23925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3D6BB-383D-4D33-97A3-A9E193C56438}">
      <dsp:nvSpPr>
        <dsp:cNvPr id="0" name=""/>
        <dsp:cNvSpPr/>
      </dsp:nvSpPr>
      <dsp:spPr>
        <a:xfrm rot="5400000">
          <a:off x="1004877" y="1052965"/>
          <a:ext cx="1816934" cy="302333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F05F48-D9FA-4216-939E-B474DA3A3420}">
      <dsp:nvSpPr>
        <dsp:cNvPr id="0" name=""/>
        <dsp:cNvSpPr/>
      </dsp:nvSpPr>
      <dsp:spPr>
        <a:xfrm>
          <a:off x="701586" y="1956292"/>
          <a:ext cx="2729487" cy="2392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t>Foundations, Cybersecurity Essentials </a:t>
          </a:r>
        </a:p>
        <a:p>
          <a:pPr lvl="0" algn="l" defTabSz="889000">
            <a:lnSpc>
              <a:spcPct val="90000"/>
            </a:lnSpc>
            <a:spcBef>
              <a:spcPct val="0"/>
            </a:spcBef>
            <a:spcAft>
              <a:spcPct val="35000"/>
            </a:spcAft>
          </a:pPr>
          <a:r>
            <a:rPr lang="en-US" sz="2000" b="1" kern="1200" dirty="0" smtClean="0"/>
            <a:t>Certification exams</a:t>
          </a:r>
        </a:p>
        <a:p>
          <a:pPr lvl="0" algn="l" defTabSz="889000">
            <a:lnSpc>
              <a:spcPct val="90000"/>
            </a:lnSpc>
            <a:spcBef>
              <a:spcPct val="0"/>
            </a:spcBef>
            <a:spcAft>
              <a:spcPct val="35000"/>
            </a:spcAft>
          </a:pPr>
          <a:r>
            <a:rPr lang="en-US" sz="1600" b="1" kern="1200" dirty="0" smtClean="0"/>
            <a:t>(15 college credits in ET and non-credit Workshops, Portfolio </a:t>
          </a:r>
        </a:p>
        <a:p>
          <a:pPr lvl="0" algn="l" defTabSz="889000">
            <a:lnSpc>
              <a:spcPct val="90000"/>
            </a:lnSpc>
            <a:spcBef>
              <a:spcPct val="0"/>
            </a:spcBef>
            <a:spcAft>
              <a:spcPct val="35000"/>
            </a:spcAft>
          </a:pPr>
          <a:r>
            <a:rPr lang="en-US" sz="1600" b="1" kern="1200" dirty="0" smtClean="0"/>
            <a:t>Boot Camp: Non-credit Workshops, Portfolio)</a:t>
          </a:r>
        </a:p>
        <a:p>
          <a:pPr lvl="0" algn="l" defTabSz="889000">
            <a:lnSpc>
              <a:spcPct val="90000"/>
            </a:lnSpc>
            <a:spcBef>
              <a:spcPct val="0"/>
            </a:spcBef>
            <a:spcAft>
              <a:spcPct val="35000"/>
            </a:spcAft>
          </a:pPr>
          <a:endParaRPr lang="en-US" sz="2400" b="1" kern="1200" dirty="0"/>
        </a:p>
      </dsp:txBody>
      <dsp:txXfrm>
        <a:off x="701586" y="1956292"/>
        <a:ext cx="2729487" cy="2392555"/>
      </dsp:txXfrm>
    </dsp:sp>
    <dsp:sp modelId="{C3550BE9-EF90-41FE-B122-3812302963BA}">
      <dsp:nvSpPr>
        <dsp:cNvPr id="0" name=""/>
        <dsp:cNvSpPr/>
      </dsp:nvSpPr>
      <dsp:spPr>
        <a:xfrm>
          <a:off x="2916075" y="830383"/>
          <a:ext cx="514997" cy="51499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EF1A62-8428-461F-B493-2AA1F8082A40}">
      <dsp:nvSpPr>
        <dsp:cNvPr id="0" name=""/>
        <dsp:cNvSpPr/>
      </dsp:nvSpPr>
      <dsp:spPr>
        <a:xfrm rot="5400000">
          <a:off x="4346303" y="226126"/>
          <a:ext cx="1816934" cy="302333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512FC8-92C5-4339-85A4-AC49EB5DD7BE}">
      <dsp:nvSpPr>
        <dsp:cNvPr id="0" name=""/>
        <dsp:cNvSpPr/>
      </dsp:nvSpPr>
      <dsp:spPr>
        <a:xfrm>
          <a:off x="4043011" y="1129453"/>
          <a:ext cx="2729487" cy="2392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Transfer to QCC’s A.A. S. Degree in Internet &amp; Information Technology, Cybersecurity : 60 Credits</a:t>
          </a:r>
          <a:endParaRPr lang="en-US" sz="2400" b="1" kern="1200" dirty="0"/>
        </a:p>
      </dsp:txBody>
      <dsp:txXfrm>
        <a:off x="4043011" y="1129453"/>
        <a:ext cx="2729487" cy="2392555"/>
      </dsp:txXfrm>
    </dsp:sp>
    <dsp:sp modelId="{F8A595FC-3752-4AB2-8FCC-4F6421AB8524}">
      <dsp:nvSpPr>
        <dsp:cNvPr id="0" name=""/>
        <dsp:cNvSpPr/>
      </dsp:nvSpPr>
      <dsp:spPr>
        <a:xfrm>
          <a:off x="6257501" y="3544"/>
          <a:ext cx="514997" cy="514997"/>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723E16-044E-45DD-A40E-B6572D2A24C7}">
      <dsp:nvSpPr>
        <dsp:cNvPr id="0" name=""/>
        <dsp:cNvSpPr/>
      </dsp:nvSpPr>
      <dsp:spPr>
        <a:xfrm rot="5400000">
          <a:off x="7687728" y="-600712"/>
          <a:ext cx="1816934" cy="302333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85EC46-E0DB-423E-A95A-971870EE111A}">
      <dsp:nvSpPr>
        <dsp:cNvPr id="0" name=""/>
        <dsp:cNvSpPr/>
      </dsp:nvSpPr>
      <dsp:spPr>
        <a:xfrm>
          <a:off x="7384436" y="302614"/>
          <a:ext cx="2729487" cy="2392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t>Transfer to Bachelor of Engineering Technology Program (B.E.T.) at CUNY, SUNY and private colleges &amp; universities</a:t>
          </a:r>
          <a:endParaRPr lang="en-US" sz="2400" b="1" kern="1200" dirty="0"/>
        </a:p>
      </dsp:txBody>
      <dsp:txXfrm>
        <a:off x="7384436" y="302614"/>
        <a:ext cx="2729487" cy="239255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5B0B14-9429-534D-86FD-9A65C0DC3055}" type="datetimeFigureOut">
              <a:rPr lang="en-US" smtClean="0"/>
              <a:t>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35FA6B-4459-0847-890C-87DE350EFDB1}" type="slidenum">
              <a:rPr lang="en-US" smtClean="0"/>
              <a:t>‹#›</a:t>
            </a:fld>
            <a:endParaRPr lang="en-US"/>
          </a:p>
        </p:txBody>
      </p:sp>
    </p:spTree>
    <p:extLst>
      <p:ext uri="{BB962C8B-B14F-4D97-AF65-F5344CB8AC3E}">
        <p14:creationId xmlns:p14="http://schemas.microsoft.com/office/powerpoint/2010/main" val="951426815"/>
      </p:ext>
    </p:extLst>
  </p:cSld>
  <p:clrMap bg1="lt1" tx1="dk1" bg2="lt2" tx2="dk2" accent1="accent1" accent2="accent2" accent3="accent3" accent4="accent4" accent5="accent5" accent6="accent6" hlink="hlink" folHlink="folHlink"/>
  <p:notesStyle>
    <a:lvl1pPr marL="0" algn="l" defTabSz="914269" rtl="0" eaLnBrk="1" latinLnBrk="0" hangingPunct="1">
      <a:defRPr sz="1200" kern="1200">
        <a:solidFill>
          <a:schemeClr val="tx1"/>
        </a:solidFill>
        <a:latin typeface="+mn-lt"/>
        <a:ea typeface="+mn-ea"/>
        <a:cs typeface="+mn-cs"/>
      </a:defRPr>
    </a:lvl1pPr>
    <a:lvl2pPr marL="457135" algn="l" defTabSz="914269" rtl="0" eaLnBrk="1" latinLnBrk="0" hangingPunct="1">
      <a:defRPr sz="1200" kern="1200">
        <a:solidFill>
          <a:schemeClr val="tx1"/>
        </a:solidFill>
        <a:latin typeface="+mn-lt"/>
        <a:ea typeface="+mn-ea"/>
        <a:cs typeface="+mn-cs"/>
      </a:defRPr>
    </a:lvl2pPr>
    <a:lvl3pPr marL="914269" algn="l" defTabSz="914269" rtl="0" eaLnBrk="1" latinLnBrk="0" hangingPunct="1">
      <a:defRPr sz="1200" kern="1200">
        <a:solidFill>
          <a:schemeClr val="tx1"/>
        </a:solidFill>
        <a:latin typeface="+mn-lt"/>
        <a:ea typeface="+mn-ea"/>
        <a:cs typeface="+mn-cs"/>
      </a:defRPr>
    </a:lvl3pPr>
    <a:lvl4pPr marL="1371404" algn="l" defTabSz="914269" rtl="0" eaLnBrk="1" latinLnBrk="0" hangingPunct="1">
      <a:defRPr sz="1200" kern="1200">
        <a:solidFill>
          <a:schemeClr val="tx1"/>
        </a:solidFill>
        <a:latin typeface="+mn-lt"/>
        <a:ea typeface="+mn-ea"/>
        <a:cs typeface="+mn-cs"/>
      </a:defRPr>
    </a:lvl4pPr>
    <a:lvl5pPr marL="1828539" algn="l" defTabSz="914269" rtl="0" eaLnBrk="1" latinLnBrk="0" hangingPunct="1">
      <a:defRPr sz="1200" kern="1200">
        <a:solidFill>
          <a:schemeClr val="tx1"/>
        </a:solidFill>
        <a:latin typeface="+mn-lt"/>
        <a:ea typeface="+mn-ea"/>
        <a:cs typeface="+mn-cs"/>
      </a:defRPr>
    </a:lvl5pPr>
    <a:lvl6pPr marL="2285674" algn="l" defTabSz="914269" rtl="0" eaLnBrk="1" latinLnBrk="0" hangingPunct="1">
      <a:defRPr sz="1200" kern="1200">
        <a:solidFill>
          <a:schemeClr val="tx1"/>
        </a:solidFill>
        <a:latin typeface="+mn-lt"/>
        <a:ea typeface="+mn-ea"/>
        <a:cs typeface="+mn-cs"/>
      </a:defRPr>
    </a:lvl6pPr>
    <a:lvl7pPr marL="2742808" algn="l" defTabSz="914269" rtl="0" eaLnBrk="1" latinLnBrk="0" hangingPunct="1">
      <a:defRPr sz="1200" kern="1200">
        <a:solidFill>
          <a:schemeClr val="tx1"/>
        </a:solidFill>
        <a:latin typeface="+mn-lt"/>
        <a:ea typeface="+mn-ea"/>
        <a:cs typeface="+mn-cs"/>
      </a:defRPr>
    </a:lvl7pPr>
    <a:lvl8pPr marL="3199943" algn="l" defTabSz="914269" rtl="0" eaLnBrk="1" latinLnBrk="0" hangingPunct="1">
      <a:defRPr sz="1200" kern="1200">
        <a:solidFill>
          <a:schemeClr val="tx1"/>
        </a:solidFill>
        <a:latin typeface="+mn-lt"/>
        <a:ea typeface="+mn-ea"/>
        <a:cs typeface="+mn-cs"/>
      </a:defRPr>
    </a:lvl8pPr>
    <a:lvl9pPr marL="3657078" algn="l" defTabSz="91426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35FA6B-4459-0847-890C-87DE350EFDB1}" type="slidenum">
              <a:rPr lang="en-US" smtClean="0"/>
              <a:t>1</a:t>
            </a:fld>
            <a:endParaRPr lang="en-US"/>
          </a:p>
        </p:txBody>
      </p:sp>
    </p:spTree>
    <p:extLst>
      <p:ext uri="{BB962C8B-B14F-4D97-AF65-F5344CB8AC3E}">
        <p14:creationId xmlns:p14="http://schemas.microsoft.com/office/powerpoint/2010/main" val="813274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dirty="0"/>
              <a:t>CRPA Training – to develop competency in the four domains - Advocacy (10 hours), Mentoring/Education (10 hours), and Recovery/Wellness Support (10 hours) and Ethical Responsibility (16 hours</a:t>
            </a:r>
            <a:r>
              <a:rPr lang="en-US" dirty="0" smtClean="0"/>
              <a:t>).</a:t>
            </a:r>
          </a:p>
          <a:p>
            <a:r>
              <a:rPr lang="en-US" dirty="0" smtClean="0"/>
              <a:t>HE 104 Addictions and Recovery Course to develop</a:t>
            </a:r>
            <a:r>
              <a:rPr lang="en-US" baseline="0" dirty="0" smtClean="0"/>
              <a:t> an understanding of the nature of addiction and current research and trends</a:t>
            </a:r>
          </a:p>
          <a:p>
            <a:r>
              <a:rPr lang="en-US" baseline="0" dirty="0" smtClean="0"/>
              <a:t>-11 hours of common content between two courses, focusing on Foundational and Professional skills.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8A235B-54B6-1742-AA34-C333F0BB50A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3461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3"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3" y="3602040"/>
            <a:ext cx="9144000" cy="1655762"/>
          </a:xfrm>
        </p:spPr>
        <p:txBody>
          <a:bodyPr/>
          <a:lstStyle>
            <a:lvl1pPr marL="0" indent="0" algn="ctr">
              <a:buNone/>
              <a:defRPr sz="2400"/>
            </a:lvl1pPr>
            <a:lvl2pPr marL="457135" indent="0" algn="ctr">
              <a:buNone/>
              <a:defRPr sz="2000"/>
            </a:lvl2pPr>
            <a:lvl3pPr marL="914269" indent="0" algn="ctr">
              <a:buNone/>
              <a:defRPr sz="1900"/>
            </a:lvl3pPr>
            <a:lvl4pPr marL="1371404" indent="0" algn="ctr">
              <a:buNone/>
              <a:defRPr sz="1600"/>
            </a:lvl4pPr>
            <a:lvl5pPr marL="1828539" indent="0" algn="ctr">
              <a:buNone/>
              <a:defRPr sz="1600"/>
            </a:lvl5pPr>
            <a:lvl6pPr marL="2285674" indent="0" algn="ctr">
              <a:buNone/>
              <a:defRPr sz="1600"/>
            </a:lvl6pPr>
            <a:lvl7pPr marL="2742808" indent="0" algn="ctr">
              <a:buNone/>
              <a:defRPr sz="1600"/>
            </a:lvl7pPr>
            <a:lvl8pPr marL="3199943" indent="0" algn="ctr">
              <a:buNone/>
              <a:defRPr sz="1600"/>
            </a:lvl8pPr>
            <a:lvl9pPr marL="3657078"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042F1E-60A6-47CB-BF38-0001BA84D0C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1817407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042F1E-60A6-47CB-BF38-0001BA84D0C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34600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042F1E-60A6-47CB-BF38-0001BA84D0C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3929755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B114D8E-CB3A-F745-A5A3-D13F8FC55858}" type="datetimeFigureOut">
              <a:rPr lang="en-US" smtClean="0"/>
              <a:pPr/>
              <a:t>11/4/2019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900" dirty="0"/>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76524C90-B7E3-C94E-B54D-3C429BCD399C}" type="slidenum">
              <a:rPr lang="en-US" smtClean="0"/>
              <a:pPr/>
              <a:t>‹#›</a:t>
            </a:fld>
            <a:endParaRPr lang="en-US" dirty="0"/>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823026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114D8E-CB3A-F745-A5A3-D13F8FC55858}"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3"/>
            <a:ext cx="609600" cy="441325"/>
          </a:xfrm>
        </p:spPr>
        <p:txBody>
          <a:bodyPr/>
          <a:lstStyle/>
          <a:p>
            <a:fld id="{76524C90-B7E3-C94E-B54D-3C429BCD399C}" type="slidenum">
              <a:rPr lang="en-US" smtClean="0"/>
              <a:pPr/>
              <a:t>‹#›</a:t>
            </a:fld>
            <a:endParaRPr lang="en-US" dirty="0"/>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221158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CB114D8E-CB3A-F745-A5A3-D13F8FC55858}" type="datetimeFigureOut">
              <a:rPr lang="en-US" smtClean="0"/>
              <a:pPr/>
              <a:t>11/4/2019</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900" dirty="0"/>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76524C90-B7E3-C94E-B54D-3C429BCD399C}" type="slidenum">
              <a:rPr lang="en-US" smtClean="0"/>
              <a:pPr/>
              <a:t>‹#›</a:t>
            </a:fld>
            <a:endParaRPr lang="en-US" dirty="0"/>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536573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CB114D8E-CB3A-F745-A5A3-D13F8FC55858}"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24C90-B7E3-C94E-B54D-3C429BCD399C}" type="slidenum">
              <a:rPr lang="en-US" smtClean="0"/>
              <a:pPr/>
              <a:t>‹#›</a:t>
            </a:fld>
            <a:endParaRPr lang="en-US" dirty="0"/>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900" dirty="0"/>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593252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sz="1900" dirty="0"/>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B114D8E-CB3A-F745-A5A3-D13F8FC55858}" type="datetimeFigureOut">
              <a:rPr lang="en-US" smtClean="0"/>
              <a:pPr/>
              <a:t>11/4/2019</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900" dirty="0"/>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76524C90-B7E3-C94E-B54D-3C429BCD399C}"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497524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114D8E-CB3A-F745-A5A3-D13F8FC55858}" type="datetimeFigureOut">
              <a:rPr lang="en-US" smtClean="0"/>
              <a:pPr/>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1"/>
            <a:ext cx="609600" cy="441325"/>
          </a:xfrm>
        </p:spPr>
        <p:txBody>
          <a:bodyPr/>
          <a:lstStyle/>
          <a:p>
            <a:fld id="{76524C90-B7E3-C94E-B54D-3C429BCD399C}" type="slidenum">
              <a:rPr lang="en-US" smtClean="0"/>
              <a:pPr/>
              <a:t>‹#›</a:t>
            </a:fld>
            <a:endParaRPr lang="en-US" dirty="0"/>
          </a:p>
        </p:txBody>
      </p:sp>
    </p:spTree>
    <p:extLst>
      <p:ext uri="{BB962C8B-B14F-4D97-AF65-F5344CB8AC3E}">
        <p14:creationId xmlns:p14="http://schemas.microsoft.com/office/powerpoint/2010/main" val="2526821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2" name="Date Placeholder 1"/>
          <p:cNvSpPr>
            <a:spLocks noGrp="1"/>
          </p:cNvSpPr>
          <p:nvPr>
            <p:ph type="dt" sz="half" idx="10"/>
          </p:nvPr>
        </p:nvSpPr>
        <p:spPr/>
        <p:txBody>
          <a:bodyPr/>
          <a:lstStyle/>
          <a:p>
            <a:fld id="{CB114D8E-CB3A-F745-A5A3-D13F8FC55858}" type="datetimeFigureOut">
              <a:rPr lang="en-US" smtClean="0"/>
              <a:pPr/>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76524C90-B7E3-C94E-B54D-3C429BCD399C}" type="slidenum">
              <a:rPr lang="en-US" smtClean="0"/>
              <a:pPr/>
              <a:t>‹#›</a:t>
            </a:fld>
            <a:endParaRPr lang="en-US" dirty="0"/>
          </a:p>
        </p:txBody>
      </p:sp>
    </p:spTree>
    <p:extLst>
      <p:ext uri="{BB962C8B-B14F-4D97-AF65-F5344CB8AC3E}">
        <p14:creationId xmlns:p14="http://schemas.microsoft.com/office/powerpoint/2010/main" val="1617534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900" dirty="0"/>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76524C90-B7E3-C94E-B54D-3C429BCD399C}" type="slidenum">
              <a:rPr lang="en-US" smtClean="0"/>
              <a:pPr/>
              <a:t>‹#›</a:t>
            </a:fld>
            <a:endParaRPr lang="en-US" dirty="0"/>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5" name="Date Placeholder 4"/>
          <p:cNvSpPr>
            <a:spLocks noGrp="1"/>
          </p:cNvSpPr>
          <p:nvPr>
            <p:ph type="dt" sz="half" idx="10"/>
          </p:nvPr>
        </p:nvSpPr>
        <p:spPr/>
        <p:txBody>
          <a:bodyPr/>
          <a:lstStyle/>
          <a:p>
            <a:fld id="{CB114D8E-CB3A-F745-A5A3-D13F8FC55858}" type="datetimeFigureOut">
              <a:rPr lang="en-US" smtClean="0"/>
              <a:pPr/>
              <a:t>11/4/2019</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132916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042F1E-60A6-47CB-BF38-0001BA84D0C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188056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900" dirty="0"/>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7" name="Slide Number Placeholder 6"/>
          <p:cNvSpPr>
            <a:spLocks noGrp="1"/>
          </p:cNvSpPr>
          <p:nvPr>
            <p:ph type="sldNum" sz="quarter" idx="12"/>
          </p:nvPr>
        </p:nvSpPr>
        <p:spPr>
          <a:xfrm>
            <a:off x="1828800" y="312739"/>
            <a:ext cx="609600" cy="441325"/>
          </a:xfrm>
        </p:spPr>
        <p:txBody>
          <a:bodyPr/>
          <a:lstStyle/>
          <a:p>
            <a:fld id="{76524C90-B7E3-C94E-B54D-3C429BCD399C}" type="slidenum">
              <a:rPr lang="en-US" smtClean="0"/>
              <a:pPr/>
              <a:t>‹#›</a:t>
            </a:fld>
            <a:endParaRPr lang="en-US" dirty="0"/>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5" name="Date Placeholder 4"/>
          <p:cNvSpPr>
            <a:spLocks noGrp="1"/>
          </p:cNvSpPr>
          <p:nvPr>
            <p:ph type="dt" sz="half" idx="10"/>
          </p:nvPr>
        </p:nvSpPr>
        <p:spPr>
          <a:xfrm>
            <a:off x="7717536" y="6404984"/>
            <a:ext cx="4059936" cy="365760"/>
          </a:xfrm>
        </p:spPr>
        <p:txBody>
          <a:bodyPr/>
          <a:lstStyle/>
          <a:p>
            <a:fld id="{CB114D8E-CB3A-F745-A5A3-D13F8FC55858}" type="datetimeFigureOut">
              <a:rPr lang="en-US" smtClean="0"/>
              <a:pPr/>
              <a:t>11/4/2019</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16887163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114D8E-CB3A-F745-A5A3-D13F8FC55858}"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24C90-B7E3-C94E-B54D-3C429BCD399C}" type="slidenum">
              <a:rPr lang="en-US" smtClean="0"/>
              <a:pPr/>
              <a:t>‹#›</a:t>
            </a:fld>
            <a:endParaRPr lang="en-US" dirty="0"/>
          </a:p>
        </p:txBody>
      </p:sp>
    </p:spTree>
    <p:extLst>
      <p:ext uri="{BB962C8B-B14F-4D97-AF65-F5344CB8AC3E}">
        <p14:creationId xmlns:p14="http://schemas.microsoft.com/office/powerpoint/2010/main" val="2283272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900" dirty="0"/>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6" name="Slide Number Placeholder 5"/>
          <p:cNvSpPr>
            <a:spLocks noGrp="1"/>
          </p:cNvSpPr>
          <p:nvPr>
            <p:ph type="sldNum" sz="quarter" idx="12"/>
          </p:nvPr>
        </p:nvSpPr>
        <p:spPr>
          <a:xfrm>
            <a:off x="9221216" y="3009902"/>
            <a:ext cx="609600" cy="441325"/>
          </a:xfrm>
        </p:spPr>
        <p:txBody>
          <a:bodyPr/>
          <a:lstStyle/>
          <a:p>
            <a:fld id="{76524C90-B7E3-C94E-B54D-3C429BCD399C}" type="slidenum">
              <a:rPr lang="en-US" smtClean="0"/>
              <a:pPr/>
              <a:t>‹#›</a:t>
            </a:fld>
            <a:endParaRPr lang="en-US" dirty="0"/>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114D8E-CB3A-F745-A5A3-D13F8FC55858}"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109848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6"/>
            <a:ext cx="10515600" cy="1500187"/>
          </a:xfrm>
        </p:spPr>
        <p:txBody>
          <a:bodyPr/>
          <a:lstStyle>
            <a:lvl1pPr marL="0" indent="0">
              <a:buNone/>
              <a:defRPr sz="2400">
                <a:solidFill>
                  <a:schemeClr val="tx1">
                    <a:tint val="75000"/>
                  </a:schemeClr>
                </a:solidFill>
              </a:defRPr>
            </a:lvl1pPr>
            <a:lvl2pPr marL="457135" indent="0">
              <a:buNone/>
              <a:defRPr sz="2000">
                <a:solidFill>
                  <a:schemeClr val="tx1">
                    <a:tint val="75000"/>
                  </a:schemeClr>
                </a:solidFill>
              </a:defRPr>
            </a:lvl2pPr>
            <a:lvl3pPr marL="914269" indent="0">
              <a:buNone/>
              <a:defRPr sz="1900">
                <a:solidFill>
                  <a:schemeClr val="tx1">
                    <a:tint val="75000"/>
                  </a:schemeClr>
                </a:solidFill>
              </a:defRPr>
            </a:lvl3pPr>
            <a:lvl4pPr marL="1371404" indent="0">
              <a:buNone/>
              <a:defRPr sz="1600">
                <a:solidFill>
                  <a:schemeClr val="tx1">
                    <a:tint val="75000"/>
                  </a:schemeClr>
                </a:solidFill>
              </a:defRPr>
            </a:lvl4pPr>
            <a:lvl5pPr marL="1828539" indent="0">
              <a:buNone/>
              <a:defRPr sz="1600">
                <a:solidFill>
                  <a:schemeClr val="tx1">
                    <a:tint val="75000"/>
                  </a:schemeClr>
                </a:solidFill>
              </a:defRPr>
            </a:lvl5pPr>
            <a:lvl6pPr marL="2285674" indent="0">
              <a:buNone/>
              <a:defRPr sz="1600">
                <a:solidFill>
                  <a:schemeClr val="tx1">
                    <a:tint val="75000"/>
                  </a:schemeClr>
                </a:solidFill>
              </a:defRPr>
            </a:lvl6pPr>
            <a:lvl7pPr marL="2742808" indent="0">
              <a:buNone/>
              <a:defRPr sz="1600">
                <a:solidFill>
                  <a:schemeClr val="tx1">
                    <a:tint val="75000"/>
                  </a:schemeClr>
                </a:solidFill>
              </a:defRPr>
            </a:lvl7pPr>
            <a:lvl8pPr marL="3199943" indent="0">
              <a:buNone/>
              <a:defRPr sz="1600">
                <a:solidFill>
                  <a:schemeClr val="tx1">
                    <a:tint val="75000"/>
                  </a:schemeClr>
                </a:solidFill>
              </a:defRPr>
            </a:lvl8pPr>
            <a:lvl9pPr marL="365707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042F1E-60A6-47CB-BF38-0001BA84D0C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3779380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4" y="1825625"/>
            <a:ext cx="518160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3" y="1825625"/>
            <a:ext cx="518160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042F1E-60A6-47CB-BF38-0001BA84D0C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3137402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8"/>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93" y="1681164"/>
            <a:ext cx="5157787" cy="823912"/>
          </a:xfrm>
        </p:spPr>
        <p:txBody>
          <a:bodyPr anchor="b"/>
          <a:lstStyle>
            <a:lvl1pPr marL="0" indent="0">
              <a:buNone/>
              <a:defRPr sz="2400" b="1"/>
            </a:lvl1pPr>
            <a:lvl2pPr marL="457135" indent="0">
              <a:buNone/>
              <a:defRPr sz="2000" b="1"/>
            </a:lvl2pPr>
            <a:lvl3pPr marL="914269" indent="0">
              <a:buNone/>
              <a:defRPr sz="1900" b="1"/>
            </a:lvl3pPr>
            <a:lvl4pPr marL="1371404" indent="0">
              <a:buNone/>
              <a:defRPr sz="1600" b="1"/>
            </a:lvl4pPr>
            <a:lvl5pPr marL="1828539" indent="0">
              <a:buNone/>
              <a:defRPr sz="1600" b="1"/>
            </a:lvl5pPr>
            <a:lvl6pPr marL="2285674" indent="0">
              <a:buNone/>
              <a:defRPr sz="1600" b="1"/>
            </a:lvl6pPr>
            <a:lvl7pPr marL="2742808" indent="0">
              <a:buNone/>
              <a:defRPr sz="1600" b="1"/>
            </a:lvl7pPr>
            <a:lvl8pPr marL="3199943" indent="0">
              <a:buNone/>
              <a:defRPr sz="1600" b="1"/>
            </a:lvl8pPr>
            <a:lvl9pPr marL="365707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5" y="1681164"/>
            <a:ext cx="5183188" cy="823912"/>
          </a:xfrm>
        </p:spPr>
        <p:txBody>
          <a:bodyPr anchor="b"/>
          <a:lstStyle>
            <a:lvl1pPr marL="0" indent="0">
              <a:buNone/>
              <a:defRPr sz="2400" b="1"/>
            </a:lvl1pPr>
            <a:lvl2pPr marL="457135" indent="0">
              <a:buNone/>
              <a:defRPr sz="2000" b="1"/>
            </a:lvl2pPr>
            <a:lvl3pPr marL="914269" indent="0">
              <a:buNone/>
              <a:defRPr sz="1900" b="1"/>
            </a:lvl3pPr>
            <a:lvl4pPr marL="1371404" indent="0">
              <a:buNone/>
              <a:defRPr sz="1600" b="1"/>
            </a:lvl4pPr>
            <a:lvl5pPr marL="1828539" indent="0">
              <a:buNone/>
              <a:defRPr sz="1600" b="1"/>
            </a:lvl5pPr>
            <a:lvl6pPr marL="2285674" indent="0">
              <a:buNone/>
              <a:defRPr sz="1600" b="1"/>
            </a:lvl6pPr>
            <a:lvl7pPr marL="2742808" indent="0">
              <a:buNone/>
              <a:defRPr sz="1600" b="1"/>
            </a:lvl7pPr>
            <a:lvl8pPr marL="3199943" indent="0">
              <a:buNone/>
              <a:defRPr sz="1600" b="1"/>
            </a:lvl8pPr>
            <a:lvl9pPr marL="365707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5"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042F1E-60A6-47CB-BF38-0001BA84D0CD}"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71608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042F1E-60A6-47CB-BF38-0001BA84D0CD}"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616806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42F1E-60A6-47CB-BF38-0001BA84D0CD}"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3542946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3"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93"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3" y="2057401"/>
            <a:ext cx="3932237" cy="3811588"/>
          </a:xfrm>
        </p:spPr>
        <p:txBody>
          <a:bodyPr/>
          <a:lstStyle>
            <a:lvl1pPr marL="0" indent="0">
              <a:buNone/>
              <a:defRPr sz="1600"/>
            </a:lvl1pPr>
            <a:lvl2pPr marL="457135" indent="0">
              <a:buNone/>
              <a:defRPr sz="1500"/>
            </a:lvl2pPr>
            <a:lvl3pPr marL="914269" indent="0">
              <a:buNone/>
              <a:defRPr sz="1200"/>
            </a:lvl3pPr>
            <a:lvl4pPr marL="1371404" indent="0">
              <a:buNone/>
              <a:defRPr sz="1100"/>
            </a:lvl4pPr>
            <a:lvl5pPr marL="1828539" indent="0">
              <a:buNone/>
              <a:defRPr sz="1100"/>
            </a:lvl5pPr>
            <a:lvl6pPr marL="2285674" indent="0">
              <a:buNone/>
              <a:defRPr sz="1100"/>
            </a:lvl6pPr>
            <a:lvl7pPr marL="2742808" indent="0">
              <a:buNone/>
              <a:defRPr sz="1100"/>
            </a:lvl7pPr>
            <a:lvl8pPr marL="3199943" indent="0">
              <a:buNone/>
              <a:defRPr sz="1100"/>
            </a:lvl8pPr>
            <a:lvl9pPr marL="3657078"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042F1E-60A6-47CB-BF38-0001BA84D0C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355113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3"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93" y="987429"/>
            <a:ext cx="6172200" cy="4873625"/>
          </a:xfrm>
        </p:spPr>
        <p:txBody>
          <a:bodyPr/>
          <a:lstStyle>
            <a:lvl1pPr marL="0" indent="0">
              <a:buNone/>
              <a:defRPr sz="3200"/>
            </a:lvl1pPr>
            <a:lvl2pPr marL="457135" indent="0">
              <a:buNone/>
              <a:defRPr sz="2800"/>
            </a:lvl2pPr>
            <a:lvl3pPr marL="914269" indent="0">
              <a:buNone/>
              <a:defRPr sz="2400"/>
            </a:lvl3pPr>
            <a:lvl4pPr marL="1371404" indent="0">
              <a:buNone/>
              <a:defRPr sz="2000"/>
            </a:lvl4pPr>
            <a:lvl5pPr marL="1828539" indent="0">
              <a:buNone/>
              <a:defRPr sz="2000"/>
            </a:lvl5pPr>
            <a:lvl6pPr marL="2285674" indent="0">
              <a:buNone/>
              <a:defRPr sz="2000"/>
            </a:lvl6pPr>
            <a:lvl7pPr marL="2742808" indent="0">
              <a:buNone/>
              <a:defRPr sz="2000"/>
            </a:lvl7pPr>
            <a:lvl8pPr marL="3199943" indent="0">
              <a:buNone/>
              <a:defRPr sz="2000"/>
            </a:lvl8pPr>
            <a:lvl9pPr marL="3657078" indent="0">
              <a:buNone/>
              <a:defRPr sz="2000"/>
            </a:lvl9pPr>
          </a:lstStyle>
          <a:p>
            <a:endParaRPr lang="en-US"/>
          </a:p>
        </p:txBody>
      </p:sp>
      <p:sp>
        <p:nvSpPr>
          <p:cNvPr id="4" name="Text Placeholder 3"/>
          <p:cNvSpPr>
            <a:spLocks noGrp="1"/>
          </p:cNvSpPr>
          <p:nvPr>
            <p:ph type="body" sz="half" idx="2"/>
          </p:nvPr>
        </p:nvSpPr>
        <p:spPr>
          <a:xfrm>
            <a:off x="839793" y="2057401"/>
            <a:ext cx="3932237" cy="3811588"/>
          </a:xfrm>
        </p:spPr>
        <p:txBody>
          <a:bodyPr/>
          <a:lstStyle>
            <a:lvl1pPr marL="0" indent="0">
              <a:buNone/>
              <a:defRPr sz="1600"/>
            </a:lvl1pPr>
            <a:lvl2pPr marL="457135" indent="0">
              <a:buNone/>
              <a:defRPr sz="1500"/>
            </a:lvl2pPr>
            <a:lvl3pPr marL="914269" indent="0">
              <a:buNone/>
              <a:defRPr sz="1200"/>
            </a:lvl3pPr>
            <a:lvl4pPr marL="1371404" indent="0">
              <a:buNone/>
              <a:defRPr sz="1100"/>
            </a:lvl4pPr>
            <a:lvl5pPr marL="1828539" indent="0">
              <a:buNone/>
              <a:defRPr sz="1100"/>
            </a:lvl5pPr>
            <a:lvl6pPr marL="2285674" indent="0">
              <a:buNone/>
              <a:defRPr sz="1100"/>
            </a:lvl6pPr>
            <a:lvl7pPr marL="2742808" indent="0">
              <a:buNone/>
              <a:defRPr sz="1100"/>
            </a:lvl7pPr>
            <a:lvl8pPr marL="3199943" indent="0">
              <a:buNone/>
              <a:defRPr sz="1100"/>
            </a:lvl8pPr>
            <a:lvl9pPr marL="3657078"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042F1E-60A6-47CB-BF38-0001BA84D0C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53430-A57E-4D5A-A09F-2887A0D2E208}" type="slidenum">
              <a:rPr lang="en-US" smtClean="0"/>
              <a:t>‹#›</a:t>
            </a:fld>
            <a:endParaRPr lang="en-US"/>
          </a:p>
        </p:txBody>
      </p:sp>
    </p:spTree>
    <p:extLst>
      <p:ext uri="{BB962C8B-B14F-4D97-AF65-F5344CB8AC3E}">
        <p14:creationId xmlns:p14="http://schemas.microsoft.com/office/powerpoint/2010/main" val="1717606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8"/>
            <a:ext cx="10515600" cy="1325563"/>
          </a:xfrm>
          <a:prstGeom prst="rect">
            <a:avLst/>
          </a:prstGeom>
        </p:spPr>
        <p:txBody>
          <a:bodyPr vert="horz" lIns="91427" tIns="45713" rIns="91427" bIns="4571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27" tIns="45713" rIns="91427" bIns="457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4" y="6356354"/>
            <a:ext cx="2743201" cy="365125"/>
          </a:xfrm>
          <a:prstGeom prst="rect">
            <a:avLst/>
          </a:prstGeom>
        </p:spPr>
        <p:txBody>
          <a:bodyPr vert="horz" lIns="91427" tIns="45713" rIns="91427" bIns="45713" rtlCol="0" anchor="ctr"/>
          <a:lstStyle>
            <a:lvl1pPr algn="l">
              <a:defRPr sz="1200">
                <a:solidFill>
                  <a:schemeClr val="tx1">
                    <a:tint val="75000"/>
                  </a:schemeClr>
                </a:solidFill>
              </a:defRPr>
            </a:lvl1pPr>
          </a:lstStyle>
          <a:p>
            <a:fld id="{0F042F1E-60A6-47CB-BF38-0001BA84D0CD}" type="datetimeFigureOut">
              <a:rPr lang="en-US" smtClean="0"/>
              <a:t>11/4/2019</a:t>
            </a:fld>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27" tIns="45713" rIns="91427" bIns="45713"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3" y="6356354"/>
            <a:ext cx="2743201" cy="365125"/>
          </a:xfrm>
          <a:prstGeom prst="rect">
            <a:avLst/>
          </a:prstGeom>
        </p:spPr>
        <p:txBody>
          <a:bodyPr vert="horz" lIns="91427" tIns="45713" rIns="91427" bIns="45713" rtlCol="0" anchor="ctr"/>
          <a:lstStyle>
            <a:lvl1pPr algn="r">
              <a:defRPr sz="1200">
                <a:solidFill>
                  <a:schemeClr val="tx1">
                    <a:tint val="75000"/>
                  </a:schemeClr>
                </a:solidFill>
              </a:defRPr>
            </a:lvl1pPr>
          </a:lstStyle>
          <a:p>
            <a:fld id="{A0053430-A57E-4D5A-A09F-2887A0D2E208}" type="slidenum">
              <a:rPr lang="en-US" smtClean="0"/>
              <a:t>‹#›</a:t>
            </a:fld>
            <a:endParaRPr lang="en-US"/>
          </a:p>
        </p:txBody>
      </p:sp>
    </p:spTree>
    <p:extLst>
      <p:ext uri="{BB962C8B-B14F-4D97-AF65-F5344CB8AC3E}">
        <p14:creationId xmlns:p14="http://schemas.microsoft.com/office/powerpoint/2010/main" val="45338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26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67" indent="-228567" algn="l" defTabSz="91426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02" indent="-228567" algn="l" defTabSz="914269" rtl="0" eaLnBrk="1" latinLnBrk="0" hangingPunct="1">
        <a:lnSpc>
          <a:spcPct val="90000"/>
        </a:lnSpc>
        <a:spcBef>
          <a:spcPts val="499"/>
        </a:spcBef>
        <a:buFont typeface="Arial" panose="020B0604020202020204" pitchFamily="34" charset="0"/>
        <a:buChar char="•"/>
        <a:defRPr sz="2400" kern="1200">
          <a:solidFill>
            <a:schemeClr val="tx1"/>
          </a:solidFill>
          <a:latin typeface="+mn-lt"/>
          <a:ea typeface="+mn-ea"/>
          <a:cs typeface="+mn-cs"/>
        </a:defRPr>
      </a:lvl2pPr>
      <a:lvl3pPr marL="1142837" indent="-228567" algn="l" defTabSz="914269" rtl="0" eaLnBrk="1" latinLnBrk="0" hangingPunct="1">
        <a:lnSpc>
          <a:spcPct val="90000"/>
        </a:lnSpc>
        <a:spcBef>
          <a:spcPts val="499"/>
        </a:spcBef>
        <a:buFont typeface="Arial" panose="020B0604020202020204" pitchFamily="34" charset="0"/>
        <a:buChar char="•"/>
        <a:defRPr sz="2000" kern="1200">
          <a:solidFill>
            <a:schemeClr val="tx1"/>
          </a:solidFill>
          <a:latin typeface="+mn-lt"/>
          <a:ea typeface="+mn-ea"/>
          <a:cs typeface="+mn-cs"/>
        </a:defRPr>
      </a:lvl3pPr>
      <a:lvl4pPr marL="1599972" indent="-228567" algn="l" defTabSz="914269" rtl="0" eaLnBrk="1" latinLnBrk="0" hangingPunct="1">
        <a:lnSpc>
          <a:spcPct val="90000"/>
        </a:lnSpc>
        <a:spcBef>
          <a:spcPts val="499"/>
        </a:spcBef>
        <a:buFont typeface="Arial" panose="020B0604020202020204" pitchFamily="34" charset="0"/>
        <a:buChar char="•"/>
        <a:defRPr sz="1900" kern="1200">
          <a:solidFill>
            <a:schemeClr val="tx1"/>
          </a:solidFill>
          <a:latin typeface="+mn-lt"/>
          <a:ea typeface="+mn-ea"/>
          <a:cs typeface="+mn-cs"/>
        </a:defRPr>
      </a:lvl4pPr>
      <a:lvl5pPr marL="2057106" indent="-228567" algn="l" defTabSz="914269" rtl="0" eaLnBrk="1" latinLnBrk="0" hangingPunct="1">
        <a:lnSpc>
          <a:spcPct val="90000"/>
        </a:lnSpc>
        <a:spcBef>
          <a:spcPts val="499"/>
        </a:spcBef>
        <a:buFont typeface="Arial" panose="020B0604020202020204" pitchFamily="34" charset="0"/>
        <a:buChar char="•"/>
        <a:defRPr sz="1900" kern="1200">
          <a:solidFill>
            <a:schemeClr val="tx1"/>
          </a:solidFill>
          <a:latin typeface="+mn-lt"/>
          <a:ea typeface="+mn-ea"/>
          <a:cs typeface="+mn-cs"/>
        </a:defRPr>
      </a:lvl5pPr>
      <a:lvl6pPr marL="2514241" indent="-228567" algn="l" defTabSz="914269" rtl="0" eaLnBrk="1" latinLnBrk="0" hangingPunct="1">
        <a:lnSpc>
          <a:spcPct val="90000"/>
        </a:lnSpc>
        <a:spcBef>
          <a:spcPts val="499"/>
        </a:spcBef>
        <a:buFont typeface="Arial" panose="020B0604020202020204" pitchFamily="34" charset="0"/>
        <a:buChar char="•"/>
        <a:defRPr sz="1900" kern="1200">
          <a:solidFill>
            <a:schemeClr val="tx1"/>
          </a:solidFill>
          <a:latin typeface="+mn-lt"/>
          <a:ea typeface="+mn-ea"/>
          <a:cs typeface="+mn-cs"/>
        </a:defRPr>
      </a:lvl6pPr>
      <a:lvl7pPr marL="2971376" indent="-228567" algn="l" defTabSz="914269" rtl="0" eaLnBrk="1" latinLnBrk="0" hangingPunct="1">
        <a:lnSpc>
          <a:spcPct val="90000"/>
        </a:lnSpc>
        <a:spcBef>
          <a:spcPts val="499"/>
        </a:spcBef>
        <a:buFont typeface="Arial" panose="020B0604020202020204" pitchFamily="34" charset="0"/>
        <a:buChar char="•"/>
        <a:defRPr sz="1900" kern="1200">
          <a:solidFill>
            <a:schemeClr val="tx1"/>
          </a:solidFill>
          <a:latin typeface="+mn-lt"/>
          <a:ea typeface="+mn-ea"/>
          <a:cs typeface="+mn-cs"/>
        </a:defRPr>
      </a:lvl7pPr>
      <a:lvl8pPr marL="3428510" indent="-228567" algn="l" defTabSz="914269" rtl="0" eaLnBrk="1" latinLnBrk="0" hangingPunct="1">
        <a:lnSpc>
          <a:spcPct val="90000"/>
        </a:lnSpc>
        <a:spcBef>
          <a:spcPts val="499"/>
        </a:spcBef>
        <a:buFont typeface="Arial" panose="020B0604020202020204" pitchFamily="34" charset="0"/>
        <a:buChar char="•"/>
        <a:defRPr sz="1900" kern="1200">
          <a:solidFill>
            <a:schemeClr val="tx1"/>
          </a:solidFill>
          <a:latin typeface="+mn-lt"/>
          <a:ea typeface="+mn-ea"/>
          <a:cs typeface="+mn-cs"/>
        </a:defRPr>
      </a:lvl8pPr>
      <a:lvl9pPr marL="3885645" indent="-228567" algn="l" defTabSz="914269" rtl="0" eaLnBrk="1" latinLnBrk="0" hangingPunct="1">
        <a:lnSpc>
          <a:spcPct val="90000"/>
        </a:lnSpc>
        <a:spcBef>
          <a:spcPts val="499"/>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4269" rtl="0" eaLnBrk="1" latinLnBrk="0" hangingPunct="1">
        <a:defRPr sz="1900" kern="1200">
          <a:solidFill>
            <a:schemeClr val="tx1"/>
          </a:solidFill>
          <a:latin typeface="+mn-lt"/>
          <a:ea typeface="+mn-ea"/>
          <a:cs typeface="+mn-cs"/>
        </a:defRPr>
      </a:lvl1pPr>
      <a:lvl2pPr marL="457135" algn="l" defTabSz="914269" rtl="0" eaLnBrk="1" latinLnBrk="0" hangingPunct="1">
        <a:defRPr sz="1900" kern="1200">
          <a:solidFill>
            <a:schemeClr val="tx1"/>
          </a:solidFill>
          <a:latin typeface="+mn-lt"/>
          <a:ea typeface="+mn-ea"/>
          <a:cs typeface="+mn-cs"/>
        </a:defRPr>
      </a:lvl2pPr>
      <a:lvl3pPr marL="914269" algn="l" defTabSz="914269" rtl="0" eaLnBrk="1" latinLnBrk="0" hangingPunct="1">
        <a:defRPr sz="1900" kern="1200">
          <a:solidFill>
            <a:schemeClr val="tx1"/>
          </a:solidFill>
          <a:latin typeface="+mn-lt"/>
          <a:ea typeface="+mn-ea"/>
          <a:cs typeface="+mn-cs"/>
        </a:defRPr>
      </a:lvl3pPr>
      <a:lvl4pPr marL="1371404" algn="l" defTabSz="914269" rtl="0" eaLnBrk="1" latinLnBrk="0" hangingPunct="1">
        <a:defRPr sz="1900" kern="1200">
          <a:solidFill>
            <a:schemeClr val="tx1"/>
          </a:solidFill>
          <a:latin typeface="+mn-lt"/>
          <a:ea typeface="+mn-ea"/>
          <a:cs typeface="+mn-cs"/>
        </a:defRPr>
      </a:lvl4pPr>
      <a:lvl5pPr marL="1828539" algn="l" defTabSz="914269" rtl="0" eaLnBrk="1" latinLnBrk="0" hangingPunct="1">
        <a:defRPr sz="1900" kern="1200">
          <a:solidFill>
            <a:schemeClr val="tx1"/>
          </a:solidFill>
          <a:latin typeface="+mn-lt"/>
          <a:ea typeface="+mn-ea"/>
          <a:cs typeface="+mn-cs"/>
        </a:defRPr>
      </a:lvl5pPr>
      <a:lvl6pPr marL="2285674" algn="l" defTabSz="914269" rtl="0" eaLnBrk="1" latinLnBrk="0" hangingPunct="1">
        <a:defRPr sz="1900" kern="1200">
          <a:solidFill>
            <a:schemeClr val="tx1"/>
          </a:solidFill>
          <a:latin typeface="+mn-lt"/>
          <a:ea typeface="+mn-ea"/>
          <a:cs typeface="+mn-cs"/>
        </a:defRPr>
      </a:lvl6pPr>
      <a:lvl7pPr marL="2742808" algn="l" defTabSz="914269" rtl="0" eaLnBrk="1" latinLnBrk="0" hangingPunct="1">
        <a:defRPr sz="1900" kern="1200">
          <a:solidFill>
            <a:schemeClr val="tx1"/>
          </a:solidFill>
          <a:latin typeface="+mn-lt"/>
          <a:ea typeface="+mn-ea"/>
          <a:cs typeface="+mn-cs"/>
        </a:defRPr>
      </a:lvl7pPr>
      <a:lvl8pPr marL="3199943" algn="l" defTabSz="914269" rtl="0" eaLnBrk="1" latinLnBrk="0" hangingPunct="1">
        <a:defRPr sz="1900" kern="1200">
          <a:solidFill>
            <a:schemeClr val="tx1"/>
          </a:solidFill>
          <a:latin typeface="+mn-lt"/>
          <a:ea typeface="+mn-ea"/>
          <a:cs typeface="+mn-cs"/>
        </a:defRPr>
      </a:lvl8pPr>
      <a:lvl9pPr marL="3657078" algn="l" defTabSz="914269"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CB114D8E-CB3A-F745-A5A3-D13F8FC55858}" type="datetimeFigureOut">
              <a:rPr lang="en-US" smtClean="0"/>
              <a:pPr/>
              <a:t>11/4/2019</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sz="1900" dirty="0"/>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sz="1900" dirty="0"/>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900" dirty="0"/>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6524C90-B7E3-C94E-B54D-3C429BCD399C}" type="slidenum">
              <a:rPr lang="en-US" smtClean="0"/>
              <a:pPr/>
              <a:t>‹#›</a:t>
            </a:fld>
            <a:endParaRPr lang="en-US" dirty="0"/>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37274484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LConkling@qcc.cuny.edu" TargetMode="External"/><Relationship Id="rId2" Type="http://schemas.openxmlformats.org/officeDocument/2006/relationships/hyperlink" Target="mailto:HHsu@qcc.cuny.edu"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3.png"/><Relationship Id="rId4" Type="http://schemas.openxmlformats.org/officeDocument/2006/relationships/hyperlink" Target="mailto:JMontgomery@qcc.cuny.edu"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1" name="Rectangle 10"/>
          <p:cNvSpPr/>
          <p:nvPr/>
        </p:nvSpPr>
        <p:spPr>
          <a:xfrm>
            <a:off x="-124691" y="1950373"/>
            <a:ext cx="12192000" cy="479968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a:p>
        </p:txBody>
      </p:sp>
      <p:grpSp>
        <p:nvGrpSpPr>
          <p:cNvPr id="28" name="Group 27"/>
          <p:cNvGrpSpPr/>
          <p:nvPr/>
        </p:nvGrpSpPr>
        <p:grpSpPr>
          <a:xfrm>
            <a:off x="1295401" y="211866"/>
            <a:ext cx="9605212" cy="1343500"/>
            <a:chOff x="1295399" y="2034436"/>
            <a:chExt cx="9605212" cy="2415950"/>
          </a:xfrm>
        </p:grpSpPr>
        <p:sp>
          <p:nvSpPr>
            <p:cNvPr id="9" name="Rectangle 8"/>
            <p:cNvSpPr/>
            <p:nvPr/>
          </p:nvSpPr>
          <p:spPr>
            <a:xfrm>
              <a:off x="1295399" y="2034436"/>
              <a:ext cx="9605212" cy="2158493"/>
            </a:xfrm>
            <a:prstGeom prst="rect">
              <a:avLst/>
            </a:prstGeom>
          </p:spPr>
          <p:txBody>
            <a:bodyPr wrap="square">
              <a:spAutoFit/>
            </a:bodyPr>
            <a:lstStyle/>
            <a:p>
              <a:pPr algn="ctr"/>
              <a:r>
                <a:rPr lang="en-US" sz="3600" b="1" dirty="0" smtClean="0">
                  <a:solidFill>
                    <a:schemeClr val="tx1">
                      <a:lumMod val="85000"/>
                      <a:lumOff val="15000"/>
                    </a:schemeClr>
                  </a:solidFill>
                  <a:latin typeface="Helvetica" charset="0"/>
                  <a:ea typeface="Helvetica" charset="0"/>
                  <a:cs typeface="Helvetica" charset="0"/>
                </a:rPr>
                <a:t>Working with Faculty &amp; Industry to Build Innovative Stackable Micro-Credentials</a:t>
              </a:r>
              <a:endParaRPr lang="en-US" sz="3600" b="1" dirty="0">
                <a:solidFill>
                  <a:schemeClr val="tx1">
                    <a:lumMod val="85000"/>
                    <a:lumOff val="15000"/>
                  </a:schemeClr>
                </a:solidFill>
                <a:latin typeface="Helvetica" charset="0"/>
                <a:ea typeface="Helvetica" charset="0"/>
                <a:cs typeface="Helvetica" charset="0"/>
              </a:endParaRPr>
            </a:p>
          </p:txBody>
        </p:sp>
        <p:sp>
          <p:nvSpPr>
            <p:cNvPr id="7" name="Rectangle 6"/>
            <p:cNvSpPr/>
            <p:nvPr/>
          </p:nvSpPr>
          <p:spPr>
            <a:xfrm>
              <a:off x="1361745" y="3510888"/>
              <a:ext cx="7982416" cy="939498"/>
            </a:xfrm>
            <a:prstGeom prst="rect">
              <a:avLst/>
            </a:prstGeom>
          </p:spPr>
          <p:txBody>
            <a:bodyPr wrap="square">
              <a:spAutoFit/>
            </a:bodyPr>
            <a:lstStyle/>
            <a:p>
              <a:pPr>
                <a:lnSpc>
                  <a:spcPct val="130000"/>
                </a:lnSpc>
              </a:pPr>
              <a:endParaRPr lang="en-US" sz="2400" dirty="0">
                <a:solidFill>
                  <a:schemeClr val="tx1">
                    <a:lumMod val="85000"/>
                    <a:lumOff val="15000"/>
                  </a:schemeClr>
                </a:solidFill>
                <a:latin typeface="Helvetica" charset="0"/>
                <a:ea typeface="Helvetica" charset="0"/>
                <a:cs typeface="Helvetica" charset="0"/>
              </a:endParaRPr>
            </a:p>
          </p:txBody>
        </p:sp>
      </p:grpSp>
      <p:sp>
        <p:nvSpPr>
          <p:cNvPr id="8" name="Content Placeholder 2"/>
          <p:cNvSpPr txBox="1">
            <a:spLocks/>
          </p:cNvSpPr>
          <p:nvPr/>
        </p:nvSpPr>
        <p:spPr>
          <a:xfrm>
            <a:off x="1295399" y="3072242"/>
            <a:ext cx="10238509" cy="3079176"/>
          </a:xfrm>
          <a:prstGeom prst="rect">
            <a:avLst/>
          </a:prstGeom>
        </p:spPr>
        <p:txBody>
          <a:bodyPr vert="horz" lIns="91427" tIns="45713" rIns="91427" bIns="45713"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b="1" dirty="0" smtClean="0">
                <a:solidFill>
                  <a:schemeClr val="bg1"/>
                </a:solidFill>
                <a:latin typeface="Times New Roman" charset="0"/>
                <a:ea typeface="Times New Roman" charset="0"/>
                <a:cs typeface="Times New Roman" charset="0"/>
              </a:rPr>
              <a:t>Hui-Yin Hsu, Dean of Continuing Education &amp; Workforce Development, Ph.D.</a:t>
            </a:r>
          </a:p>
          <a:p>
            <a:r>
              <a:rPr lang="en-US" sz="3200" b="1" dirty="0" smtClean="0">
                <a:solidFill>
                  <a:schemeClr val="bg1"/>
                </a:solidFill>
                <a:latin typeface="Times New Roman" charset="0"/>
                <a:ea typeface="Times New Roman" charset="0"/>
                <a:cs typeface="Times New Roman" charset="0"/>
              </a:rPr>
              <a:t>Lori A. Conkling, Director of Labor Market Research &amp; Workforce Development, M.A.</a:t>
            </a:r>
          </a:p>
          <a:p>
            <a:r>
              <a:rPr lang="en-US" sz="3200" b="1" dirty="0" smtClean="0">
                <a:solidFill>
                  <a:schemeClr val="bg1"/>
                </a:solidFill>
                <a:latin typeface="Times New Roman" charset="0"/>
                <a:ea typeface="Times New Roman" charset="0"/>
                <a:cs typeface="Times New Roman" charset="0"/>
              </a:rPr>
              <a:t>Jacqueline Montgomery, </a:t>
            </a:r>
            <a:r>
              <a:rPr lang="en-US" sz="3200" b="1" smtClean="0">
                <a:solidFill>
                  <a:schemeClr val="bg1"/>
                </a:solidFill>
                <a:latin typeface="Times New Roman" charset="0"/>
                <a:ea typeface="Times New Roman" charset="0"/>
                <a:cs typeface="Times New Roman" charset="0"/>
              </a:rPr>
              <a:t>Director for </a:t>
            </a:r>
            <a:r>
              <a:rPr lang="en-US" sz="3200" b="1" dirty="0" smtClean="0">
                <a:solidFill>
                  <a:schemeClr val="bg1"/>
                </a:solidFill>
                <a:latin typeface="Times New Roman" charset="0"/>
                <a:ea typeface="Times New Roman" charset="0"/>
                <a:cs typeface="Times New Roman" charset="0"/>
              </a:rPr>
              <a:t>Continuing Education, M.A.</a:t>
            </a:r>
            <a:endParaRPr lang="en-US" sz="3200" b="1" dirty="0">
              <a:solidFill>
                <a:schemeClr val="bg1"/>
              </a:solidFill>
              <a:latin typeface="Times New Roman" charset="0"/>
              <a:ea typeface="Times New Roman" charset="0"/>
              <a:cs typeface="Times New Roman"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8788" y="5874087"/>
            <a:ext cx="4217780" cy="875966"/>
          </a:xfrm>
          <a:prstGeom prst="rect">
            <a:avLst/>
          </a:prstGeom>
        </p:spPr>
      </p:pic>
    </p:spTree>
    <p:extLst>
      <p:ext uri="{BB962C8B-B14F-4D97-AF65-F5344CB8AC3E}">
        <p14:creationId xmlns:p14="http://schemas.microsoft.com/office/powerpoint/2010/main" val="2016274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0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lang="en-US" sz="4000" b="1" noProof="0" dirty="0" smtClean="0">
                <a:solidFill>
                  <a:prstClr val="white"/>
                </a:solidFill>
                <a:latin typeface="Calibri"/>
              </a:rPr>
              <a:t>Stackable Micro-Credentialing for America’s Promise CUNY </a:t>
            </a:r>
            <a:r>
              <a:rPr lang="en-US" sz="4000" b="1" noProof="0" dirty="0" err="1" smtClean="0">
                <a:solidFill>
                  <a:prstClr val="white"/>
                </a:solidFill>
                <a:latin typeface="Calibri"/>
              </a:rPr>
              <a:t>TechWorks</a:t>
            </a:r>
            <a:r>
              <a:rPr lang="en-US" sz="4000" b="1" dirty="0" smtClean="0">
                <a:solidFill>
                  <a:prstClr val="white"/>
                </a:solidFill>
                <a:latin typeface="Calibri"/>
              </a:rPr>
              <a:t>’ Students at QCC</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t>2</a:t>
            </a:r>
            <a:endParaRPr kumimoji="0" lang="en-US" sz="1500" b="0" i="0" u="none" strike="noStrike" kern="1200" cap="none" spc="0" normalizeH="0" baseline="0" noProof="0" dirty="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pPr marL="0" marR="0" lvl="0" indent="0" algn="l" defTabSz="914269"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10541448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7393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0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lang="en-US" sz="4000" b="1" noProof="0" dirty="0" smtClean="0">
                <a:solidFill>
                  <a:prstClr val="white"/>
                </a:solidFill>
                <a:latin typeface="Calibri"/>
              </a:rPr>
              <a:t>Cybersecurity Certificate</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t>2</a:t>
            </a:r>
            <a:endParaRPr kumimoji="0" lang="en-US" sz="1500" b="0" i="0" u="none" strike="noStrike" kern="1200" cap="none" spc="0" normalizeH="0" baseline="0" noProof="0" dirty="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pPr marL="0" marR="0" lvl="0" indent="0" algn="l" defTabSz="914269"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graphicFrame>
        <p:nvGraphicFramePr>
          <p:cNvPr id="8" name="Content Placeholder 6"/>
          <p:cNvGraphicFramePr>
            <a:graphicFrameLocks noGrp="1"/>
          </p:cNvGraphicFramePr>
          <p:nvPr>
            <p:ph idx="1"/>
            <p:extLst>
              <p:ext uri="{D42A27DB-BD31-4B8C-83A1-F6EECF244321}">
                <p14:modId xmlns:p14="http://schemas.microsoft.com/office/powerpoint/2010/main" val="391001559"/>
              </p:ext>
            </p:extLst>
          </p:nvPr>
        </p:nvGraphicFramePr>
        <p:xfrm>
          <a:off x="466725" y="1379538"/>
          <a:ext cx="10515600" cy="43513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594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a:bodyPr>
          <a:lstStyle/>
          <a:p>
            <a:pPr marL="0" indent="0">
              <a:buNone/>
            </a:pPr>
            <a:endParaRPr lang="en-US" b="1" dirty="0" smtClean="0"/>
          </a:p>
          <a:p>
            <a:pPr marL="0" indent="0">
              <a:buNone/>
            </a:pPr>
            <a:endParaRPr lang="en-US" b="1" dirty="0"/>
          </a:p>
          <a:p>
            <a:pPr>
              <a:buFont typeface="Wingdings" panose="05000000000000000000" pitchFamily="2" charset="2"/>
              <a:buChar char="Ø"/>
            </a:pPr>
            <a:r>
              <a:rPr lang="en-US" b="1" dirty="0"/>
              <a:t>Brainstorm &amp; Practice Design of Stackable </a:t>
            </a:r>
            <a:r>
              <a:rPr lang="en-US" b="1" dirty="0" smtClean="0"/>
              <a:t>Micro-Credentials</a:t>
            </a:r>
          </a:p>
          <a:p>
            <a:pPr>
              <a:buFont typeface="Wingdings" panose="05000000000000000000" pitchFamily="2" charset="2"/>
              <a:buChar char="Ø"/>
            </a:pPr>
            <a:r>
              <a:rPr lang="en-US" b="1" dirty="0" smtClean="0"/>
              <a:t>Present design</a:t>
            </a:r>
          </a:p>
          <a:p>
            <a:pPr>
              <a:buFont typeface="Wingdings" panose="05000000000000000000" pitchFamily="2" charset="2"/>
              <a:buChar char="Ø"/>
            </a:pPr>
            <a:r>
              <a:rPr lang="en-US" b="1" dirty="0" smtClean="0"/>
              <a:t>Possible barriers</a:t>
            </a:r>
          </a:p>
          <a:p>
            <a:pPr>
              <a:buFont typeface="Wingdings" panose="05000000000000000000" pitchFamily="2" charset="2"/>
              <a:buChar char="Ø"/>
            </a:pPr>
            <a:r>
              <a:rPr lang="en-US" b="1" dirty="0" smtClean="0"/>
              <a:t>Potential </a:t>
            </a:r>
            <a:r>
              <a:rPr lang="en-US" b="1" dirty="0"/>
              <a:t>opportunities for renewed policy</a:t>
            </a:r>
          </a:p>
          <a:p>
            <a:pPr>
              <a:buFont typeface="Wingdings" panose="05000000000000000000" pitchFamily="2" charset="2"/>
              <a:buChar char="Ø"/>
            </a:pPr>
            <a:endParaRPr lang="en-US" b="1" dirty="0"/>
          </a:p>
          <a:p>
            <a:pPr marL="0" indent="0">
              <a:buNone/>
            </a:pPr>
            <a:endParaRPr lang="en-US" b="1" dirty="0" smtClean="0"/>
          </a:p>
        </p:txBody>
      </p:sp>
      <p:sp>
        <p:nvSpPr>
          <p:cNvPr id="4" name="Rectangle 3"/>
          <p:cNvSpPr/>
          <p:nvPr/>
        </p:nvSpPr>
        <p:spPr>
          <a:xfrm>
            <a:off x="1510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lang="en-US" sz="4000" b="1" dirty="0" smtClean="0">
                <a:solidFill>
                  <a:prstClr val="white"/>
                </a:solidFill>
                <a:latin typeface="Calibri"/>
              </a:rPr>
              <a:t>Group Work &amp; Group Sharing</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t>2</a:t>
            </a:r>
            <a:endParaRPr kumimoji="0" lang="en-US" sz="1500" b="0" i="0" u="none" strike="noStrike" kern="1200" cap="none" spc="0" normalizeH="0" baseline="0" noProof="0" dirty="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pPr marL="0" marR="0" lvl="0" indent="0" algn="l" defTabSz="914269"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spTree>
    <p:extLst>
      <p:ext uri="{BB962C8B-B14F-4D97-AF65-F5344CB8AC3E}">
        <p14:creationId xmlns:p14="http://schemas.microsoft.com/office/powerpoint/2010/main" val="2795651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663" y="1358909"/>
            <a:ext cx="5124189" cy="4890236"/>
          </a:xfrm>
        </p:spPr>
        <p:txBody>
          <a:bodyPr>
            <a:normAutofit fontScale="77500" lnSpcReduction="20000"/>
          </a:bodyPr>
          <a:lstStyle/>
          <a:p>
            <a:r>
              <a:rPr lang="en-US" dirty="0"/>
              <a:t>This section will focus on the adult learner and how we can utilize Micro Credentials and infuse soft skills into a broader credentialed </a:t>
            </a:r>
            <a:r>
              <a:rPr lang="en-US" dirty="0" smtClean="0"/>
              <a:t>framework.</a:t>
            </a:r>
            <a:endParaRPr lang="en-US" dirty="0"/>
          </a:p>
          <a:p>
            <a:pPr lvl="0"/>
            <a:r>
              <a:rPr lang="en-US" dirty="0"/>
              <a:t>Continuing Education and Workforce Development, (CEWD) have become increasingly important on our </a:t>
            </a:r>
            <a:r>
              <a:rPr lang="en-US" dirty="0" smtClean="0"/>
              <a:t>campuses.</a:t>
            </a:r>
            <a:endParaRPr lang="en-US" dirty="0"/>
          </a:p>
          <a:p>
            <a:pPr lvl="0" fontAlgn="base"/>
            <a:r>
              <a:rPr lang="en-US" dirty="0"/>
              <a:t>The traditional 18- to 22-year-old learner population is </a:t>
            </a:r>
            <a:r>
              <a:rPr lang="en-US" dirty="0" smtClean="0"/>
              <a:t>decreasing.</a:t>
            </a:r>
            <a:endParaRPr lang="en-US" dirty="0"/>
          </a:p>
          <a:p>
            <a:pPr lvl="0" fontAlgn="base"/>
            <a:r>
              <a:rPr lang="en-US" dirty="0"/>
              <a:t>Cuts to institutional budgets are now </a:t>
            </a:r>
            <a:r>
              <a:rPr lang="en-US" dirty="0" smtClean="0"/>
              <a:t>common.</a:t>
            </a:r>
            <a:endParaRPr lang="en-US" dirty="0"/>
          </a:p>
          <a:p>
            <a:pPr lvl="0"/>
            <a:r>
              <a:rPr lang="en-US" dirty="0"/>
              <a:t>CEWD departments are bearing the burden for the financial health of their institutions so CEWD should take full advantage to dominate this new era by redefining its role in higher </a:t>
            </a:r>
            <a:r>
              <a:rPr lang="en-US" dirty="0" smtClean="0"/>
              <a:t>education.</a:t>
            </a:r>
            <a:endParaRPr lang="en-US" dirty="0"/>
          </a:p>
          <a:p>
            <a:endParaRPr lang="en-US" dirty="0" smtClean="0"/>
          </a:p>
        </p:txBody>
      </p:sp>
      <p:sp>
        <p:nvSpPr>
          <p:cNvPr id="4" name="Rectangle 3"/>
          <p:cNvSpPr/>
          <p:nvPr/>
        </p:nvSpPr>
        <p:spPr>
          <a:xfrm>
            <a:off x="0" y="-218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84775"/>
          </a:xfrm>
          <a:prstGeom prst="rect">
            <a:avLst/>
          </a:prstGeom>
        </p:spPr>
        <p:txBody>
          <a:bodyPr wrap="square">
            <a:spAutoFit/>
          </a:bodyPr>
          <a:lstStyle/>
          <a:p>
            <a:r>
              <a:rPr lang="en-US" sz="3200" b="1" dirty="0">
                <a:solidFill>
                  <a:schemeClr val="bg1"/>
                </a:solidFill>
              </a:rPr>
              <a:t>Building Micro-Credentials with the Adult Learner in Mind</a:t>
            </a:r>
            <a:endParaRPr lang="en-US" sz="32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pic>
        <p:nvPicPr>
          <p:cNvPr id="2" name="Picture 1"/>
          <p:cNvPicPr>
            <a:picLocks noChangeAspect="1"/>
          </p:cNvPicPr>
          <p:nvPr/>
        </p:nvPicPr>
        <p:blipFill>
          <a:blip r:embed="rId3"/>
          <a:stretch>
            <a:fillRect/>
          </a:stretch>
        </p:blipFill>
        <p:spPr>
          <a:xfrm>
            <a:off x="5631280" y="1834455"/>
            <a:ext cx="5404794" cy="3232067"/>
          </a:xfrm>
          <a:prstGeom prst="rect">
            <a:avLst/>
          </a:prstGeom>
        </p:spPr>
      </p:pic>
    </p:spTree>
    <p:extLst>
      <p:ext uri="{BB962C8B-B14F-4D97-AF65-F5344CB8AC3E}">
        <p14:creationId xmlns:p14="http://schemas.microsoft.com/office/powerpoint/2010/main" val="349905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fontScale="92500" lnSpcReduction="20000"/>
          </a:bodyPr>
          <a:lstStyle/>
          <a:p>
            <a:r>
              <a:rPr lang="en-US" dirty="0"/>
              <a:t>Micro Credentialing can give the Adult &amp; Diverse Learner the opportunity to get acclimated into the newness of going back to college or attending a certificate based </a:t>
            </a:r>
            <a:r>
              <a:rPr lang="en-US" dirty="0" smtClean="0"/>
              <a:t>program.</a:t>
            </a:r>
            <a:endParaRPr lang="en-US" dirty="0"/>
          </a:p>
          <a:p>
            <a:r>
              <a:rPr lang="en-US" dirty="0"/>
              <a:t>Adult Learners are different from the 18-24 student- as we know, </a:t>
            </a:r>
            <a:r>
              <a:rPr lang="en-US" dirty="0" smtClean="0"/>
              <a:t>and those </a:t>
            </a:r>
            <a:r>
              <a:rPr lang="en-US" dirty="0"/>
              <a:t>student numbers are drifting </a:t>
            </a:r>
            <a:r>
              <a:rPr lang="en-US" dirty="0" smtClean="0"/>
              <a:t>away.</a:t>
            </a:r>
            <a:endParaRPr lang="en-US" dirty="0"/>
          </a:p>
          <a:p>
            <a:r>
              <a:rPr lang="en-US" dirty="0"/>
              <a:t>Two-thirds of students report feeling overwhelmed by the process of choosing a </a:t>
            </a:r>
            <a:r>
              <a:rPr lang="en-US" dirty="0" smtClean="0"/>
              <a:t>major.</a:t>
            </a:r>
            <a:endParaRPr lang="en-US" dirty="0"/>
          </a:p>
          <a:p>
            <a:r>
              <a:rPr lang="en-US" dirty="0"/>
              <a:t>More than half changed majors at least once, resulting in delayed graduation/completion dates and increased tuition </a:t>
            </a:r>
            <a:r>
              <a:rPr lang="en-US" dirty="0" smtClean="0"/>
              <a:t>costs.</a:t>
            </a:r>
            <a:endParaRPr lang="en-US" dirty="0"/>
          </a:p>
          <a:p>
            <a:r>
              <a:rPr lang="en-US" dirty="0"/>
              <a:t>The non-credit to credit based method of </a:t>
            </a:r>
            <a:r>
              <a:rPr lang="en-US" dirty="0" smtClean="0"/>
              <a:t>Micro </a:t>
            </a:r>
            <a:r>
              <a:rPr lang="en-US" dirty="0"/>
              <a:t>C</a:t>
            </a:r>
            <a:r>
              <a:rPr lang="en-US" dirty="0" smtClean="0"/>
              <a:t>redentialing </a:t>
            </a:r>
            <a:r>
              <a:rPr lang="en-US" dirty="0"/>
              <a:t>can provide any student with a safety net, catching them between the gaps of their </a:t>
            </a:r>
            <a:r>
              <a:rPr lang="en-US" dirty="0" smtClean="0"/>
              <a:t>coursework.</a:t>
            </a:r>
            <a:endParaRPr lang="en-US" dirty="0"/>
          </a:p>
          <a:p>
            <a:r>
              <a:rPr lang="en-US" dirty="0"/>
              <a:t>The safety net is the </a:t>
            </a:r>
            <a:r>
              <a:rPr lang="en-US" b="1" dirty="0"/>
              <a:t>Person Centered </a:t>
            </a:r>
            <a:r>
              <a:rPr lang="en-US" b="1" dirty="0" smtClean="0"/>
              <a:t>Approach.</a:t>
            </a:r>
            <a:endParaRPr lang="en-US" dirty="0"/>
          </a:p>
          <a:p>
            <a:endParaRPr lang="en-US" dirty="0" smtClean="0"/>
          </a:p>
        </p:txBody>
      </p:sp>
      <p:sp>
        <p:nvSpPr>
          <p:cNvPr id="4" name="Rectangle 3"/>
          <p:cNvSpPr/>
          <p:nvPr/>
        </p:nvSpPr>
        <p:spPr>
          <a:xfrm>
            <a:off x="0" y="-218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954107"/>
          </a:xfrm>
          <a:prstGeom prst="rect">
            <a:avLst/>
          </a:prstGeom>
        </p:spPr>
        <p:txBody>
          <a:bodyPr wrap="square">
            <a:spAutoFit/>
          </a:bodyPr>
          <a:lstStyle/>
          <a:p>
            <a:r>
              <a:rPr lang="en-US" sz="2800" b="1" dirty="0">
                <a:solidFill>
                  <a:schemeClr val="bg1"/>
                </a:solidFill>
              </a:rPr>
              <a:t>How to </a:t>
            </a:r>
            <a:r>
              <a:rPr lang="en-US" sz="2800" b="1" dirty="0" smtClean="0">
                <a:solidFill>
                  <a:schemeClr val="bg1"/>
                </a:solidFill>
              </a:rPr>
              <a:t>Infuse Soft Skills </a:t>
            </a:r>
            <a:r>
              <a:rPr lang="en-US" sz="2800" b="1" dirty="0">
                <a:solidFill>
                  <a:schemeClr val="bg1"/>
                </a:solidFill>
              </a:rPr>
              <a:t>into the Adult Learner’s Journey Returning to College &amp; or the Workforce</a:t>
            </a:r>
            <a:endParaRPr lang="en-US" sz="28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spTree>
    <p:extLst>
      <p:ext uri="{BB962C8B-B14F-4D97-AF65-F5344CB8AC3E}">
        <p14:creationId xmlns:p14="http://schemas.microsoft.com/office/powerpoint/2010/main" val="585438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737" y="1505791"/>
            <a:ext cx="6777625" cy="4378381"/>
          </a:xfrm>
        </p:spPr>
        <p:txBody>
          <a:bodyPr>
            <a:normAutofit fontScale="85000" lnSpcReduction="20000"/>
          </a:bodyPr>
          <a:lstStyle/>
          <a:p>
            <a:r>
              <a:rPr lang="en-US" dirty="0"/>
              <a:t>The Person Centered Approach provides the other side to the academic fundamentals of the daily college </a:t>
            </a:r>
            <a:r>
              <a:rPr lang="en-US" dirty="0" smtClean="0"/>
              <a:t>life.</a:t>
            </a:r>
            <a:endParaRPr lang="en-US" dirty="0"/>
          </a:p>
          <a:p>
            <a:r>
              <a:rPr lang="en-US" dirty="0"/>
              <a:t>The average Adult Learner needs more inclusive </a:t>
            </a:r>
            <a:r>
              <a:rPr lang="en-US" dirty="0" smtClean="0"/>
              <a:t>support.</a:t>
            </a:r>
            <a:endParaRPr lang="en-US" dirty="0"/>
          </a:p>
          <a:p>
            <a:r>
              <a:rPr lang="en-US" dirty="0"/>
              <a:t>This approach works with all individuals with all abilities including the adult learner, the student with disabilities especially the student with invisible </a:t>
            </a:r>
            <a:r>
              <a:rPr lang="en-US" dirty="0" smtClean="0"/>
              <a:t>disabilities.</a:t>
            </a:r>
            <a:r>
              <a:rPr lang="en-US" dirty="0"/>
              <a:t> </a:t>
            </a:r>
          </a:p>
          <a:p>
            <a:r>
              <a:rPr lang="en-US" dirty="0"/>
              <a:t>These are our students, and they are now attending college and being immersed in the campus life.  </a:t>
            </a:r>
          </a:p>
          <a:p>
            <a:r>
              <a:rPr lang="en-US" dirty="0"/>
              <a:t>CEWD needs to work differently with these </a:t>
            </a:r>
            <a:r>
              <a:rPr lang="en-US" dirty="0" smtClean="0"/>
              <a:t>students.</a:t>
            </a:r>
            <a:r>
              <a:rPr lang="en-US" dirty="0"/>
              <a:t>  </a:t>
            </a:r>
          </a:p>
          <a:p>
            <a:endParaRPr lang="en-US" dirty="0" smtClean="0"/>
          </a:p>
        </p:txBody>
      </p:sp>
      <p:sp>
        <p:nvSpPr>
          <p:cNvPr id="4" name="Rectangle 3"/>
          <p:cNvSpPr/>
          <p:nvPr/>
        </p:nvSpPr>
        <p:spPr>
          <a:xfrm>
            <a:off x="0" y="-2183"/>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830997"/>
          </a:xfrm>
          <a:prstGeom prst="rect">
            <a:avLst/>
          </a:prstGeom>
        </p:spPr>
        <p:txBody>
          <a:bodyPr wrap="square">
            <a:spAutoFit/>
          </a:bodyPr>
          <a:lstStyle/>
          <a:p>
            <a:r>
              <a:rPr lang="en-US" sz="4800" b="1" dirty="0">
                <a:solidFill>
                  <a:schemeClr val="bg1"/>
                </a:solidFill>
              </a:rPr>
              <a:t>The Person Centered Approach</a:t>
            </a:r>
            <a:endParaRPr lang="en-US" sz="45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pic>
        <p:nvPicPr>
          <p:cNvPr id="11" name="Picture 10" descr="C:\Users\JMontgomery\AppData\Local\Microsoft\Windows\Temporary Internet Files\Content.Outlook\303GEIW4\person_centered_planning_graphic.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7853" y="2068111"/>
            <a:ext cx="5105400" cy="3253740"/>
          </a:xfrm>
          <a:prstGeom prst="rect">
            <a:avLst/>
          </a:prstGeom>
          <a:noFill/>
          <a:ln>
            <a:noFill/>
          </a:ln>
        </p:spPr>
      </p:pic>
    </p:spTree>
    <p:extLst>
      <p:ext uri="{BB962C8B-B14F-4D97-AF65-F5344CB8AC3E}">
        <p14:creationId xmlns:p14="http://schemas.microsoft.com/office/powerpoint/2010/main" val="359216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836" y="1550089"/>
            <a:ext cx="10515600" cy="4550086"/>
          </a:xfrm>
        </p:spPr>
        <p:txBody>
          <a:bodyPr>
            <a:normAutofit fontScale="85000" lnSpcReduction="20000"/>
          </a:bodyPr>
          <a:lstStyle/>
          <a:p>
            <a:r>
              <a:rPr lang="en-US" dirty="0"/>
              <a:t>The Continuing Education </a:t>
            </a:r>
            <a:r>
              <a:rPr lang="en-US" dirty="0" smtClean="0"/>
              <a:t>Professional </a:t>
            </a:r>
            <a:r>
              <a:rPr lang="en-US" dirty="0"/>
              <a:t>develops a plan </a:t>
            </a:r>
            <a:r>
              <a:rPr lang="en-US" dirty="0" smtClean="0"/>
              <a:t>with </a:t>
            </a:r>
            <a:r>
              <a:rPr lang="en-US" dirty="0"/>
              <a:t>the student with a deconstructive method of </a:t>
            </a:r>
            <a:r>
              <a:rPr lang="en-US" dirty="0" smtClean="0"/>
              <a:t>coursework, kind of like bite sized nuggets of classwork. </a:t>
            </a:r>
            <a:endParaRPr lang="en-US" dirty="0"/>
          </a:p>
          <a:p>
            <a:r>
              <a:rPr lang="en-US" dirty="0" smtClean="0"/>
              <a:t>The dynamic plan works with </a:t>
            </a:r>
            <a:r>
              <a:rPr lang="en-US" dirty="0"/>
              <a:t>the individual as a whole, including their personal and professional </a:t>
            </a:r>
            <a:r>
              <a:rPr lang="en-US" dirty="0" smtClean="0"/>
              <a:t>life, </a:t>
            </a:r>
            <a:r>
              <a:rPr lang="en-US" dirty="0"/>
              <a:t>which is Workforce Development’s mission; </a:t>
            </a:r>
            <a:r>
              <a:rPr lang="en-US" i="1" dirty="0"/>
              <a:t>to provide an education that delivers myriad of successful choices, be it upskilling, degree bearing, or just boosting </a:t>
            </a:r>
            <a:r>
              <a:rPr lang="en-US" i="1" dirty="0" smtClean="0"/>
              <a:t>one’s </a:t>
            </a:r>
            <a:r>
              <a:rPr lang="en-US" i="1" dirty="0"/>
              <a:t>experience to gain a better </a:t>
            </a:r>
            <a:r>
              <a:rPr lang="en-US" i="1" dirty="0" smtClean="0"/>
              <a:t>job.</a:t>
            </a:r>
            <a:endParaRPr lang="en-US" dirty="0"/>
          </a:p>
          <a:p>
            <a:r>
              <a:rPr lang="en-US" dirty="0"/>
              <a:t>The individualized plan provides a pathway linking the courses with the Person Centered mission, which is to manage the student from start to </a:t>
            </a:r>
            <a:r>
              <a:rPr lang="en-US" dirty="0" smtClean="0"/>
              <a:t>finish.  </a:t>
            </a:r>
            <a:endParaRPr lang="en-US" dirty="0"/>
          </a:p>
          <a:p>
            <a:r>
              <a:rPr lang="en-US" dirty="0"/>
              <a:t>These components of a guided pathway help ease the burden for the Adult Learner / Diverse Learner / Individual with </a:t>
            </a:r>
            <a:r>
              <a:rPr lang="en-US" dirty="0" smtClean="0"/>
              <a:t>Disabilities.</a:t>
            </a:r>
            <a:endParaRPr lang="en-US" dirty="0"/>
          </a:p>
          <a:p>
            <a:r>
              <a:rPr lang="en-US" dirty="0"/>
              <a:t>Establishing a solid, trusting relationship between the CEWD professional and the student drives more, individualized conversations that will help them set their goals and stay on </a:t>
            </a:r>
            <a:r>
              <a:rPr lang="en-US" dirty="0" smtClean="0"/>
              <a:t>track.</a:t>
            </a:r>
            <a:endParaRPr lang="en-US" dirty="0"/>
          </a:p>
          <a:p>
            <a:endParaRPr lang="en-US" dirty="0" smtClean="0"/>
          </a:p>
        </p:txBody>
      </p:sp>
      <p:sp>
        <p:nvSpPr>
          <p:cNvPr id="4" name="Rectangle 3"/>
          <p:cNvSpPr/>
          <p:nvPr/>
        </p:nvSpPr>
        <p:spPr>
          <a:xfrm>
            <a:off x="0" y="-218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565192" y="63599"/>
            <a:ext cx="10066889" cy="1138773"/>
          </a:xfrm>
          <a:prstGeom prst="rect">
            <a:avLst/>
          </a:prstGeom>
        </p:spPr>
        <p:txBody>
          <a:bodyPr wrap="square">
            <a:spAutoFit/>
          </a:bodyPr>
          <a:lstStyle/>
          <a:p>
            <a:r>
              <a:rPr lang="en-US" sz="3400" b="1" dirty="0">
                <a:solidFill>
                  <a:schemeClr val="bg1"/>
                </a:solidFill>
              </a:rPr>
              <a:t>How does the Person Centered Approach work with Micro Credentialing?</a:t>
            </a:r>
            <a:endParaRPr lang="en-US" sz="34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spTree>
    <p:extLst>
      <p:ext uri="{BB962C8B-B14F-4D97-AF65-F5344CB8AC3E}">
        <p14:creationId xmlns:p14="http://schemas.microsoft.com/office/powerpoint/2010/main" val="3896756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 y="1358909"/>
            <a:ext cx="5999974" cy="4351338"/>
          </a:xfrm>
        </p:spPr>
        <p:txBody>
          <a:bodyPr>
            <a:normAutofit fontScale="62500" lnSpcReduction="20000"/>
          </a:bodyPr>
          <a:lstStyle/>
          <a:p>
            <a:r>
              <a:rPr lang="en-US" dirty="0"/>
              <a:t>Micro Credentials break up </a:t>
            </a:r>
            <a:r>
              <a:rPr lang="en-US" dirty="0" smtClean="0"/>
              <a:t>the Adult Learner’s  </a:t>
            </a:r>
            <a:r>
              <a:rPr lang="en-US" dirty="0"/>
              <a:t>programming into multiple certificates or </a:t>
            </a:r>
            <a:r>
              <a:rPr lang="en-US" dirty="0" smtClean="0"/>
              <a:t>competencies.</a:t>
            </a:r>
            <a:endParaRPr lang="en-US" dirty="0"/>
          </a:p>
          <a:p>
            <a:r>
              <a:rPr lang="en-US" dirty="0"/>
              <a:t>Micro Credentials are an opportunity to restructure the degree program to better suit a working learner’s </a:t>
            </a:r>
            <a:r>
              <a:rPr lang="en-US" dirty="0" smtClean="0"/>
              <a:t>needs.</a:t>
            </a:r>
            <a:endParaRPr lang="en-US" dirty="0"/>
          </a:p>
          <a:p>
            <a:r>
              <a:rPr lang="en-US" dirty="0"/>
              <a:t>A traditional degree structure is a major exercise in deferred gratification; not great for Generation Z's reputation for having a transient view of college and employer </a:t>
            </a:r>
            <a:r>
              <a:rPr lang="en-US" dirty="0" smtClean="0"/>
              <a:t>relationships.</a:t>
            </a:r>
            <a:endParaRPr lang="en-US" dirty="0"/>
          </a:p>
          <a:p>
            <a:r>
              <a:rPr lang="en-US" dirty="0"/>
              <a:t>Non-traditional learners are generally not enrolling for a long-term degree </a:t>
            </a:r>
            <a:r>
              <a:rPr lang="en-US" dirty="0" smtClean="0"/>
              <a:t>program.</a:t>
            </a:r>
            <a:endParaRPr lang="en-US" dirty="0"/>
          </a:p>
          <a:p>
            <a:r>
              <a:rPr lang="en-US" dirty="0"/>
              <a:t>It’s critical </a:t>
            </a:r>
            <a:r>
              <a:rPr lang="en-US" dirty="0" smtClean="0"/>
              <a:t>for CEWD </a:t>
            </a:r>
            <a:r>
              <a:rPr lang="en-US" dirty="0"/>
              <a:t>to deliver a great educational and personal experience to ensure they keep coming </a:t>
            </a:r>
            <a:r>
              <a:rPr lang="en-US" dirty="0" smtClean="0"/>
              <a:t>back.</a:t>
            </a:r>
            <a:endParaRPr lang="en-US" dirty="0"/>
          </a:p>
          <a:p>
            <a:r>
              <a:rPr lang="en-US" dirty="0"/>
              <a:t>Micro Credentials, along with the Person Centered </a:t>
            </a:r>
            <a:r>
              <a:rPr lang="en-US" dirty="0" smtClean="0"/>
              <a:t>Approach, </a:t>
            </a:r>
            <a:r>
              <a:rPr lang="en-US" dirty="0"/>
              <a:t>allows the student to own their </a:t>
            </a:r>
            <a:r>
              <a:rPr lang="en-US" dirty="0" smtClean="0"/>
              <a:t>choices and </a:t>
            </a:r>
            <a:r>
              <a:rPr lang="en-US" dirty="0"/>
              <a:t>their decision making to set their goals for </a:t>
            </a:r>
            <a:r>
              <a:rPr lang="en-US" dirty="0" smtClean="0"/>
              <a:t>success.</a:t>
            </a:r>
            <a:r>
              <a:rPr lang="en-US" dirty="0"/>
              <a:t> </a:t>
            </a:r>
          </a:p>
          <a:p>
            <a:endParaRPr lang="en-US" dirty="0" smtClean="0"/>
          </a:p>
        </p:txBody>
      </p:sp>
      <p:sp>
        <p:nvSpPr>
          <p:cNvPr id="4" name="Rectangle 3"/>
          <p:cNvSpPr/>
          <p:nvPr/>
        </p:nvSpPr>
        <p:spPr>
          <a:xfrm>
            <a:off x="-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830997"/>
          </a:xfrm>
          <a:prstGeom prst="rect">
            <a:avLst/>
          </a:prstGeom>
        </p:spPr>
        <p:txBody>
          <a:bodyPr wrap="square">
            <a:spAutoFit/>
          </a:bodyPr>
          <a:lstStyle/>
          <a:p>
            <a:r>
              <a:rPr lang="en-US" sz="4800" b="1" dirty="0" smtClean="0">
                <a:solidFill>
                  <a:schemeClr val="bg1"/>
                </a:solidFill>
              </a:rPr>
              <a:t>Why </a:t>
            </a:r>
            <a:r>
              <a:rPr lang="en-US" sz="4800" b="1" dirty="0">
                <a:solidFill>
                  <a:schemeClr val="bg1"/>
                </a:solidFill>
              </a:rPr>
              <a:t>is All of this So Important?</a:t>
            </a:r>
            <a:endParaRPr lang="en-US" sz="45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pic>
        <p:nvPicPr>
          <p:cNvPr id="11" name="Picture 10" descr="C:\Users\JMontgomery\AppData\Local\Microsoft\Windows\Temporary Internet Files\Content.Outlook\303GEIW4\microcredentials.jpg"/>
          <p:cNvPicPr/>
          <p:nvPr/>
        </p:nvPicPr>
        <p:blipFill>
          <a:blip r:embed="rId3">
            <a:extLst>
              <a:ext uri="{28A0092B-C50C-407E-A947-70E740481C1C}">
                <a14:useLocalDpi xmlns:a14="http://schemas.microsoft.com/office/drawing/2010/main" val="0"/>
              </a:ext>
            </a:extLst>
          </a:blip>
          <a:srcRect/>
          <a:stretch>
            <a:fillRect/>
          </a:stretch>
        </p:blipFill>
        <p:spPr bwMode="auto">
          <a:xfrm>
            <a:off x="5999967" y="1871272"/>
            <a:ext cx="5818934" cy="3289452"/>
          </a:xfrm>
          <a:prstGeom prst="rect">
            <a:avLst/>
          </a:prstGeom>
          <a:noFill/>
          <a:ln>
            <a:noFill/>
          </a:ln>
        </p:spPr>
      </p:pic>
    </p:spTree>
    <p:extLst>
      <p:ext uri="{BB962C8B-B14F-4D97-AF65-F5344CB8AC3E}">
        <p14:creationId xmlns:p14="http://schemas.microsoft.com/office/powerpoint/2010/main" val="1632384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9255" y="1445562"/>
            <a:ext cx="8813426" cy="4494792"/>
          </a:xfrm>
        </p:spPr>
        <p:txBody>
          <a:bodyPr>
            <a:normAutofit fontScale="62500" lnSpcReduction="20000"/>
          </a:bodyPr>
          <a:lstStyle/>
          <a:p>
            <a:r>
              <a:rPr lang="en-US" dirty="0"/>
              <a:t>42 years old, divorced, 3 kids, unfinished AA degree work, an Adult Learner and needs to upgrade her </a:t>
            </a:r>
            <a:r>
              <a:rPr lang="en-US" dirty="0" smtClean="0"/>
              <a:t>game.</a:t>
            </a:r>
            <a:r>
              <a:rPr lang="en-US" dirty="0"/>
              <a:t> </a:t>
            </a:r>
            <a:endParaRPr lang="en-US" dirty="0" smtClean="0"/>
          </a:p>
          <a:p>
            <a:r>
              <a:rPr lang="en-US" dirty="0" smtClean="0"/>
              <a:t>She </a:t>
            </a:r>
            <a:r>
              <a:rPr lang="en-US" dirty="0"/>
              <a:t>needs that "returnship" into the world of career and </a:t>
            </a:r>
            <a:r>
              <a:rPr lang="en-US" dirty="0" smtClean="0"/>
              <a:t>education.</a:t>
            </a:r>
            <a:endParaRPr lang="en-US" dirty="0"/>
          </a:p>
          <a:p>
            <a:r>
              <a:rPr lang="en-US" dirty="0"/>
              <a:t>Jane needs a set of stackable goals to realize her credentials, her non-credit to credit work, all while ensuring the babysitters are available, her Uber is on time and Fresh Direct comes when she is home doing her HW, which usually is at midnight.</a:t>
            </a:r>
          </a:p>
          <a:p>
            <a:r>
              <a:rPr lang="en-US" dirty="0"/>
              <a:t>Her job does not lend her to have a flexible time for her classwork, so she has a lot on her plate.</a:t>
            </a:r>
          </a:p>
          <a:p>
            <a:r>
              <a:rPr lang="en-US" dirty="0"/>
              <a:t>With the Micro Credential model, Jane can see small steps of success as she climbs the ladder to her choice of coursework, be it a terminal degree and going into the workforce with an upgraded certificate, becoming upskilled...or she is earning her credentials to take on the bigger picture of finishing her 2 year degree with a content knowledge of soft skills that will help her be more successful.</a:t>
            </a:r>
          </a:p>
          <a:p>
            <a:r>
              <a:rPr lang="en-US" dirty="0"/>
              <a:t>She also has the support of the CEWD professional that can assist her with keeping her on her targeted coursework, and finishing a semester </a:t>
            </a:r>
            <a:r>
              <a:rPr lang="en-US" dirty="0" smtClean="0"/>
              <a:t>right.</a:t>
            </a:r>
            <a:endParaRPr lang="en-US" dirty="0"/>
          </a:p>
          <a:p>
            <a:r>
              <a:rPr lang="en-US" dirty="0"/>
              <a:t>Her skills, aside from college/certificate coursework, becomes career ready! </a:t>
            </a:r>
            <a:r>
              <a:rPr lang="en-US" b="1" i="1" dirty="0"/>
              <a:t>Career Ready?</a:t>
            </a:r>
            <a:endParaRPr lang="en-US" dirty="0"/>
          </a:p>
          <a:p>
            <a:endParaRPr lang="en-US" dirty="0" smtClean="0"/>
          </a:p>
        </p:txBody>
      </p:sp>
      <p:sp>
        <p:nvSpPr>
          <p:cNvPr id="4" name="Rectangle 3"/>
          <p:cNvSpPr/>
          <p:nvPr/>
        </p:nvSpPr>
        <p:spPr>
          <a:xfrm>
            <a:off x="0" y="-218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830997"/>
          </a:xfrm>
          <a:prstGeom prst="rect">
            <a:avLst/>
          </a:prstGeom>
        </p:spPr>
        <p:txBody>
          <a:bodyPr wrap="square">
            <a:spAutoFit/>
          </a:bodyPr>
          <a:lstStyle/>
          <a:p>
            <a:r>
              <a:rPr lang="en-US" sz="4800" b="1" dirty="0">
                <a:solidFill>
                  <a:schemeClr val="bg1"/>
                </a:solidFill>
              </a:rPr>
              <a:t>Meet Jane Smith!</a:t>
            </a:r>
            <a:endParaRPr lang="en-US" sz="45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pic>
        <p:nvPicPr>
          <p:cNvPr id="11" name="Picture 10" descr="C:\Users\JMontgomery\AppData\Local\Microsoft\Windows\Temporary Internet Files\Content.Outlook\303GEIW4\ME 1 Graphic.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746" y="1782822"/>
            <a:ext cx="2278546" cy="3378375"/>
          </a:xfrm>
          <a:prstGeom prst="rect">
            <a:avLst/>
          </a:prstGeom>
          <a:noFill/>
          <a:ln>
            <a:noFill/>
          </a:ln>
        </p:spPr>
      </p:pic>
    </p:spTree>
    <p:extLst>
      <p:ext uri="{BB962C8B-B14F-4D97-AF65-F5344CB8AC3E}">
        <p14:creationId xmlns:p14="http://schemas.microsoft.com/office/powerpoint/2010/main" val="2299833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237" y="1519312"/>
            <a:ext cx="10515600" cy="4351338"/>
          </a:xfrm>
        </p:spPr>
        <p:txBody>
          <a:bodyPr>
            <a:normAutofit fontScale="92500" lnSpcReduction="10000"/>
          </a:bodyPr>
          <a:lstStyle/>
          <a:p>
            <a:r>
              <a:rPr lang="en-US" b="1" dirty="0" smtClean="0"/>
              <a:t>Career Readiness</a:t>
            </a:r>
            <a:r>
              <a:rPr lang="en-US" dirty="0" smtClean="0"/>
              <a:t> as defined as: the attainment and demonstration of requisite competencies that broadly prepare college graduates for a successful transition into the workplace </a:t>
            </a:r>
            <a:r>
              <a:rPr lang="en-US" i="1" dirty="0" smtClean="0"/>
              <a:t>(The National Association of Colleges and Employers).</a:t>
            </a:r>
            <a:endParaRPr lang="en-US" dirty="0" smtClean="0"/>
          </a:p>
          <a:p>
            <a:pPr marL="457135" lvl="1" indent="0">
              <a:buNone/>
            </a:pPr>
            <a:r>
              <a:rPr lang="en-US" dirty="0" smtClean="0"/>
              <a:t>1.     Critical Thinking/Problem Solving</a:t>
            </a:r>
          </a:p>
          <a:p>
            <a:pPr marL="457135" lvl="1" indent="0">
              <a:buNone/>
            </a:pPr>
            <a:r>
              <a:rPr lang="en-US" dirty="0" smtClean="0"/>
              <a:t>2.     Oral/Written Communications</a:t>
            </a:r>
          </a:p>
          <a:p>
            <a:pPr marL="457135" lvl="1" indent="0">
              <a:buNone/>
            </a:pPr>
            <a:r>
              <a:rPr lang="en-US" dirty="0" smtClean="0"/>
              <a:t>3.     Teamwork/Collaboration</a:t>
            </a:r>
          </a:p>
          <a:p>
            <a:pPr marL="457135" lvl="1" indent="0">
              <a:buNone/>
            </a:pPr>
            <a:r>
              <a:rPr lang="en-US" dirty="0" smtClean="0"/>
              <a:t>4.     Digital Technology</a:t>
            </a:r>
          </a:p>
          <a:p>
            <a:pPr marL="457135" lvl="1" indent="0">
              <a:buNone/>
            </a:pPr>
            <a:r>
              <a:rPr lang="en-US" dirty="0" smtClean="0"/>
              <a:t>5.     Leadership</a:t>
            </a:r>
          </a:p>
          <a:p>
            <a:pPr marL="457135" lvl="1" indent="0">
              <a:buNone/>
            </a:pPr>
            <a:r>
              <a:rPr lang="en-US" dirty="0" smtClean="0"/>
              <a:t>6.     Professionalism/Work Ethic</a:t>
            </a:r>
          </a:p>
          <a:p>
            <a:pPr marL="457135" lvl="1" indent="0">
              <a:buNone/>
            </a:pPr>
            <a:r>
              <a:rPr lang="en-US" dirty="0" smtClean="0"/>
              <a:t>7.     Career Management</a:t>
            </a:r>
          </a:p>
          <a:p>
            <a:pPr marL="457135" lvl="1" indent="0">
              <a:buNone/>
            </a:pPr>
            <a:r>
              <a:rPr lang="en-US" dirty="0" smtClean="0"/>
              <a:t>8.     Global/Intercultural Fluency </a:t>
            </a:r>
          </a:p>
          <a:p>
            <a:endParaRPr lang="en-US" dirty="0" smtClean="0"/>
          </a:p>
        </p:txBody>
      </p:sp>
      <p:sp>
        <p:nvSpPr>
          <p:cNvPr id="4" name="Rectangle 3"/>
          <p:cNvSpPr/>
          <p:nvPr/>
        </p:nvSpPr>
        <p:spPr>
          <a:xfrm>
            <a:off x="0" y="-218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830997"/>
          </a:xfrm>
          <a:prstGeom prst="rect">
            <a:avLst/>
          </a:prstGeom>
        </p:spPr>
        <p:txBody>
          <a:bodyPr wrap="square">
            <a:spAutoFit/>
          </a:bodyPr>
          <a:lstStyle/>
          <a:p>
            <a:r>
              <a:rPr lang="en-US" sz="4800" b="1" dirty="0">
                <a:solidFill>
                  <a:schemeClr val="bg1"/>
                </a:solidFill>
              </a:rPr>
              <a:t>Career Readiness</a:t>
            </a:r>
            <a:endParaRPr lang="en-US" sz="45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spTree>
    <p:extLst>
      <p:ext uri="{BB962C8B-B14F-4D97-AF65-F5344CB8AC3E}">
        <p14:creationId xmlns:p14="http://schemas.microsoft.com/office/powerpoint/2010/main" val="4095400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a:bodyPr>
          <a:lstStyle/>
          <a:p>
            <a:pPr marL="514350" indent="-514350">
              <a:buFont typeface="+mj-lt"/>
              <a:buAutoNum type="arabicPeriod"/>
            </a:pPr>
            <a:r>
              <a:rPr lang="en-US" b="1" dirty="0" smtClean="0"/>
              <a:t>Establish background knowledge on current literature and growing national dialogue on Micro-Credentials.</a:t>
            </a:r>
          </a:p>
          <a:p>
            <a:pPr marL="514350" indent="-514350">
              <a:buFont typeface="+mj-lt"/>
              <a:buAutoNum type="arabicPeriod"/>
            </a:pPr>
            <a:r>
              <a:rPr lang="en-US" b="1" dirty="0" smtClean="0"/>
              <a:t>Learn how to transform current Certificate programs to stackable Micro-Credentials through sample work.</a:t>
            </a:r>
          </a:p>
          <a:p>
            <a:pPr marL="514350" indent="-514350">
              <a:buFont typeface="+mj-lt"/>
              <a:buAutoNum type="arabicPeriod"/>
            </a:pPr>
            <a:r>
              <a:rPr lang="en-US" b="1" dirty="0" smtClean="0"/>
              <a:t>Identify possible barriers, as well as potential opportunities, for renewed policy, to enable campuses to more effectively support student access and success through Micro-Credentialing.</a:t>
            </a:r>
          </a:p>
        </p:txBody>
      </p:sp>
      <p:sp>
        <p:nvSpPr>
          <p:cNvPr id="4" name="Rectangle 3"/>
          <p:cNvSpPr/>
          <p:nvPr/>
        </p:nvSpPr>
        <p:spPr>
          <a:xfrm>
            <a:off x="0" y="-218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4000" b="1" dirty="0"/>
              <a:t>Three Key </a:t>
            </a:r>
            <a:r>
              <a:rPr lang="en-US" sz="4000" b="1" dirty="0" smtClean="0"/>
              <a:t>Takeaways</a:t>
            </a:r>
            <a:endParaRPr lang="en-US" sz="4000" dirty="0"/>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endParaRPr lang="en-US" sz="28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pic>
        <p:nvPicPr>
          <p:cNvPr id="3074" name="Picture 2" descr="Image result for takeaway graphic for pp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3509" y="4367241"/>
            <a:ext cx="2428875"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5848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8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769441"/>
          </a:xfrm>
          <a:prstGeom prst="rect">
            <a:avLst/>
          </a:prstGeom>
        </p:spPr>
        <p:txBody>
          <a:bodyPr wrap="square">
            <a:spAutoFit/>
          </a:bodyPr>
          <a:lstStyle/>
          <a:p>
            <a:r>
              <a:rPr lang="en-US" sz="4400" b="1" dirty="0">
                <a:solidFill>
                  <a:schemeClr val="bg1"/>
                </a:solidFill>
              </a:rPr>
              <a:t>Jane Smith is ready to take on the world!</a:t>
            </a:r>
            <a:endParaRPr lang="en-US" sz="4400" dirty="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pic>
        <p:nvPicPr>
          <p:cNvPr id="11" name="Picture 10" descr="C:\Users\JMontgomery\AppData\Local\Microsoft\Windows\Temporary Internet Files\Content.Outlook\303GEIW4\woman_leader_career-growth_equality_diversity-100737997-large.jpg"/>
          <p:cNvPicPr/>
          <p:nvPr/>
        </p:nvPicPr>
        <p:blipFill>
          <a:blip r:embed="rId3">
            <a:extLst>
              <a:ext uri="{28A0092B-C50C-407E-A947-70E740481C1C}">
                <a14:useLocalDpi xmlns:a14="http://schemas.microsoft.com/office/drawing/2010/main" val="0"/>
              </a:ext>
            </a:extLst>
          </a:blip>
          <a:srcRect/>
          <a:stretch>
            <a:fillRect/>
          </a:stretch>
        </p:blipFill>
        <p:spPr bwMode="auto">
          <a:xfrm>
            <a:off x="2895368" y="1561169"/>
            <a:ext cx="5943600" cy="3961130"/>
          </a:xfrm>
          <a:prstGeom prst="rect">
            <a:avLst/>
          </a:prstGeom>
          <a:noFill/>
          <a:ln>
            <a:noFill/>
          </a:ln>
        </p:spPr>
      </p:pic>
    </p:spTree>
    <p:extLst>
      <p:ext uri="{BB962C8B-B14F-4D97-AF65-F5344CB8AC3E}">
        <p14:creationId xmlns:p14="http://schemas.microsoft.com/office/powerpoint/2010/main" val="1126177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17523"/>
            <a:ext cx="10515600" cy="3018774"/>
          </a:xfrm>
        </p:spPr>
        <p:txBody>
          <a:bodyPr/>
          <a:lstStyle/>
          <a:p>
            <a:endParaRPr lang="en-US" dirty="0"/>
          </a:p>
        </p:txBody>
      </p:sp>
      <p:pic>
        <p:nvPicPr>
          <p:cNvPr id="2050" name="Picture 2" descr="https://lh3.googleusercontent.com/3qKH_ssotSGew-JseHx1XQEkQSyC2qUbczuAJv20P15lBJM3XhUUo-UK_Yn7xhynSVlHdT4S-aJQBKi5wnDYn4AGswmH304f6KylfaSmEJS-C_CPO-QbPS7d8mfEuLzKO-HOOXlalx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3500" y="2286794"/>
            <a:ext cx="9525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066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a:bodyPr>
          <a:lstStyle/>
          <a:p>
            <a:pPr marL="514350" indent="-514350">
              <a:buFont typeface="+mj-lt"/>
              <a:buAutoNum type="arabicPeriod"/>
            </a:pPr>
            <a:r>
              <a:rPr lang="en-US" b="1" dirty="0" smtClean="0"/>
              <a:t>Establish background knowledge on current literature and growing national dialogue on Micro-Credentials.</a:t>
            </a:r>
          </a:p>
          <a:p>
            <a:pPr marL="514350" indent="-514350">
              <a:buFont typeface="+mj-lt"/>
              <a:buAutoNum type="arabicPeriod"/>
            </a:pPr>
            <a:r>
              <a:rPr lang="en-US" b="1" dirty="0" smtClean="0"/>
              <a:t>Learn how to transform current Certificate programs to stackable Micro-Credentials through sample work.</a:t>
            </a:r>
          </a:p>
          <a:p>
            <a:pPr marL="514350" indent="-514350">
              <a:buFont typeface="+mj-lt"/>
              <a:buAutoNum type="arabicPeriod"/>
            </a:pPr>
            <a:r>
              <a:rPr lang="en-US" b="1" dirty="0" smtClean="0"/>
              <a:t>Identify possible barriers, as well as potential opportunities, for renewed policy, to enable campuses to more effectively support student access and success through Micro-Credentialing.</a:t>
            </a:r>
          </a:p>
        </p:txBody>
      </p:sp>
      <p:sp>
        <p:nvSpPr>
          <p:cNvPr id="4" name="Rectangle 3"/>
          <p:cNvSpPr/>
          <p:nvPr/>
        </p:nvSpPr>
        <p:spPr>
          <a:xfrm>
            <a:off x="0" y="-218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4000" b="1" dirty="0"/>
              <a:t>Three Key </a:t>
            </a:r>
            <a:r>
              <a:rPr lang="en-US" sz="4000" b="1" dirty="0" smtClean="0"/>
              <a:t>Takeaways</a:t>
            </a:r>
            <a:endParaRPr lang="en-US" sz="4000" dirty="0"/>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endParaRPr lang="en-US" sz="28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pic>
        <p:nvPicPr>
          <p:cNvPr id="2050" name="Picture 2" descr="Image result for takeaway graphic for pp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16815" y="4359149"/>
            <a:ext cx="2428875"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96550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a:bodyPr>
          <a:lstStyle/>
          <a:p>
            <a:pPr marL="0" indent="0">
              <a:buNone/>
            </a:pPr>
            <a:endParaRPr lang="en-US" b="1" dirty="0" smtClean="0"/>
          </a:p>
          <a:p>
            <a:pPr>
              <a:buFont typeface="Wingdings" panose="05000000000000000000" pitchFamily="2" charset="2"/>
              <a:buChar char="Ø"/>
            </a:pPr>
            <a:r>
              <a:rPr lang="en-US" b="1" dirty="0" smtClean="0"/>
              <a:t>Dr. Hui-Yin Hsu:			</a:t>
            </a:r>
            <a:r>
              <a:rPr lang="en-US" b="1" dirty="0" smtClean="0">
                <a:hlinkClick r:id="rId2"/>
              </a:rPr>
              <a:t>HHsu@qcc.cuny.edu</a:t>
            </a:r>
            <a:endParaRPr lang="en-US" b="1" dirty="0"/>
          </a:p>
          <a:p>
            <a:pPr marL="0" indent="0">
              <a:buNone/>
            </a:pPr>
            <a:endParaRPr lang="en-US" b="1" dirty="0"/>
          </a:p>
          <a:p>
            <a:pPr>
              <a:buFont typeface="Wingdings" panose="05000000000000000000" pitchFamily="2" charset="2"/>
              <a:buChar char="Ø"/>
            </a:pPr>
            <a:r>
              <a:rPr lang="en-US" b="1" dirty="0" smtClean="0"/>
              <a:t>Lori A. Conkling:			</a:t>
            </a:r>
            <a:r>
              <a:rPr lang="en-US" b="1" dirty="0" smtClean="0">
                <a:hlinkClick r:id="rId3"/>
              </a:rPr>
              <a:t>LConkling@qcc.cuny.edu</a:t>
            </a:r>
            <a:endParaRPr lang="en-US" b="1" dirty="0" smtClean="0"/>
          </a:p>
          <a:p>
            <a:pPr>
              <a:buFont typeface="Wingdings" panose="05000000000000000000" pitchFamily="2" charset="2"/>
              <a:buChar char="Ø"/>
            </a:pPr>
            <a:endParaRPr lang="en-US" b="1" dirty="0"/>
          </a:p>
          <a:p>
            <a:pPr>
              <a:buFont typeface="Wingdings" panose="05000000000000000000" pitchFamily="2" charset="2"/>
              <a:buChar char="Ø"/>
            </a:pPr>
            <a:r>
              <a:rPr lang="en-US" b="1" dirty="0" smtClean="0"/>
              <a:t>Jacqueline Montgomery: 	</a:t>
            </a:r>
            <a:r>
              <a:rPr lang="en-US" b="1" dirty="0" smtClean="0">
                <a:hlinkClick r:id="rId4"/>
              </a:rPr>
              <a:t>JMontgomery@qcc.cuny.edu</a:t>
            </a:r>
            <a:endParaRPr lang="en-US" b="1" dirty="0" smtClean="0"/>
          </a:p>
          <a:p>
            <a:pPr marL="0" indent="0">
              <a:buNone/>
            </a:pPr>
            <a:endParaRPr lang="en-US" b="1" dirty="0" smtClean="0"/>
          </a:p>
          <a:p>
            <a:pPr>
              <a:buFont typeface="Wingdings" panose="05000000000000000000" pitchFamily="2" charset="2"/>
              <a:buChar char="Ø"/>
            </a:pPr>
            <a:endParaRPr lang="en-US" b="1" dirty="0"/>
          </a:p>
          <a:p>
            <a:pPr>
              <a:buFont typeface="Wingdings" panose="05000000000000000000" pitchFamily="2" charset="2"/>
              <a:buChar char="Ø"/>
            </a:pPr>
            <a:endParaRPr lang="en-US" b="1" dirty="0"/>
          </a:p>
          <a:p>
            <a:pPr marL="0" indent="0">
              <a:buNone/>
            </a:pPr>
            <a:endParaRPr lang="en-US" b="1" dirty="0" smtClean="0"/>
          </a:p>
        </p:txBody>
      </p:sp>
      <p:sp>
        <p:nvSpPr>
          <p:cNvPr id="4" name="Rectangle 3"/>
          <p:cNvSpPr/>
          <p:nvPr/>
        </p:nvSpPr>
        <p:spPr>
          <a:xfrm>
            <a:off x="1510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lang="en-US" sz="4000" b="1" noProof="0" dirty="0" smtClean="0">
                <a:solidFill>
                  <a:prstClr val="white"/>
                </a:solidFill>
                <a:latin typeface="Calibri"/>
              </a:rPr>
              <a:t>Questions?</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t>2</a:t>
            </a:r>
            <a:endParaRPr kumimoji="0" lang="en-US" sz="1500" b="0" i="0" u="none" strike="noStrike" kern="1200" cap="none" spc="0" normalizeH="0" baseline="0" noProof="0" dirty="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pPr marL="0" marR="0" lvl="0" indent="0" algn="l" defTabSz="914269"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Helvetica" charset="0"/>
              <a:ea typeface="Helvetica" charset="0"/>
              <a:cs typeface="Helvetica" charset="0"/>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pic>
        <p:nvPicPr>
          <p:cNvPr id="1026" name="Picture 2" descr="Image result for Questions graphi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19656" y="1539218"/>
            <a:ext cx="2857500"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9943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a:bodyPr>
          <a:lstStyle/>
          <a:p>
            <a:pPr marL="0" indent="0">
              <a:buNone/>
            </a:pPr>
            <a:endParaRPr lang="en-US" b="1" dirty="0" smtClean="0"/>
          </a:p>
          <a:p>
            <a:pPr marL="0" indent="0">
              <a:buNone/>
            </a:pPr>
            <a:endParaRPr lang="en-US" b="1" dirty="0"/>
          </a:p>
          <a:p>
            <a:pPr marL="0" indent="0">
              <a:buNone/>
            </a:pPr>
            <a:endParaRPr lang="en-US" b="1" dirty="0"/>
          </a:p>
          <a:p>
            <a:pPr marL="0" indent="0" algn="ctr">
              <a:buNone/>
            </a:pPr>
            <a:r>
              <a:rPr lang="en-US" sz="6000" b="1" dirty="0" smtClean="0"/>
              <a:t>Thank You!</a:t>
            </a:r>
          </a:p>
        </p:txBody>
      </p:sp>
      <p:sp>
        <p:nvSpPr>
          <p:cNvPr id="4" name="Rectangle 3"/>
          <p:cNvSpPr/>
          <p:nvPr/>
        </p:nvSpPr>
        <p:spPr>
          <a:xfrm>
            <a:off x="1510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lvl="0" algn="ctr">
              <a:defRPr/>
            </a:pPr>
            <a:r>
              <a:rPr lang="en-US" sz="4000" dirty="0" err="1">
                <a:latin typeface="Arial"/>
                <a:ea typeface="Arial"/>
                <a:cs typeface="Arial"/>
                <a:sym typeface="Arial"/>
              </a:rPr>
              <a:t>謝謝</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t>2</a:t>
            </a:r>
            <a:endParaRPr kumimoji="0" lang="en-US" sz="1500" b="0" i="0" u="none" strike="noStrike" kern="1200" cap="none" spc="0" normalizeH="0" baseline="0" noProof="0" dirty="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pPr marL="0" marR="0" lvl="0" indent="0" algn="l" defTabSz="914269"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pic>
        <p:nvPicPr>
          <p:cNvPr id="8" name="Shape 342" descr="4759535950_3da0ea181e_o.png"/>
          <p:cNvPicPr preferRelativeResize="0">
            <a:picLocks/>
          </p:cNvPicPr>
          <p:nvPr/>
        </p:nvPicPr>
        <p:blipFill rotWithShape="1">
          <a:blip r:embed="rId3">
            <a:alphaModFix/>
          </a:blip>
          <a:srcRect/>
          <a:stretch/>
        </p:blipFill>
        <p:spPr>
          <a:xfrm>
            <a:off x="204247" y="1223120"/>
            <a:ext cx="10346576" cy="5026025"/>
          </a:xfrm>
          <a:prstGeom prst="rect">
            <a:avLst/>
          </a:prstGeom>
          <a:noFill/>
          <a:ln>
            <a:noFill/>
          </a:ln>
        </p:spPr>
      </p:pic>
    </p:spTree>
    <p:extLst>
      <p:ext uri="{BB962C8B-B14F-4D97-AF65-F5344CB8AC3E}">
        <p14:creationId xmlns:p14="http://schemas.microsoft.com/office/powerpoint/2010/main" val="1818667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a:bodyPr>
          <a:lstStyle/>
          <a:p>
            <a:pPr marL="0" indent="0">
              <a:buNone/>
            </a:pPr>
            <a:endParaRPr lang="en-US" b="1" dirty="0" smtClean="0"/>
          </a:p>
          <a:p>
            <a:r>
              <a:rPr lang="en-US" b="1" dirty="0"/>
              <a:t>Progressive attainment of </a:t>
            </a:r>
            <a:r>
              <a:rPr lang="en-US" b="1" dirty="0" smtClean="0"/>
              <a:t>competencies</a:t>
            </a:r>
            <a:r>
              <a:rPr lang="en-US" b="1" dirty="0"/>
              <a:t>;</a:t>
            </a:r>
          </a:p>
          <a:p>
            <a:r>
              <a:rPr lang="en-US" b="1" dirty="0"/>
              <a:t>Academic/industry partnerships through credentials that meet </a:t>
            </a:r>
            <a:r>
              <a:rPr lang="en-US" b="1" dirty="0" smtClean="0"/>
              <a:t>Industry Requirements; </a:t>
            </a:r>
            <a:endParaRPr lang="en-US" b="1" dirty="0"/>
          </a:p>
          <a:p>
            <a:r>
              <a:rPr lang="en-US" b="1" dirty="0"/>
              <a:t>Ladder from noncredit to </a:t>
            </a:r>
            <a:r>
              <a:rPr lang="en-US" b="1" dirty="0" smtClean="0"/>
              <a:t>credit; </a:t>
            </a:r>
            <a:endParaRPr lang="en-US" b="1" dirty="0"/>
          </a:p>
          <a:p>
            <a:r>
              <a:rPr lang="en-US" b="1" dirty="0"/>
              <a:t>Ladder from a stand‐alone credential to a degree </a:t>
            </a:r>
            <a:r>
              <a:rPr lang="en-US" b="1" dirty="0" smtClean="0"/>
              <a:t>program; </a:t>
            </a:r>
            <a:endParaRPr lang="en-US" b="1" dirty="0"/>
          </a:p>
          <a:p>
            <a:r>
              <a:rPr lang="en-US" b="1" dirty="0"/>
              <a:t>Short‐term, immediate competency development opportunities valuable for ongoing professional </a:t>
            </a:r>
            <a:r>
              <a:rPr lang="en-US" b="1" dirty="0" smtClean="0"/>
              <a:t>development.</a:t>
            </a:r>
            <a:endParaRPr lang="en-US" b="1" dirty="0"/>
          </a:p>
          <a:p>
            <a:pPr marL="0" indent="0">
              <a:buNone/>
            </a:pPr>
            <a:endParaRPr lang="en-US" b="1" dirty="0"/>
          </a:p>
          <a:p>
            <a:pPr marL="0" indent="0">
              <a:buNone/>
            </a:pPr>
            <a:endParaRPr lang="en-US" b="1" dirty="0"/>
          </a:p>
          <a:p>
            <a:pPr marL="0" indent="0">
              <a:buNone/>
            </a:pPr>
            <a:endParaRPr lang="en-US" b="1" dirty="0" smtClean="0"/>
          </a:p>
        </p:txBody>
      </p:sp>
      <p:sp>
        <p:nvSpPr>
          <p:cNvPr id="4" name="Rectangle 3"/>
          <p:cNvSpPr/>
          <p:nvPr/>
        </p:nvSpPr>
        <p:spPr>
          <a:xfrm>
            <a:off x="15107" y="-6226"/>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lvl="0" algn="ctr">
              <a:defRPr/>
            </a:pPr>
            <a:r>
              <a:rPr lang="en-US" sz="4000" b="1" dirty="0" smtClean="0">
                <a:solidFill>
                  <a:prstClr val="white"/>
                </a:solidFill>
              </a:rPr>
              <a:t>Categories of Micro-Credentials</a:t>
            </a:r>
            <a:endParaRPr kumimoji="0" lang="en-US" sz="4000" b="1" i="0" u="none" strike="noStrike" kern="1200" cap="none" spc="0" normalizeH="0" baseline="0" noProof="0" dirty="0">
              <a:ln>
                <a:noFill/>
              </a:ln>
              <a:solidFill>
                <a:prstClr val="white"/>
              </a:solidFill>
              <a:effectLst/>
              <a:uLnTx/>
              <a:uFillTx/>
              <a:latin typeface="Calibri"/>
            </a:endParaRPr>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t>2</a:t>
            </a:r>
            <a:endParaRPr kumimoji="0" lang="en-US" sz="1500" b="0" i="0" u="none" strike="noStrike" kern="1200" cap="none" spc="0" normalizeH="0" baseline="0" noProof="0" dirty="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pPr marL="0" marR="0" lvl="0" indent="0" algn="l" defTabSz="914269"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spTree>
    <p:extLst>
      <p:ext uri="{BB962C8B-B14F-4D97-AF65-F5344CB8AC3E}">
        <p14:creationId xmlns:p14="http://schemas.microsoft.com/office/powerpoint/2010/main" val="3458914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a:bodyPr>
          <a:lstStyle/>
          <a:p>
            <a:pPr>
              <a:buFont typeface="Wingdings" panose="05000000000000000000" pitchFamily="2" charset="2"/>
              <a:buChar char="Ø"/>
            </a:pPr>
            <a:r>
              <a:rPr lang="en-US" b="1" dirty="0" smtClean="0"/>
              <a:t>Healthcare (CRPA Program)</a:t>
            </a:r>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Technology (America’s Promise CUNY </a:t>
            </a:r>
            <a:r>
              <a:rPr lang="en-US" b="1" dirty="0" err="1" smtClean="0"/>
              <a:t>TechWorks</a:t>
            </a:r>
            <a:r>
              <a:rPr lang="en-US" b="1" dirty="0" smtClean="0"/>
              <a:t> Program)</a:t>
            </a:r>
          </a:p>
          <a:p>
            <a:pPr marL="0" indent="0">
              <a:buNone/>
            </a:pPr>
            <a:endParaRPr lang="en-US" b="1" dirty="0" smtClean="0"/>
          </a:p>
          <a:p>
            <a:pPr>
              <a:buFont typeface="Wingdings" panose="05000000000000000000" pitchFamily="2" charset="2"/>
              <a:buChar char="Ø"/>
            </a:pPr>
            <a:r>
              <a:rPr lang="en-US" b="1" dirty="0" smtClean="0"/>
              <a:t>Cybersecurity Program (Perkins Grant)</a:t>
            </a:r>
          </a:p>
          <a:p>
            <a:pPr marL="0" indent="0">
              <a:buNone/>
            </a:pPr>
            <a:endParaRPr lang="en-US" b="1" dirty="0" smtClean="0"/>
          </a:p>
        </p:txBody>
      </p:sp>
      <p:sp>
        <p:nvSpPr>
          <p:cNvPr id="4" name="Rectangle 3"/>
          <p:cNvSpPr/>
          <p:nvPr/>
        </p:nvSpPr>
        <p:spPr>
          <a:xfrm>
            <a:off x="1510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4000" b="1" dirty="0" smtClean="0"/>
              <a:t>Sample Work at QCC</a:t>
            </a:r>
            <a:endParaRPr lang="en-US" sz="4000" dirty="0"/>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endParaRPr lang="en-US" sz="28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spTree>
    <p:extLst>
      <p:ext uri="{BB962C8B-B14F-4D97-AF65-F5344CB8AC3E}">
        <p14:creationId xmlns:p14="http://schemas.microsoft.com/office/powerpoint/2010/main" val="2559316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a:bodyPr>
          <a:lstStyle/>
          <a:p>
            <a:pPr>
              <a:buFont typeface="Wingdings" panose="05000000000000000000" pitchFamily="2" charset="2"/>
              <a:buChar char="Ø"/>
            </a:pPr>
            <a:r>
              <a:rPr lang="en-US" b="1" dirty="0" smtClean="0"/>
              <a:t>Funded by NYC Small Business Services (SBS)/New York Alliance for Careers in Healthcare (NYACH), QCC has been offering a non-credit/credit Program Model to qualified candidates wishing to become Certified Recovery Peer Advocates (CRPA’s).</a:t>
            </a:r>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a:t>Certified Recovery Peer Advocates (CRPA’s) are individuals who have been certified to provide coaching, support, information, guidance, and motivation to those seeking or sustaining recovery from a substance use diagnosis.</a:t>
            </a:r>
          </a:p>
          <a:p>
            <a:pPr marL="0" indent="0">
              <a:buNone/>
            </a:pPr>
            <a:endParaRPr lang="en-US" b="1" dirty="0" smtClean="0"/>
          </a:p>
        </p:txBody>
      </p:sp>
      <p:sp>
        <p:nvSpPr>
          <p:cNvPr id="4" name="Rectangle 3"/>
          <p:cNvSpPr/>
          <p:nvPr/>
        </p:nvSpPr>
        <p:spPr>
          <a:xfrm>
            <a:off x="1510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4000" b="1" dirty="0" smtClean="0"/>
              <a:t>Healthcare: Certified Recovery Peer Advocate (CRPA) Training Program</a:t>
            </a:r>
            <a:endParaRPr lang="en-US" sz="4000" dirty="0"/>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endParaRPr lang="en-US" sz="28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spTree>
    <p:extLst>
      <p:ext uri="{BB962C8B-B14F-4D97-AF65-F5344CB8AC3E}">
        <p14:creationId xmlns:p14="http://schemas.microsoft.com/office/powerpoint/2010/main" val="3628903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fontScale="92500" lnSpcReduction="10000"/>
          </a:bodyPr>
          <a:lstStyle/>
          <a:p>
            <a:pPr marL="0" indent="0">
              <a:buNone/>
            </a:pPr>
            <a:endParaRPr lang="en-US" b="1" dirty="0" smtClean="0"/>
          </a:p>
          <a:p>
            <a:r>
              <a:rPr lang="en-US" b="1" dirty="0"/>
              <a:t>To ensure </a:t>
            </a:r>
            <a:r>
              <a:rPr lang="en-US" b="1" dirty="0" smtClean="0"/>
              <a:t>comprehensive </a:t>
            </a:r>
            <a:r>
              <a:rPr lang="en-US" b="1" dirty="0"/>
              <a:t>learning in areas of addictions and recovery, QCC designed a dual-enrollment model combining the non-credit CRPA course and the 3-credit HE 104: Addictions &amp; Dependencies course.</a:t>
            </a:r>
          </a:p>
          <a:p>
            <a:r>
              <a:rPr lang="en-US" b="1" dirty="0" smtClean="0"/>
              <a:t>Students earn </a:t>
            </a:r>
            <a:r>
              <a:rPr lang="en-US" b="1" dirty="0"/>
              <a:t>3 college Credits towards a Public Health Associate Degree at </a:t>
            </a:r>
            <a:r>
              <a:rPr lang="en-US" b="1" dirty="0" smtClean="0"/>
              <a:t>QCC.</a:t>
            </a:r>
            <a:endParaRPr lang="en-US" b="1" dirty="0"/>
          </a:p>
          <a:p>
            <a:r>
              <a:rPr lang="en-US" b="1" dirty="0"/>
              <a:t>HE-104: Addictions and Dependencies (45 hours total</a:t>
            </a:r>
            <a:r>
              <a:rPr lang="en-US" b="1" dirty="0" smtClean="0"/>
              <a:t>). </a:t>
            </a:r>
            <a:endParaRPr lang="en-US" b="1" dirty="0"/>
          </a:p>
          <a:p>
            <a:r>
              <a:rPr lang="en-US" b="1" dirty="0"/>
              <a:t>CRPA Class–Covers remaining required domains (</a:t>
            </a:r>
            <a:r>
              <a:rPr lang="en-US" b="1" dirty="0" smtClean="0"/>
              <a:t>46 </a:t>
            </a:r>
            <a:r>
              <a:rPr lang="en-US" b="1" dirty="0"/>
              <a:t>Hours</a:t>
            </a:r>
            <a:r>
              <a:rPr lang="en-US" b="1" dirty="0" smtClean="0"/>
              <a:t>).</a:t>
            </a:r>
            <a:endParaRPr lang="en-US" b="1" dirty="0"/>
          </a:p>
          <a:p>
            <a:r>
              <a:rPr lang="en-US" b="1" dirty="0"/>
              <a:t>CRPA Domains: Advocacy, Ethical </a:t>
            </a:r>
            <a:r>
              <a:rPr lang="en-US" b="1" dirty="0" smtClean="0"/>
              <a:t>Responsibility, </a:t>
            </a:r>
            <a:r>
              <a:rPr lang="en-US" b="1" dirty="0"/>
              <a:t>Mentoring &amp; Education, Recovery &amp; </a:t>
            </a:r>
            <a:r>
              <a:rPr lang="en-US" b="1" dirty="0" smtClean="0"/>
              <a:t>Wellness.</a:t>
            </a:r>
            <a:r>
              <a:rPr lang="en-US" b="1" dirty="0"/>
              <a:t> </a:t>
            </a:r>
          </a:p>
          <a:p>
            <a:r>
              <a:rPr lang="en-US" b="1" dirty="0"/>
              <a:t>Preparation to take the IC &amp; RC Certified Recovery Peer Advocate </a:t>
            </a:r>
            <a:r>
              <a:rPr lang="en-US" b="1" dirty="0" smtClean="0"/>
              <a:t>exam.</a:t>
            </a:r>
            <a:endParaRPr lang="en-US" b="1" dirty="0"/>
          </a:p>
          <a:p>
            <a:pPr marL="0" indent="0">
              <a:buNone/>
            </a:pPr>
            <a:endParaRPr lang="en-US" b="1" dirty="0"/>
          </a:p>
          <a:p>
            <a:pPr marL="0" indent="0">
              <a:buNone/>
            </a:pPr>
            <a:endParaRPr lang="en-US" b="1" dirty="0" smtClean="0"/>
          </a:p>
        </p:txBody>
      </p:sp>
      <p:sp>
        <p:nvSpPr>
          <p:cNvPr id="4" name="Rectangle 3"/>
          <p:cNvSpPr/>
          <p:nvPr/>
        </p:nvSpPr>
        <p:spPr>
          <a:xfrm>
            <a:off x="1510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4000" b="1" dirty="0"/>
              <a:t>QCC CRPA </a:t>
            </a:r>
            <a:r>
              <a:rPr lang="en-US" sz="4000" b="1" dirty="0" smtClean="0"/>
              <a:t>Program Curriculum </a:t>
            </a:r>
            <a:r>
              <a:rPr lang="en-US" sz="4000" b="1" dirty="0"/>
              <a:t>Design </a:t>
            </a:r>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endParaRPr lang="en-US" sz="28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spTree>
    <p:extLst>
      <p:ext uri="{BB962C8B-B14F-4D97-AF65-F5344CB8AC3E}">
        <p14:creationId xmlns:p14="http://schemas.microsoft.com/office/powerpoint/2010/main" val="2396901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228599"/>
            <a:ext cx="11379200" cy="1170709"/>
          </a:xfrm>
          <a:solidFill>
            <a:schemeClr val="accent1">
              <a:lumMod val="75000"/>
            </a:schemeClr>
          </a:solidFill>
        </p:spPr>
        <p:txBody>
          <a:bodyPr>
            <a:normAutofit fontScale="90000"/>
          </a:bodyPr>
          <a:lstStyle/>
          <a:p>
            <a:pPr lvl="0" defTabSz="914269">
              <a:spcBef>
                <a:spcPts val="0"/>
              </a:spcBef>
            </a:pPr>
            <a:r>
              <a:rPr lang="en-US" sz="4000" b="1">
                <a:solidFill>
                  <a:prstClr val="white"/>
                </a:solidFill>
                <a:latin typeface="Calibri"/>
                <a:ea typeface="+mn-ea"/>
                <a:cs typeface="+mn-cs"/>
              </a:rPr>
              <a:t>CRPA Training &amp; Addictions &amp; Dependencies Course: Credit/Non-Credit Program Model</a:t>
            </a:r>
            <a:endParaRPr lang="en-US" sz="4000" b="1" dirty="0">
              <a:solidFill>
                <a:prstClr val="white"/>
              </a:solidFill>
              <a:latin typeface="Calibri"/>
              <a:ea typeface="+mn-ea"/>
              <a:cs typeface="+mn-cs"/>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63765793"/>
              </p:ext>
            </p:extLst>
          </p:nvPr>
        </p:nvGraphicFramePr>
        <p:xfrm>
          <a:off x="1825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5490786" y="3146612"/>
            <a:ext cx="1204332" cy="1477328"/>
          </a:xfrm>
          <a:prstGeom prst="rect">
            <a:avLst/>
          </a:prstGeom>
          <a:noFill/>
        </p:spPr>
        <p:txBody>
          <a:bodyPr wrap="square" rtlCol="0">
            <a:spAutoFit/>
          </a:bodyPr>
          <a:lstStyle/>
          <a:p>
            <a:pPr defTabSz="457200"/>
            <a:r>
              <a:rPr lang="en-US" sz="1800" b="1" dirty="0">
                <a:solidFill>
                  <a:prstClr val="black"/>
                </a:solidFill>
                <a:latin typeface="Georgia"/>
              </a:rPr>
              <a:t>11 hours </a:t>
            </a:r>
            <a:r>
              <a:rPr lang="en-US" sz="1800" dirty="0">
                <a:solidFill>
                  <a:prstClr val="black"/>
                </a:solidFill>
                <a:latin typeface="Georgia"/>
              </a:rPr>
              <a:t>common content </a:t>
            </a:r>
          </a:p>
          <a:p>
            <a:pPr defTabSz="457200"/>
            <a:r>
              <a:rPr lang="en-US" sz="1800" dirty="0">
                <a:solidFill>
                  <a:prstClr val="black"/>
                </a:solidFill>
                <a:latin typeface="Georgia"/>
              </a:rPr>
              <a:t>between</a:t>
            </a:r>
          </a:p>
          <a:p>
            <a:pPr defTabSz="457200"/>
            <a:r>
              <a:rPr lang="en-US" sz="1800" dirty="0">
                <a:solidFill>
                  <a:prstClr val="black"/>
                </a:solidFill>
                <a:latin typeface="Georgia"/>
              </a:rPr>
              <a:t>2 courses </a:t>
            </a:r>
          </a:p>
        </p:txBody>
      </p:sp>
    </p:spTree>
    <p:extLst>
      <p:ext uri="{BB962C8B-B14F-4D97-AF65-F5344CB8AC3E}">
        <p14:creationId xmlns:p14="http://schemas.microsoft.com/office/powerpoint/2010/main" val="358311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27010034"/>
              </p:ext>
            </p:extLst>
          </p:nvPr>
        </p:nvGraphicFramePr>
        <p:xfrm>
          <a:off x="466725" y="1379538"/>
          <a:ext cx="10515600"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510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lang="en-US" sz="4000" b="1" noProof="0" dirty="0" smtClean="0">
                <a:solidFill>
                  <a:prstClr val="white"/>
                </a:solidFill>
                <a:latin typeface="Calibri"/>
              </a:rPr>
              <a:t>Stackable Micro-Credentialing for CRPA Students in the A.S. in Public Health Degree at QCC</a:t>
            </a:r>
            <a:endParaRPr kumimoji="0" lang="en-US" sz="40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rPr>
              <a:t>2</a:t>
            </a:r>
            <a:endParaRPr kumimoji="0" lang="en-US" sz="1500" b="0" i="0" u="none" strike="noStrike" kern="1200" cap="none" spc="0" normalizeH="0" baseline="0" noProof="0" dirty="0">
              <a:ln>
                <a:noFill/>
              </a:ln>
              <a:solidFill>
                <a:prstClr val="white"/>
              </a:solidFill>
              <a:effectLst/>
              <a:uLnTx/>
              <a:uFillTx/>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marL="0" marR="0" lvl="0" indent="0" algn="ctr" defTabSz="914269"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pPr marL="0" marR="0" lvl="0" indent="0" algn="l" defTabSz="914269"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Helvetica" charset="0"/>
              <a:ea typeface="Helvetica" charset="0"/>
              <a:cs typeface="Helvetica" charset="0"/>
            </a:endParaRPr>
          </a:p>
        </p:txBody>
      </p:sp>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spTree>
    <p:extLst>
      <p:ext uri="{BB962C8B-B14F-4D97-AF65-F5344CB8AC3E}">
        <p14:creationId xmlns:p14="http://schemas.microsoft.com/office/powerpoint/2010/main" val="800935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550" y="1380019"/>
            <a:ext cx="10515600" cy="4351338"/>
          </a:xfrm>
        </p:spPr>
        <p:txBody>
          <a:bodyPr>
            <a:normAutofit fontScale="85000" lnSpcReduction="10000"/>
          </a:bodyPr>
          <a:lstStyle/>
          <a:p>
            <a:pPr>
              <a:buFont typeface="Wingdings" panose="05000000000000000000" pitchFamily="2" charset="2"/>
              <a:buChar char="Ø"/>
            </a:pPr>
            <a:r>
              <a:rPr lang="en-US" b="1" dirty="0" smtClean="0"/>
              <a:t>Funded by a multi-year grant through the U.S. Department of Labor, awarded to CUNY Central for Technology Programs at QCC, BMCC and KBCC.</a:t>
            </a:r>
          </a:p>
          <a:p>
            <a:pPr>
              <a:buFont typeface="Wingdings" panose="05000000000000000000" pitchFamily="2" charset="2"/>
              <a:buChar char="Ø"/>
            </a:pPr>
            <a:r>
              <a:rPr lang="en-US" b="1" dirty="0" smtClean="0"/>
              <a:t>QCC’s program offers a specialization in Software Development &amp; Applications. </a:t>
            </a:r>
          </a:p>
          <a:p>
            <a:pPr>
              <a:buFont typeface="Wingdings" panose="05000000000000000000" pitchFamily="2" charset="2"/>
              <a:buChar char="Ø"/>
            </a:pPr>
            <a:r>
              <a:rPr lang="en-US" b="1" dirty="0" smtClean="0"/>
              <a:t>Two paths to completion: Part-time Program encompasses 13 Engineering Technology college credits, non-credit skills-based and career-focused workshops, leading to an Industry-recognized on-line Portfolio for each student. </a:t>
            </a:r>
          </a:p>
          <a:p>
            <a:pPr>
              <a:buFont typeface="Wingdings" panose="05000000000000000000" pitchFamily="2" charset="2"/>
              <a:buChar char="Ø"/>
            </a:pPr>
            <a:r>
              <a:rPr lang="en-US" b="1" dirty="0" smtClean="0"/>
              <a:t>Boot Camp Model encompasses 8 weeks of intensive, full-time, non-credit workshops in Software Development &amp; Applications, supported by non-credit career-focused workshops, leading to an Industry-recognized on-line Portfolio for each student.</a:t>
            </a:r>
          </a:p>
          <a:p>
            <a:pPr>
              <a:buFont typeface="Wingdings" panose="05000000000000000000" pitchFamily="2" charset="2"/>
              <a:buChar char="Ø"/>
            </a:pPr>
            <a:r>
              <a:rPr lang="en-US" b="1" dirty="0" smtClean="0"/>
              <a:t>Students completing both the part-time Program and Boot Camp Model are placed into Internships, then into IT positions at companies and organizations.</a:t>
            </a:r>
            <a:endParaRPr lang="en-US" b="1" dirty="0"/>
          </a:p>
          <a:p>
            <a:pPr marL="0" indent="0">
              <a:buNone/>
            </a:pPr>
            <a:endParaRPr lang="en-US" b="1" dirty="0" smtClean="0"/>
          </a:p>
        </p:txBody>
      </p:sp>
      <p:sp>
        <p:nvSpPr>
          <p:cNvPr id="4" name="Rectangle 3"/>
          <p:cNvSpPr/>
          <p:nvPr/>
        </p:nvSpPr>
        <p:spPr>
          <a:xfrm>
            <a:off x="15107" y="0"/>
            <a:ext cx="11036074" cy="1147043"/>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4000" b="1" dirty="0" smtClean="0"/>
              <a:t>Technology: America’s Promise CUNY </a:t>
            </a:r>
            <a:r>
              <a:rPr lang="en-US" sz="4000" b="1" dirty="0" err="1" smtClean="0"/>
              <a:t>TechWorks</a:t>
            </a:r>
            <a:r>
              <a:rPr lang="en-US" sz="4000" b="1" dirty="0" smtClean="0"/>
              <a:t> Program</a:t>
            </a:r>
            <a:endParaRPr lang="en-US" sz="4000" dirty="0"/>
          </a:p>
        </p:txBody>
      </p:sp>
      <p:sp>
        <p:nvSpPr>
          <p:cNvPr id="5" name="Rectangle 4"/>
          <p:cNvSpPr/>
          <p:nvPr/>
        </p:nvSpPr>
        <p:spPr>
          <a:xfrm>
            <a:off x="11051181" y="-2183"/>
            <a:ext cx="1143000" cy="1143000"/>
          </a:xfrm>
          <a:prstGeom prst="rect">
            <a:avLst/>
          </a:prstGeom>
          <a:solidFill>
            <a:srgbClr val="F7B72D"/>
          </a:solidFill>
          <a:ln>
            <a:solidFill>
              <a:srgbClr val="F7B72D"/>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1500" dirty="0" smtClean="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rPr>
              <a:t>2</a:t>
            </a:r>
            <a:endParaRPr lang="en-US" sz="1500" dirty="0">
              <a:solidFill>
                <a:schemeClr val="bg1"/>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6" name="Rectangle 5"/>
          <p:cNvSpPr/>
          <p:nvPr/>
        </p:nvSpPr>
        <p:spPr>
          <a:xfrm>
            <a:off x="-7" y="6249145"/>
            <a:ext cx="12192000" cy="609600"/>
          </a:xfrm>
          <a:prstGeom prst="rect">
            <a:avLst/>
          </a:prstGeom>
          <a:solidFill>
            <a:srgbClr val="0B285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sz="15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Rectangle 8"/>
          <p:cNvSpPr/>
          <p:nvPr/>
        </p:nvSpPr>
        <p:spPr>
          <a:xfrm>
            <a:off x="833724" y="211866"/>
            <a:ext cx="10066889" cy="523220"/>
          </a:xfrm>
          <a:prstGeom prst="rect">
            <a:avLst/>
          </a:prstGeom>
        </p:spPr>
        <p:txBody>
          <a:bodyPr wrap="square">
            <a:spAutoFit/>
          </a:bodyPr>
          <a:lstStyle/>
          <a:p>
            <a:endParaRPr lang="en-US" sz="2800" b="1" dirty="0">
              <a:solidFill>
                <a:schemeClr val="bg1"/>
              </a:solidFill>
              <a:latin typeface="Helvetica" charset="0"/>
              <a:ea typeface="Helvetica" charset="0"/>
              <a:cs typeface="Helvetica"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663" y="6249145"/>
            <a:ext cx="2854712" cy="592878"/>
          </a:xfrm>
          <a:prstGeom prst="rect">
            <a:avLst/>
          </a:prstGeom>
        </p:spPr>
      </p:pic>
    </p:spTree>
    <p:extLst>
      <p:ext uri="{BB962C8B-B14F-4D97-AF65-F5344CB8AC3E}">
        <p14:creationId xmlns:p14="http://schemas.microsoft.com/office/powerpoint/2010/main" val="416229020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vic">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4578</TotalTime>
  <Words>1535</Words>
  <Application>Microsoft Office PowerPoint</Application>
  <PresentationFormat>Widescreen</PresentationFormat>
  <Paragraphs>166</Paragraphs>
  <Slides>24</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24</vt:i4>
      </vt:variant>
    </vt:vector>
  </HeadingPairs>
  <TitlesOfParts>
    <vt:vector size="36" baseType="lpstr">
      <vt:lpstr>Arial</vt:lpstr>
      <vt:lpstr>Calibri</vt:lpstr>
      <vt:lpstr>Calibri Light</vt:lpstr>
      <vt:lpstr>Georgia</vt:lpstr>
      <vt:lpstr>Helvetica</vt:lpstr>
      <vt:lpstr>Open Sans Extrabold</vt:lpstr>
      <vt:lpstr>Open Sans Light</vt:lpstr>
      <vt:lpstr>Times New Roman</vt:lpstr>
      <vt:lpstr>Wingdings</vt:lpstr>
      <vt:lpstr>Wingdings 2</vt:lpstr>
      <vt:lpstr>Office Theme</vt:lpstr>
      <vt:lpstr>Civic</vt:lpstr>
      <vt:lpstr>PowerPoint Presentation</vt:lpstr>
      <vt:lpstr>PowerPoint Presentation</vt:lpstr>
      <vt:lpstr>PowerPoint Presentation</vt:lpstr>
      <vt:lpstr>PowerPoint Presentation</vt:lpstr>
      <vt:lpstr>PowerPoint Presentation</vt:lpstr>
      <vt:lpstr>PowerPoint Presentation</vt:lpstr>
      <vt:lpstr>CRPA Training &amp; Addictions &amp; Dependencies Course: Credit/Non-Credit Program Model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TT-DESIGNER;HYH</dc:creator>
  <cp:lastModifiedBy>Hsu, Hui-Yin</cp:lastModifiedBy>
  <cp:revision>942</cp:revision>
  <cp:lastPrinted>2015-08-04T16:09:53Z</cp:lastPrinted>
  <dcterms:created xsi:type="dcterms:W3CDTF">2014-08-20T04:42:26Z</dcterms:created>
  <dcterms:modified xsi:type="dcterms:W3CDTF">2019-11-04T21:16:37Z</dcterms:modified>
</cp:coreProperties>
</file>