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63" r:id="rId2"/>
    <p:sldId id="274" r:id="rId3"/>
    <p:sldId id="270" r:id="rId4"/>
    <p:sldId id="272" r:id="rId5"/>
    <p:sldId id="271" r:id="rId6"/>
    <p:sldId id="266" r:id="rId7"/>
    <p:sldId id="269" r:id="rId8"/>
    <p:sldId id="273" r:id="rId9"/>
    <p:sldId id="287" r:id="rId10"/>
    <p:sldId id="265" r:id="rId11"/>
    <p:sldId id="291" r:id="rId12"/>
    <p:sldId id="292" r:id="rId13"/>
    <p:sldId id="278" r:id="rId14"/>
    <p:sldId id="268" r:id="rId15"/>
    <p:sldId id="279" r:id="rId16"/>
    <p:sldId id="280" r:id="rId17"/>
    <p:sldId id="281" r:id="rId18"/>
    <p:sldId id="282" r:id="rId19"/>
    <p:sldId id="283" r:id="rId20"/>
    <p:sldId id="284" r:id="rId21"/>
    <p:sldId id="285" r:id="rId22"/>
    <p:sldId id="275" r:id="rId23"/>
    <p:sldId id="286" r:id="rId24"/>
    <p:sldId id="277" r:id="rId25"/>
    <p:sldId id="288" r:id="rId26"/>
    <p:sldId id="289" r:id="rId27"/>
    <p:sldId id="290" r:id="rId28"/>
  </p:sldIdLst>
  <p:sldSz cx="10058400" cy="77724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9965" autoAdjust="0"/>
    <p:restoredTop sz="95859" autoAdjust="0"/>
  </p:normalViewPr>
  <p:slideViewPr>
    <p:cSldViewPr snapToGrid="0" snapToObjects="1">
      <p:cViewPr varScale="1">
        <p:scale>
          <a:sx n="95" d="100"/>
          <a:sy n="95" d="100"/>
        </p:scale>
        <p:origin x="1024" y="184"/>
      </p:cViewPr>
      <p:guideLst>
        <p:guide orient="horz" pos="2448"/>
        <p:guide pos="31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111" d="100"/>
          <a:sy n="111" d="100"/>
        </p:scale>
        <p:origin x="3360" y="-13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7"/>
          </a:xfrm>
          <a:prstGeom prst="rect">
            <a:avLst/>
          </a:prstGeom>
        </p:spPr>
        <p:txBody>
          <a:bodyPr vert="horz" lIns="92479" tIns="46239" rIns="92479" bIns="46239"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700" cy="463407"/>
          </a:xfrm>
          <a:prstGeom prst="rect">
            <a:avLst/>
          </a:prstGeom>
        </p:spPr>
        <p:txBody>
          <a:bodyPr vert="horz" lIns="92479" tIns="46239" rIns="92479" bIns="46239" rtlCol="0"/>
          <a:lstStyle>
            <a:lvl1pPr algn="r">
              <a:defRPr sz="1200"/>
            </a:lvl1pPr>
          </a:lstStyle>
          <a:p>
            <a:fld id="{CD59F119-FEDD-4B18-A236-0671D70FC4A3}" type="datetimeFigureOut">
              <a:rPr lang="en-US" smtClean="0"/>
              <a:t>11/15/21</a:t>
            </a:fld>
            <a:endParaRPr lang="en-US" dirty="0"/>
          </a:p>
        </p:txBody>
      </p:sp>
      <p:sp>
        <p:nvSpPr>
          <p:cNvPr id="4" name="Footer Placeholder 3"/>
          <p:cNvSpPr>
            <a:spLocks noGrp="1"/>
          </p:cNvSpPr>
          <p:nvPr>
            <p:ph type="ftr" sz="quarter" idx="2"/>
          </p:nvPr>
        </p:nvSpPr>
        <p:spPr>
          <a:xfrm>
            <a:off x="0" y="8772669"/>
            <a:ext cx="3011700" cy="463406"/>
          </a:xfrm>
          <a:prstGeom prst="rect">
            <a:avLst/>
          </a:prstGeom>
        </p:spPr>
        <p:txBody>
          <a:bodyPr vert="horz" lIns="92479" tIns="46239" rIns="92479" bIns="4623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700" cy="463406"/>
          </a:xfrm>
          <a:prstGeom prst="rect">
            <a:avLst/>
          </a:prstGeom>
        </p:spPr>
        <p:txBody>
          <a:bodyPr vert="horz" lIns="92479" tIns="46239" rIns="92479" bIns="46239" rtlCol="0" anchor="b"/>
          <a:lstStyle>
            <a:lvl1pPr algn="r">
              <a:defRPr sz="1200"/>
            </a:lvl1pPr>
          </a:lstStyle>
          <a:p>
            <a:fld id="{EDE0B8B3-E35C-4196-BC39-4D53AEE29F2D}" type="slidenum">
              <a:rPr lang="en-US" smtClean="0"/>
              <a:t>‹#›</a:t>
            </a:fld>
            <a:endParaRPr lang="en-US" dirty="0"/>
          </a:p>
        </p:txBody>
      </p:sp>
    </p:spTree>
    <p:extLst>
      <p:ext uri="{BB962C8B-B14F-4D97-AF65-F5344CB8AC3E}">
        <p14:creationId xmlns:p14="http://schemas.microsoft.com/office/powerpoint/2010/main" val="1276092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7"/>
          </a:xfrm>
          <a:prstGeom prst="rect">
            <a:avLst/>
          </a:prstGeom>
        </p:spPr>
        <p:txBody>
          <a:bodyPr vert="horz" lIns="92479" tIns="46239" rIns="92479" bIns="46239" rtlCol="0"/>
          <a:lstStyle>
            <a:lvl1pPr algn="l">
              <a:defRPr sz="1200"/>
            </a:lvl1pPr>
          </a:lstStyle>
          <a:p>
            <a:endParaRPr lang="en-US" dirty="0"/>
          </a:p>
        </p:txBody>
      </p:sp>
      <p:sp>
        <p:nvSpPr>
          <p:cNvPr id="3" name="Date Placeholder 2"/>
          <p:cNvSpPr>
            <a:spLocks noGrp="1"/>
          </p:cNvSpPr>
          <p:nvPr>
            <p:ph type="dt" idx="1"/>
          </p:nvPr>
        </p:nvSpPr>
        <p:spPr>
          <a:xfrm>
            <a:off x="3936768" y="0"/>
            <a:ext cx="3011700" cy="463407"/>
          </a:xfrm>
          <a:prstGeom prst="rect">
            <a:avLst/>
          </a:prstGeom>
        </p:spPr>
        <p:txBody>
          <a:bodyPr vert="horz" lIns="92479" tIns="46239" rIns="92479" bIns="46239" rtlCol="0"/>
          <a:lstStyle>
            <a:lvl1pPr algn="r">
              <a:defRPr sz="1200"/>
            </a:lvl1pPr>
          </a:lstStyle>
          <a:p>
            <a:fld id="{2A31744A-8E3F-4B37-84A0-A45E84F18386}" type="datetimeFigureOut">
              <a:rPr lang="en-US" smtClean="0"/>
              <a:t>11/15/21</a:t>
            </a:fld>
            <a:endParaRPr lang="en-US" dirty="0"/>
          </a:p>
        </p:txBody>
      </p:sp>
      <p:sp>
        <p:nvSpPr>
          <p:cNvPr id="4" name="Slide Image Placeholder 3"/>
          <p:cNvSpPr>
            <a:spLocks noGrp="1" noRot="1" noChangeAspect="1"/>
          </p:cNvSpPr>
          <p:nvPr>
            <p:ph type="sldImg" idx="2"/>
          </p:nvPr>
        </p:nvSpPr>
        <p:spPr>
          <a:xfrm>
            <a:off x="1458913" y="1154113"/>
            <a:ext cx="4032250" cy="3117850"/>
          </a:xfrm>
          <a:prstGeom prst="rect">
            <a:avLst/>
          </a:prstGeom>
          <a:noFill/>
          <a:ln w="12700">
            <a:solidFill>
              <a:prstClr val="black"/>
            </a:solidFill>
          </a:ln>
        </p:spPr>
        <p:txBody>
          <a:bodyPr vert="horz" lIns="92479" tIns="46239" rIns="92479" bIns="46239" rtlCol="0" anchor="ctr"/>
          <a:lstStyle/>
          <a:p>
            <a:endParaRPr lang="en-US" dirty="0"/>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2479" tIns="46239" rIns="92479" bIns="462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3406"/>
          </a:xfrm>
          <a:prstGeom prst="rect">
            <a:avLst/>
          </a:prstGeom>
        </p:spPr>
        <p:txBody>
          <a:bodyPr vert="horz" lIns="92479" tIns="46239" rIns="92479" bIns="462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700" cy="463406"/>
          </a:xfrm>
          <a:prstGeom prst="rect">
            <a:avLst/>
          </a:prstGeom>
        </p:spPr>
        <p:txBody>
          <a:bodyPr vert="horz" lIns="92479" tIns="46239" rIns="92479" bIns="46239" rtlCol="0" anchor="b"/>
          <a:lstStyle>
            <a:lvl1pPr algn="r">
              <a:defRPr sz="1200"/>
            </a:lvl1pPr>
          </a:lstStyle>
          <a:p>
            <a:fld id="{CF2D8796-62D7-4C5E-9D9D-E9E6A3ECB2F9}" type="slidenum">
              <a:rPr lang="en-US" smtClean="0"/>
              <a:t>‹#›</a:t>
            </a:fld>
            <a:endParaRPr lang="en-US" dirty="0"/>
          </a:p>
        </p:txBody>
      </p:sp>
    </p:spTree>
    <p:extLst>
      <p:ext uri="{BB962C8B-B14F-4D97-AF65-F5344CB8AC3E}">
        <p14:creationId xmlns:p14="http://schemas.microsoft.com/office/powerpoint/2010/main" val="205179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479" y="4444471"/>
            <a:ext cx="5560060" cy="3636704"/>
          </a:xfrm>
        </p:spPr>
        <p:txBody>
          <a:bodyPr/>
          <a:lstStyle/>
          <a:p>
            <a:r>
              <a:rPr lang="en-US" sz="2000" dirty="0"/>
              <a:t>- TU  for coming to session &amp; conference</a:t>
            </a:r>
          </a:p>
          <a:p>
            <a:r>
              <a:rPr lang="en-US" sz="2000" b="1" dirty="0"/>
              <a:t>How many:</a:t>
            </a:r>
          </a:p>
          <a:p>
            <a:r>
              <a:rPr lang="en-US" sz="2000" dirty="0"/>
              <a:t>- Units/offices were fully staffed:</a:t>
            </a:r>
          </a:p>
          <a:p>
            <a:r>
              <a:rPr lang="en-US" sz="2000" dirty="0"/>
              <a:t>- Pre-covid?</a:t>
            </a:r>
          </a:p>
          <a:p>
            <a:r>
              <a:rPr lang="en-US" sz="2000" dirty="0"/>
              <a:t>- Now?</a:t>
            </a:r>
          </a:p>
          <a:p>
            <a:endParaRPr lang="en-US" sz="2000" dirty="0"/>
          </a:p>
          <a:p>
            <a:r>
              <a:rPr lang="en-US" sz="2000" dirty="0"/>
              <a:t>-Have MS programs in the Professions (vs. LA)? </a:t>
            </a:r>
          </a:p>
          <a:p>
            <a:r>
              <a:rPr lang="en-US" sz="2000" dirty="0"/>
              <a:t>- Such as? </a:t>
            </a:r>
          </a:p>
          <a:p>
            <a:r>
              <a:rPr lang="en-US" sz="2000" dirty="0"/>
              <a:t>- w/in a 50 mile radius? </a:t>
            </a:r>
          </a:p>
          <a:p>
            <a:endParaRPr lang="en-US" sz="2000" dirty="0"/>
          </a:p>
          <a:p>
            <a:r>
              <a:rPr lang="en-US" sz="2000" dirty="0"/>
              <a:t>Have been, worked with or known a GA? </a:t>
            </a:r>
          </a:p>
          <a:p>
            <a:endParaRPr lang="en-US" sz="2000" dirty="0"/>
          </a:p>
          <a:p>
            <a:endParaRPr lang="en-US" sz="200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2D8796-62D7-4C5E-9D9D-E9E6A3ECB2F9}" type="slidenum">
              <a:rPr lang="en-US" smtClean="0"/>
              <a:t>1</a:t>
            </a:fld>
            <a:endParaRPr lang="en-US" dirty="0"/>
          </a:p>
        </p:txBody>
      </p:sp>
    </p:spTree>
    <p:extLst>
      <p:ext uri="{BB962C8B-B14F-4D97-AF65-F5344CB8AC3E}">
        <p14:creationId xmlns:p14="http://schemas.microsoft.com/office/powerpoint/2010/main" val="244731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2D8796-62D7-4C5E-9D9D-E9E6A3ECB2F9}" type="slidenum">
              <a:rPr lang="en-US" smtClean="0"/>
              <a:t>10</a:t>
            </a:fld>
            <a:endParaRPr lang="en-US" dirty="0"/>
          </a:p>
        </p:txBody>
      </p:sp>
    </p:spTree>
    <p:extLst>
      <p:ext uri="{BB962C8B-B14F-4D97-AF65-F5344CB8AC3E}">
        <p14:creationId xmlns:p14="http://schemas.microsoft.com/office/powerpoint/2010/main" val="119322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4444495"/>
          </a:xfrm>
        </p:spPr>
        <p:txBody>
          <a:bodyPr/>
          <a:lstStyle/>
          <a:p>
            <a:r>
              <a:rPr lang="en-US" sz="1600" u="sng" dirty="0" err="1"/>
              <a:t>MetroCenter</a:t>
            </a:r>
            <a:r>
              <a:rPr lang="en-US" sz="1600" u="sng" dirty="0"/>
              <a:t> </a:t>
            </a:r>
          </a:p>
          <a:p>
            <a:r>
              <a:rPr lang="en-US" sz="1600" dirty="0"/>
              <a:t>2, PT GA’s – responsible for running student events; surveys; &amp; communication.</a:t>
            </a:r>
          </a:p>
          <a:p>
            <a:r>
              <a:rPr lang="en-US" sz="1600" u="sng" dirty="0"/>
              <a:t>SS&amp;P</a:t>
            </a:r>
            <a:r>
              <a:rPr lang="en-US" sz="1600" dirty="0"/>
              <a:t> (SU, WI, Online/HYB; off-campus; Adult Student Advocacy,…. Telecourses!)</a:t>
            </a:r>
            <a:endParaRPr lang="en-US" sz="1600" u="sng" dirty="0"/>
          </a:p>
          <a:p>
            <a:r>
              <a:rPr lang="en-US" sz="1600" dirty="0"/>
              <a:t>1 FT </a:t>
            </a:r>
            <a:r>
              <a:rPr lang="en-US" sz="1600" dirty="0">
                <a:sym typeface="Wingdings" pitchFamily="2" charset="2"/>
              </a:rPr>
              <a:t> </a:t>
            </a:r>
            <a:r>
              <a:rPr lang="en-US" sz="1600" dirty="0"/>
              <a:t>2, PT GA’s</a:t>
            </a:r>
          </a:p>
          <a:p>
            <a:r>
              <a:rPr lang="en-US" sz="1600" dirty="0"/>
              <a:t>Periodic Adminis. Unit Assessment (Adult, prior GSA employee ++)</a:t>
            </a:r>
          </a:p>
          <a:p>
            <a:r>
              <a:rPr lang="en-US" sz="1600" dirty="0"/>
              <a:t>Budget &amp; purchasing tracking &amp; reconciliation </a:t>
            </a:r>
          </a:p>
          <a:p>
            <a:r>
              <a:rPr lang="en-US" sz="1600" dirty="0"/>
              <a:t>Maintain /create data bases/run reports</a:t>
            </a:r>
          </a:p>
          <a:p>
            <a:r>
              <a:rPr lang="en-US" sz="1600" dirty="0"/>
              <a:t>Surveys</a:t>
            </a:r>
          </a:p>
          <a:p>
            <a:r>
              <a:rPr lang="en-US" sz="1600" dirty="0"/>
              <a:t>Social media</a:t>
            </a:r>
          </a:p>
          <a:p>
            <a:r>
              <a:rPr lang="en-US" sz="1600" dirty="0"/>
              <a:t>Online Concierge</a:t>
            </a:r>
          </a:p>
          <a:p>
            <a:r>
              <a:rPr lang="en-US" sz="1600" b="1" u="sng" dirty="0"/>
              <a:t>Benefits of 2 – </a:t>
            </a:r>
          </a:p>
          <a:p>
            <a:r>
              <a:rPr lang="en-US" sz="1600" dirty="0"/>
              <a:t>Cross training</a:t>
            </a:r>
          </a:p>
          <a:p>
            <a:r>
              <a:rPr lang="en-US" sz="1600" dirty="0"/>
              <a:t>Colleague/teammate</a:t>
            </a:r>
          </a:p>
          <a:p>
            <a:r>
              <a:rPr lang="en-US" sz="1600" dirty="0"/>
              <a:t>Search chair</a:t>
            </a:r>
          </a:p>
          <a:p>
            <a:r>
              <a:rPr lang="en-US" sz="1600" dirty="0"/>
              <a:t>Succession plan</a:t>
            </a:r>
          </a:p>
        </p:txBody>
      </p:sp>
      <p:sp>
        <p:nvSpPr>
          <p:cNvPr id="4" name="Slide Number Placeholder 3"/>
          <p:cNvSpPr>
            <a:spLocks noGrp="1"/>
          </p:cNvSpPr>
          <p:nvPr>
            <p:ph type="sldNum" sz="quarter" idx="5"/>
          </p:nvPr>
        </p:nvSpPr>
        <p:spPr/>
        <p:txBody>
          <a:bodyPr/>
          <a:lstStyle/>
          <a:p>
            <a:fld id="{CF2D8796-62D7-4C5E-9D9D-E9E6A3ECB2F9}" type="slidenum">
              <a:rPr lang="en-US" smtClean="0"/>
              <a:t>11</a:t>
            </a:fld>
            <a:endParaRPr lang="en-US" dirty="0"/>
          </a:p>
        </p:txBody>
      </p:sp>
    </p:spTree>
    <p:extLst>
      <p:ext uri="{BB962C8B-B14F-4D97-AF65-F5344CB8AC3E}">
        <p14:creationId xmlns:p14="http://schemas.microsoft.com/office/powerpoint/2010/main" val="196505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u="sng" dirty="0"/>
              <a:t>The “Big Deal”! </a:t>
            </a:r>
          </a:p>
          <a:p>
            <a:r>
              <a:rPr lang="en-US" sz="2000" dirty="0"/>
              <a:t>Most interesting course in the program. </a:t>
            </a:r>
          </a:p>
          <a:p>
            <a:r>
              <a:rPr lang="en-US" sz="2000" dirty="0"/>
              <a:t>Culminating Experience (27 credits of 39)</a:t>
            </a:r>
          </a:p>
          <a:p>
            <a:r>
              <a:rPr lang="en-US" sz="2000" dirty="0"/>
              <a:t>They know a thing or two. . . </a:t>
            </a:r>
          </a:p>
          <a:p>
            <a:endParaRPr lang="en-US" sz="2000" dirty="0"/>
          </a:p>
          <a:p>
            <a:r>
              <a:rPr lang="en-US" sz="2000" dirty="0"/>
              <a:t>-Applying  what they have learned</a:t>
            </a:r>
          </a:p>
          <a:p>
            <a:endParaRPr lang="en-US" sz="2000" dirty="0"/>
          </a:p>
          <a:p>
            <a:r>
              <a:rPr lang="en-US" sz="2000" dirty="0"/>
              <a:t>- Springboard  (or sharp right turn) to their career</a:t>
            </a:r>
          </a:p>
          <a:p>
            <a:endParaRPr lang="en-US" sz="2000" dirty="0"/>
          </a:p>
          <a:p>
            <a:r>
              <a:rPr lang="en-US" sz="2000" dirty="0"/>
              <a:t>- First professional experience for some </a:t>
            </a:r>
          </a:p>
        </p:txBody>
      </p:sp>
      <p:sp>
        <p:nvSpPr>
          <p:cNvPr id="4" name="Slide Number Placeholder 3"/>
          <p:cNvSpPr>
            <a:spLocks noGrp="1"/>
          </p:cNvSpPr>
          <p:nvPr>
            <p:ph type="sldNum" sz="quarter" idx="5"/>
          </p:nvPr>
        </p:nvSpPr>
        <p:spPr/>
        <p:txBody>
          <a:bodyPr/>
          <a:lstStyle/>
          <a:p>
            <a:fld id="{CF2D8796-62D7-4C5E-9D9D-E9E6A3ECB2F9}" type="slidenum">
              <a:rPr lang="en-US" smtClean="0"/>
              <a:t>12</a:t>
            </a:fld>
            <a:endParaRPr lang="en-US" dirty="0"/>
          </a:p>
        </p:txBody>
      </p:sp>
    </p:spTree>
    <p:extLst>
      <p:ext uri="{BB962C8B-B14F-4D97-AF65-F5344CB8AC3E}">
        <p14:creationId xmlns:p14="http://schemas.microsoft.com/office/powerpoint/2010/main" val="138755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What projects would YOU like to accomplish?</a:t>
            </a:r>
          </a:p>
          <a:p>
            <a:endParaRPr lang="en-US" sz="2000" dirty="0"/>
          </a:p>
          <a:p>
            <a:r>
              <a:rPr lang="en-US" sz="2000" dirty="0"/>
              <a:t>Be creative!  </a:t>
            </a:r>
          </a:p>
          <a:p>
            <a:r>
              <a:rPr lang="en-US" sz="2000" dirty="0"/>
              <a:t>Think BIG! </a:t>
            </a:r>
          </a:p>
          <a:p>
            <a:r>
              <a:rPr lang="en-US" sz="2000" dirty="0"/>
              <a:t>Plan Boldly!  </a:t>
            </a:r>
          </a:p>
        </p:txBody>
      </p:sp>
      <p:sp>
        <p:nvSpPr>
          <p:cNvPr id="4" name="Slide Number Placeholder 3"/>
          <p:cNvSpPr>
            <a:spLocks noGrp="1"/>
          </p:cNvSpPr>
          <p:nvPr>
            <p:ph type="sldNum" sz="quarter" idx="5"/>
          </p:nvPr>
        </p:nvSpPr>
        <p:spPr/>
        <p:txBody>
          <a:bodyPr/>
          <a:lstStyle/>
          <a:p>
            <a:fld id="{CF2D8796-62D7-4C5E-9D9D-E9E6A3ECB2F9}" type="slidenum">
              <a:rPr lang="en-US" smtClean="0"/>
              <a:t>13</a:t>
            </a:fld>
            <a:endParaRPr lang="en-US" dirty="0"/>
          </a:p>
        </p:txBody>
      </p:sp>
    </p:spTree>
    <p:extLst>
      <p:ext uri="{BB962C8B-B14F-4D97-AF65-F5344CB8AC3E}">
        <p14:creationId xmlns:p14="http://schemas.microsoft.com/office/powerpoint/2010/main" val="1887737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a:p>
            <a:r>
              <a:rPr lang="en-US" sz="2000" dirty="0"/>
              <a:t>Derived from the Student and Site Supervisor/Mentor Manuals for </a:t>
            </a:r>
          </a:p>
          <a:p>
            <a:r>
              <a:rPr lang="en-US" sz="2000" dirty="0"/>
              <a:t>HEA 880 HE Administrative Internship</a:t>
            </a:r>
          </a:p>
          <a:p>
            <a:r>
              <a:rPr lang="en-US" sz="2000" dirty="0"/>
              <a:t>(Tyson Tate, 2018)</a:t>
            </a:r>
          </a:p>
        </p:txBody>
      </p:sp>
      <p:sp>
        <p:nvSpPr>
          <p:cNvPr id="4" name="Slide Number Placeholder 3"/>
          <p:cNvSpPr>
            <a:spLocks noGrp="1"/>
          </p:cNvSpPr>
          <p:nvPr>
            <p:ph type="sldNum" sz="quarter" idx="5"/>
          </p:nvPr>
        </p:nvSpPr>
        <p:spPr/>
        <p:txBody>
          <a:bodyPr/>
          <a:lstStyle/>
          <a:p>
            <a:fld id="{CF2D8796-62D7-4C5E-9D9D-E9E6A3ECB2F9}" type="slidenum">
              <a:rPr lang="en-US" smtClean="0"/>
              <a:t>14</a:t>
            </a:fld>
            <a:endParaRPr lang="en-US" dirty="0"/>
          </a:p>
        </p:txBody>
      </p:sp>
    </p:spTree>
    <p:extLst>
      <p:ext uri="{BB962C8B-B14F-4D97-AF65-F5344CB8AC3E}">
        <p14:creationId xmlns:p14="http://schemas.microsoft.com/office/powerpoint/2010/main" val="415292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 Qualifications &amp; Commitment (i.e., expectations)  are dictated by Academic program.</a:t>
            </a:r>
          </a:p>
          <a:p>
            <a:pPr marL="337448" indent="-337448">
              <a:buFontTx/>
              <a:buChar char="-"/>
            </a:pPr>
            <a:r>
              <a:rPr lang="en-US" sz="2000" dirty="0"/>
              <a:t>Serious commitment and contribution to the collaboration</a:t>
            </a:r>
          </a:p>
          <a:p>
            <a:r>
              <a:rPr lang="en-US" sz="2000" dirty="0"/>
              <a:t>- Consider it a new “direct report” and treat as such.  </a:t>
            </a:r>
            <a:r>
              <a:rPr lang="en-US" sz="2000" dirty="0">
                <a:sym typeface="Wingdings" pitchFamily="2" charset="2"/>
              </a:rPr>
              <a:t> </a:t>
            </a:r>
            <a:r>
              <a:rPr lang="en-US" sz="2000" dirty="0"/>
              <a:t>Time, coaching, attention, due diligence.</a:t>
            </a:r>
          </a:p>
        </p:txBody>
      </p:sp>
      <p:sp>
        <p:nvSpPr>
          <p:cNvPr id="4" name="Slide Number Placeholder 3"/>
          <p:cNvSpPr>
            <a:spLocks noGrp="1"/>
          </p:cNvSpPr>
          <p:nvPr>
            <p:ph type="sldNum" sz="quarter" idx="5"/>
          </p:nvPr>
        </p:nvSpPr>
        <p:spPr/>
        <p:txBody>
          <a:bodyPr/>
          <a:lstStyle/>
          <a:p>
            <a:fld id="{CF2D8796-62D7-4C5E-9D9D-E9E6A3ECB2F9}" type="slidenum">
              <a:rPr lang="en-US" smtClean="0"/>
              <a:t>15</a:t>
            </a:fld>
            <a:endParaRPr lang="en-US" dirty="0"/>
          </a:p>
        </p:txBody>
      </p:sp>
    </p:spTree>
    <p:extLst>
      <p:ext uri="{BB962C8B-B14F-4D97-AF65-F5344CB8AC3E}">
        <p14:creationId xmlns:p14="http://schemas.microsoft.com/office/powerpoint/2010/main" val="207986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Competency working w/ a diverse team</a:t>
            </a:r>
          </a:p>
          <a:p>
            <a:r>
              <a:rPr lang="en-US" sz="2000" dirty="0"/>
              <a:t>Help them: </a:t>
            </a:r>
          </a:p>
          <a:p>
            <a:r>
              <a:rPr lang="en-US" sz="2000" dirty="0"/>
              <a:t>- Get out</a:t>
            </a:r>
          </a:p>
          <a:p>
            <a:r>
              <a:rPr lang="en-US" sz="2000" dirty="0"/>
              <a:t>	-Show up </a:t>
            </a:r>
          </a:p>
          <a:p>
            <a:r>
              <a:rPr lang="en-US" sz="2000" dirty="0"/>
              <a:t>		-Network</a:t>
            </a:r>
          </a:p>
          <a:p>
            <a:r>
              <a:rPr lang="en-US" sz="2000" dirty="0"/>
              <a:t>			-Observe</a:t>
            </a:r>
          </a:p>
        </p:txBody>
      </p:sp>
      <p:sp>
        <p:nvSpPr>
          <p:cNvPr id="4" name="Slide Number Placeholder 3"/>
          <p:cNvSpPr>
            <a:spLocks noGrp="1"/>
          </p:cNvSpPr>
          <p:nvPr>
            <p:ph type="sldNum" sz="quarter" idx="5"/>
          </p:nvPr>
        </p:nvSpPr>
        <p:spPr/>
        <p:txBody>
          <a:bodyPr/>
          <a:lstStyle/>
          <a:p>
            <a:fld id="{CF2D8796-62D7-4C5E-9D9D-E9E6A3ECB2F9}" type="slidenum">
              <a:rPr lang="en-US" smtClean="0"/>
              <a:t>16</a:t>
            </a:fld>
            <a:endParaRPr lang="en-US" dirty="0"/>
          </a:p>
        </p:txBody>
      </p:sp>
    </p:spTree>
    <p:extLst>
      <p:ext uri="{BB962C8B-B14F-4D97-AF65-F5344CB8AC3E}">
        <p14:creationId xmlns:p14="http://schemas.microsoft.com/office/powerpoint/2010/main" val="877561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309" y="4444862"/>
            <a:ext cx="5664759" cy="3958358"/>
          </a:xfrm>
        </p:spPr>
        <p:txBody>
          <a:bodyPr/>
          <a:lstStyle/>
          <a:p>
            <a:r>
              <a:rPr lang="en-US" sz="2000" b="1" u="sng" dirty="0"/>
              <a:t>SU </a:t>
            </a:r>
          </a:p>
          <a:p>
            <a:r>
              <a:rPr lang="en-US" sz="2000" dirty="0"/>
              <a:t>Is shorter and more intense!</a:t>
            </a:r>
          </a:p>
          <a:p>
            <a:r>
              <a:rPr lang="en-US" sz="2000" dirty="0"/>
              <a:t>Challenges include limited activities &amp; opportunities for committees, PD, &amp; “normal”; people out on vacation; fewer constituents</a:t>
            </a:r>
          </a:p>
          <a:p>
            <a:endParaRPr lang="en-US" sz="2000" dirty="0"/>
          </a:p>
          <a:p>
            <a:r>
              <a:rPr lang="en-US" sz="2000" b="1" dirty="0"/>
              <a:t>Pre- or Post work </a:t>
            </a:r>
            <a:r>
              <a:rPr lang="en-US" sz="2000" dirty="0"/>
              <a:t>(i.e., outside of semester dates)</a:t>
            </a:r>
          </a:p>
          <a:p>
            <a:r>
              <a:rPr lang="en-US" sz="2000" dirty="0"/>
              <a:t>-Is volunteer work ,w/ no protections or affiliations w/ the campus, until the semester starts. </a:t>
            </a:r>
          </a:p>
          <a:p>
            <a:r>
              <a:rPr lang="en-US" sz="2000" dirty="0"/>
              <a:t>-Appoint the student as a volunteer via HR for liability purposes. </a:t>
            </a:r>
          </a:p>
          <a:p>
            <a:r>
              <a:rPr lang="en-US" sz="2000" dirty="0"/>
              <a:t> </a:t>
            </a:r>
          </a:p>
          <a:p>
            <a:endParaRPr lang="en-US" sz="2000" dirty="0"/>
          </a:p>
        </p:txBody>
      </p:sp>
      <p:sp>
        <p:nvSpPr>
          <p:cNvPr id="4" name="Slide Number Placeholder 3"/>
          <p:cNvSpPr>
            <a:spLocks noGrp="1"/>
          </p:cNvSpPr>
          <p:nvPr>
            <p:ph type="sldNum" sz="quarter" idx="5"/>
          </p:nvPr>
        </p:nvSpPr>
        <p:spPr>
          <a:xfrm>
            <a:off x="3959918" y="8772669"/>
            <a:ext cx="3011700" cy="463406"/>
          </a:xfrm>
        </p:spPr>
        <p:txBody>
          <a:bodyPr/>
          <a:lstStyle/>
          <a:p>
            <a:fld id="{CF2D8796-62D7-4C5E-9D9D-E9E6A3ECB2F9}" type="slidenum">
              <a:rPr lang="en-US" smtClean="0"/>
              <a:t>17</a:t>
            </a:fld>
            <a:endParaRPr lang="en-US" dirty="0"/>
          </a:p>
        </p:txBody>
      </p:sp>
    </p:spTree>
    <p:extLst>
      <p:ext uri="{BB962C8B-B14F-4D97-AF65-F5344CB8AC3E}">
        <p14:creationId xmlns:p14="http://schemas.microsoft.com/office/powerpoint/2010/main" val="210106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u="sng" dirty="0"/>
              <a:t>For Student</a:t>
            </a:r>
            <a:r>
              <a:rPr lang="en-US" sz="2000" dirty="0"/>
              <a:t>:  Stretch &amp; moderately uncomfortable </a:t>
            </a:r>
            <a:r>
              <a:rPr lang="en-US" sz="2000" dirty="0">
                <a:sym typeface="Wingdings" pitchFamily="2" charset="2"/>
              </a:rPr>
              <a:t> growth </a:t>
            </a:r>
          </a:p>
          <a:p>
            <a:endParaRPr lang="en-US" sz="2000" dirty="0">
              <a:sym typeface="Wingdings" pitchFamily="2" charset="2"/>
            </a:endParaRPr>
          </a:p>
          <a:p>
            <a:r>
              <a:rPr lang="en-US" sz="2000" u="sng" dirty="0">
                <a:sym typeface="Wingdings" pitchFamily="2" charset="2"/>
              </a:rPr>
              <a:t>For Host Site </a:t>
            </a:r>
          </a:p>
          <a:p>
            <a:r>
              <a:rPr lang="en-US" sz="2000" dirty="0">
                <a:sym typeface="Wingdings" pitchFamily="2" charset="2"/>
              </a:rPr>
              <a:t>Substantive (NOT clerical; tour guide; SA)</a:t>
            </a:r>
          </a:p>
          <a:p>
            <a:r>
              <a:rPr lang="en-US" sz="2000" dirty="0">
                <a:sym typeface="Wingdings" pitchFamily="2" charset="2"/>
              </a:rPr>
              <a:t>Add value to operation</a:t>
            </a:r>
          </a:p>
          <a:p>
            <a:r>
              <a:rPr lang="en-US" sz="2000" dirty="0">
                <a:sym typeface="Wingdings" pitchFamily="2" charset="2"/>
              </a:rPr>
              <a:t>Research &amp; Benchmarking</a:t>
            </a:r>
          </a:p>
          <a:p>
            <a:r>
              <a:rPr lang="en-US" sz="2000" dirty="0">
                <a:sym typeface="Wingdings" pitchFamily="2" charset="2"/>
              </a:rPr>
              <a:t>Analysis/reporting </a:t>
            </a:r>
          </a:p>
          <a:p>
            <a:r>
              <a:rPr lang="en-US" sz="2000" dirty="0">
                <a:sym typeface="Wingdings" pitchFamily="2" charset="2"/>
              </a:rPr>
              <a:t>Program planning, implementation, &amp; evaluation</a:t>
            </a:r>
          </a:p>
          <a:p>
            <a:endParaRPr lang="en-US" sz="2000" dirty="0">
              <a:sym typeface="Wingdings" pitchFamily="2" charset="2"/>
            </a:endParaRPr>
          </a:p>
          <a:p>
            <a:r>
              <a:rPr lang="en-US" sz="2000" dirty="0">
                <a:sym typeface="Wingdings" pitchFamily="2" charset="2"/>
              </a:rPr>
              <a:t>Can’t you just FEEL the possibilities?!!? </a:t>
            </a:r>
          </a:p>
        </p:txBody>
      </p:sp>
      <p:sp>
        <p:nvSpPr>
          <p:cNvPr id="4" name="Slide Number Placeholder 3"/>
          <p:cNvSpPr>
            <a:spLocks noGrp="1"/>
          </p:cNvSpPr>
          <p:nvPr>
            <p:ph type="sldNum" sz="quarter" idx="5"/>
          </p:nvPr>
        </p:nvSpPr>
        <p:spPr/>
        <p:txBody>
          <a:bodyPr/>
          <a:lstStyle/>
          <a:p>
            <a:fld id="{CF2D8796-62D7-4C5E-9D9D-E9E6A3ECB2F9}" type="slidenum">
              <a:rPr lang="en-US" smtClean="0"/>
              <a:t>18</a:t>
            </a:fld>
            <a:endParaRPr lang="en-US" dirty="0"/>
          </a:p>
        </p:txBody>
      </p:sp>
    </p:spTree>
    <p:extLst>
      <p:ext uri="{BB962C8B-B14F-4D97-AF65-F5344CB8AC3E}">
        <p14:creationId xmlns:p14="http://schemas.microsoft.com/office/powerpoint/2010/main" val="195898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t>
            </a:r>
            <a:r>
              <a:rPr lang="en-US" sz="2000" u="sng" dirty="0"/>
              <a:t>Determined </a:t>
            </a:r>
            <a:r>
              <a:rPr lang="en-US" sz="2000" dirty="0"/>
              <a:t>by the academic program</a:t>
            </a:r>
          </a:p>
          <a:p>
            <a:endParaRPr lang="en-US" sz="2000" dirty="0"/>
          </a:p>
          <a:p>
            <a:r>
              <a:rPr lang="en-US" sz="2000" dirty="0"/>
              <a:t>-</a:t>
            </a:r>
            <a:r>
              <a:rPr lang="en-US" sz="2000" u="sng" dirty="0"/>
              <a:t>Dependent</a:t>
            </a:r>
            <a:r>
              <a:rPr lang="en-US" sz="2000" dirty="0"/>
              <a:t> upon the academic calendars of both parties</a:t>
            </a:r>
          </a:p>
          <a:p>
            <a:endParaRPr lang="en-US" dirty="0"/>
          </a:p>
          <a:p>
            <a:endParaRPr lang="en-US" dirty="0"/>
          </a:p>
        </p:txBody>
      </p:sp>
      <p:sp>
        <p:nvSpPr>
          <p:cNvPr id="4" name="Slide Number Placeholder 3"/>
          <p:cNvSpPr>
            <a:spLocks noGrp="1"/>
          </p:cNvSpPr>
          <p:nvPr>
            <p:ph type="sldNum" sz="quarter" idx="5"/>
          </p:nvPr>
        </p:nvSpPr>
        <p:spPr/>
        <p:txBody>
          <a:bodyPr/>
          <a:lstStyle/>
          <a:p>
            <a:fld id="{CF2D8796-62D7-4C5E-9D9D-E9E6A3ECB2F9}" type="slidenum">
              <a:rPr lang="en-US" smtClean="0"/>
              <a:t>19</a:t>
            </a:fld>
            <a:endParaRPr lang="en-US" dirty="0"/>
          </a:p>
        </p:txBody>
      </p:sp>
    </p:spTree>
    <p:extLst>
      <p:ext uri="{BB962C8B-B14F-4D97-AF65-F5344CB8AC3E}">
        <p14:creationId xmlns:p14="http://schemas.microsoft.com/office/powerpoint/2010/main" val="386033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Your need to build capacity may be someone else’s solution to ID an internship placement or leverage a GA.</a:t>
            </a:r>
          </a:p>
          <a:p>
            <a:endParaRPr lang="en-US" sz="2000" dirty="0"/>
          </a:p>
          <a:p>
            <a:r>
              <a:rPr lang="en-US" sz="2000" dirty="0">
                <a:sym typeface="Wingdings" pitchFamily="2" charset="2"/>
              </a:rPr>
              <a:t> Symbiotic Match- Making</a:t>
            </a:r>
            <a:endParaRPr lang="en-US" sz="2000" dirty="0"/>
          </a:p>
        </p:txBody>
      </p:sp>
      <p:sp>
        <p:nvSpPr>
          <p:cNvPr id="4" name="Slide Number Placeholder 3"/>
          <p:cNvSpPr>
            <a:spLocks noGrp="1"/>
          </p:cNvSpPr>
          <p:nvPr>
            <p:ph type="sldNum" sz="quarter" idx="5"/>
          </p:nvPr>
        </p:nvSpPr>
        <p:spPr/>
        <p:txBody>
          <a:bodyPr/>
          <a:lstStyle/>
          <a:p>
            <a:fld id="{CF2D8796-62D7-4C5E-9D9D-E9E6A3ECB2F9}" type="slidenum">
              <a:rPr lang="en-US" smtClean="0"/>
              <a:t>2</a:t>
            </a:fld>
            <a:endParaRPr lang="en-US" dirty="0"/>
          </a:p>
        </p:txBody>
      </p:sp>
    </p:spTree>
    <p:extLst>
      <p:ext uri="{BB962C8B-B14F-4D97-AF65-F5344CB8AC3E}">
        <p14:creationId xmlns:p14="http://schemas.microsoft.com/office/powerpoint/2010/main" val="2404600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-Do whatever you would for a new employee.</a:t>
            </a:r>
          </a:p>
          <a:p>
            <a:endParaRPr lang="en-US" sz="2000" dirty="0"/>
          </a:p>
          <a:p>
            <a:r>
              <a:rPr lang="en-US" sz="2000" dirty="0"/>
              <a:t>-Treat the person like any new member of your staff/team. </a:t>
            </a:r>
          </a:p>
          <a:p>
            <a:endParaRPr lang="en-US" sz="2000" dirty="0"/>
          </a:p>
          <a:p>
            <a:r>
              <a:rPr lang="en-US" sz="2000" dirty="0"/>
              <a:t>-Please don’t station them in a hallway!</a:t>
            </a:r>
          </a:p>
        </p:txBody>
      </p:sp>
      <p:sp>
        <p:nvSpPr>
          <p:cNvPr id="4" name="Slide Number Placeholder 3"/>
          <p:cNvSpPr>
            <a:spLocks noGrp="1"/>
          </p:cNvSpPr>
          <p:nvPr>
            <p:ph type="sldNum" sz="quarter" idx="5"/>
          </p:nvPr>
        </p:nvSpPr>
        <p:spPr/>
        <p:txBody>
          <a:bodyPr/>
          <a:lstStyle/>
          <a:p>
            <a:fld id="{CF2D8796-62D7-4C5E-9D9D-E9E6A3ECB2F9}" type="slidenum">
              <a:rPr lang="en-US" smtClean="0"/>
              <a:t>20</a:t>
            </a:fld>
            <a:endParaRPr lang="en-US" dirty="0"/>
          </a:p>
        </p:txBody>
      </p:sp>
    </p:spTree>
    <p:extLst>
      <p:ext uri="{BB962C8B-B14F-4D97-AF65-F5344CB8AC3E}">
        <p14:creationId xmlns:p14="http://schemas.microsoft.com/office/powerpoint/2010/main" val="990049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u="sng" dirty="0"/>
              <a:t>Expectations &amp; Requirements</a:t>
            </a:r>
          </a:p>
          <a:p>
            <a:r>
              <a:rPr lang="en-US" sz="2000" dirty="0"/>
              <a:t>- Handbook </a:t>
            </a:r>
          </a:p>
          <a:p>
            <a:r>
              <a:rPr lang="en-US" sz="2000" dirty="0"/>
              <a:t>- Contract (documented)</a:t>
            </a:r>
          </a:p>
          <a:p>
            <a:r>
              <a:rPr lang="en-US" sz="2000" dirty="0"/>
              <a:t>- First of 3 check-in meeting</a:t>
            </a:r>
          </a:p>
          <a:p>
            <a:pPr marL="342900" indent="-342900">
              <a:buFontTx/>
              <a:buChar char="-"/>
            </a:pPr>
            <a:r>
              <a:rPr lang="en-US" sz="2000" dirty="0"/>
              <a:t>Reports; logs; evaluations</a:t>
            </a:r>
          </a:p>
          <a:p>
            <a:r>
              <a:rPr lang="en-US" sz="2000" dirty="0"/>
              <a:t>   Needed for credit and/or accreditation</a:t>
            </a:r>
          </a:p>
          <a:p>
            <a:pPr marL="342900" indent="-342900">
              <a:buFontTx/>
              <a:buChar char="-"/>
            </a:pPr>
            <a:endParaRPr lang="en-US" sz="2000" dirty="0"/>
          </a:p>
          <a:p>
            <a:pPr marL="342900" indent="-342900">
              <a:buFontTx/>
              <a:buChar char="-"/>
            </a:pPr>
            <a:r>
              <a:rPr lang="en-US" sz="2000" dirty="0"/>
              <a:t>Student &amp; Site Supervisor/Mentor handbooks.</a:t>
            </a:r>
          </a:p>
        </p:txBody>
      </p:sp>
      <p:sp>
        <p:nvSpPr>
          <p:cNvPr id="4" name="Slide Number Placeholder 3"/>
          <p:cNvSpPr>
            <a:spLocks noGrp="1"/>
          </p:cNvSpPr>
          <p:nvPr>
            <p:ph type="sldNum" sz="quarter" idx="5"/>
          </p:nvPr>
        </p:nvSpPr>
        <p:spPr/>
        <p:txBody>
          <a:bodyPr/>
          <a:lstStyle/>
          <a:p>
            <a:fld id="{CF2D8796-62D7-4C5E-9D9D-E9E6A3ECB2F9}" type="slidenum">
              <a:rPr lang="en-US" smtClean="0"/>
              <a:t>21</a:t>
            </a:fld>
            <a:endParaRPr lang="en-US" dirty="0"/>
          </a:p>
        </p:txBody>
      </p:sp>
    </p:spTree>
    <p:extLst>
      <p:ext uri="{BB962C8B-B14F-4D97-AF65-F5344CB8AC3E}">
        <p14:creationId xmlns:p14="http://schemas.microsoft.com/office/powerpoint/2010/main" val="3749832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 what”?  … for each party. </a:t>
            </a:r>
          </a:p>
          <a:p>
            <a:endParaRPr lang="en-US" sz="2000" dirty="0"/>
          </a:p>
          <a:p>
            <a:r>
              <a:rPr lang="en-US" sz="2000" u="sng" dirty="0"/>
              <a:t>Student</a:t>
            </a:r>
          </a:p>
          <a:p>
            <a:r>
              <a:rPr lang="en-US" sz="2000" dirty="0"/>
              <a:t>Explain the context and background for initiatives </a:t>
            </a:r>
            <a:r>
              <a:rPr lang="en-US" sz="2000" dirty="0">
                <a:sym typeface="Wingdings" pitchFamily="2" charset="2"/>
              </a:rPr>
              <a:t> micro and macro level. </a:t>
            </a:r>
            <a:r>
              <a:rPr lang="en-US" sz="2000" dirty="0"/>
              <a:t> </a:t>
            </a:r>
          </a:p>
          <a:p>
            <a:endParaRPr lang="en-US" sz="2000" dirty="0"/>
          </a:p>
          <a:p>
            <a:r>
              <a:rPr lang="en-US" sz="2000" u="sng" dirty="0"/>
              <a:t>Internal PR: </a:t>
            </a:r>
          </a:p>
          <a:p>
            <a:r>
              <a:rPr lang="en-US" sz="2000" dirty="0"/>
              <a:t>- Increased capacity/assets</a:t>
            </a:r>
          </a:p>
          <a:p>
            <a:r>
              <a:rPr lang="en-US" sz="2000" dirty="0"/>
              <a:t>- Outreach/collaboration w/ internal and external communities </a:t>
            </a:r>
          </a:p>
          <a:p>
            <a:endParaRPr lang="en-US" sz="2000" dirty="0"/>
          </a:p>
        </p:txBody>
      </p:sp>
      <p:sp>
        <p:nvSpPr>
          <p:cNvPr id="4" name="Slide Number Placeholder 3"/>
          <p:cNvSpPr>
            <a:spLocks noGrp="1"/>
          </p:cNvSpPr>
          <p:nvPr>
            <p:ph type="sldNum" sz="quarter" idx="5"/>
          </p:nvPr>
        </p:nvSpPr>
        <p:spPr/>
        <p:txBody>
          <a:bodyPr/>
          <a:lstStyle/>
          <a:p>
            <a:fld id="{CF2D8796-62D7-4C5E-9D9D-E9E6A3ECB2F9}" type="slidenum">
              <a:rPr lang="en-US" smtClean="0"/>
              <a:t>22</a:t>
            </a:fld>
            <a:endParaRPr lang="en-US" dirty="0"/>
          </a:p>
        </p:txBody>
      </p:sp>
    </p:spTree>
    <p:extLst>
      <p:ext uri="{BB962C8B-B14F-4D97-AF65-F5344CB8AC3E}">
        <p14:creationId xmlns:p14="http://schemas.microsoft.com/office/powerpoint/2010/main" val="1596979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Think in terms of: </a:t>
            </a:r>
          </a:p>
          <a:p>
            <a:r>
              <a:rPr lang="en-US" sz="2000" dirty="0"/>
              <a:t>-If we only had.  . . (an online concierge)</a:t>
            </a:r>
          </a:p>
          <a:p>
            <a:endParaRPr lang="en-US" sz="2000" dirty="0"/>
          </a:p>
          <a:p>
            <a:r>
              <a:rPr lang="en-US" sz="2000" dirty="0"/>
              <a:t>-Which skill sets &amp; knowledge would improve/enhance our outcomes &amp; success?  (Excel &amp; tables, charts, and pivot tables; Qualtrics; Social Media, etc.)</a:t>
            </a:r>
          </a:p>
          <a:p>
            <a:endParaRPr lang="en-US" sz="2000" dirty="0"/>
          </a:p>
          <a:p>
            <a:r>
              <a:rPr lang="en-US" sz="2000" dirty="0"/>
              <a:t>-What could we do differently or better if we had someone who (RF – could do the PAUA! </a:t>
            </a:r>
          </a:p>
          <a:p>
            <a:r>
              <a:rPr lang="en-US" sz="2000" dirty="0"/>
              <a:t>(Recall list of I-ship projects)</a:t>
            </a:r>
          </a:p>
        </p:txBody>
      </p:sp>
      <p:sp>
        <p:nvSpPr>
          <p:cNvPr id="4" name="Slide Number Placeholder 3"/>
          <p:cNvSpPr>
            <a:spLocks noGrp="1"/>
          </p:cNvSpPr>
          <p:nvPr>
            <p:ph type="sldNum" sz="quarter" idx="5"/>
          </p:nvPr>
        </p:nvSpPr>
        <p:spPr/>
        <p:txBody>
          <a:bodyPr/>
          <a:lstStyle/>
          <a:p>
            <a:fld id="{CF2D8796-62D7-4C5E-9D9D-E9E6A3ECB2F9}" type="slidenum">
              <a:rPr lang="en-US" smtClean="0"/>
              <a:t>23</a:t>
            </a:fld>
            <a:endParaRPr lang="en-US" dirty="0"/>
          </a:p>
        </p:txBody>
      </p:sp>
    </p:spTree>
    <p:extLst>
      <p:ext uri="{BB962C8B-B14F-4D97-AF65-F5344CB8AC3E}">
        <p14:creationId xmlns:p14="http://schemas.microsoft.com/office/powerpoint/2010/main" val="3495894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5033" y="4445257"/>
            <a:ext cx="5630034" cy="3934813"/>
          </a:xfrm>
        </p:spPr>
        <p:txBody>
          <a:bodyPr/>
          <a:lstStyle/>
          <a:p>
            <a:r>
              <a:rPr lang="en-US" sz="2000" b="1" u="sng" dirty="0"/>
              <a:t>Site: </a:t>
            </a:r>
          </a:p>
          <a:p>
            <a:r>
              <a:rPr lang="en-US" sz="2000" dirty="0"/>
              <a:t>Realizes maximum impact at reasonable or minimal cost. </a:t>
            </a:r>
          </a:p>
          <a:p>
            <a:endParaRPr lang="en-US" sz="2000" dirty="0"/>
          </a:p>
          <a:p>
            <a:r>
              <a:rPr lang="en-US" sz="2000" b="1" u="sng" dirty="0"/>
              <a:t>Intern/GA:</a:t>
            </a:r>
          </a:p>
          <a:p>
            <a:r>
              <a:rPr lang="en-US" sz="2000" dirty="0"/>
              <a:t>-Engages in unparalleled, affirming (*or not),  and highly reinforcing experience.</a:t>
            </a:r>
          </a:p>
          <a:p>
            <a:r>
              <a:rPr lang="en-US" sz="2000" dirty="0"/>
              <a:t>*Depends on the dept. </a:t>
            </a:r>
          </a:p>
          <a:p>
            <a:endParaRPr lang="en-US" sz="2000" dirty="0"/>
          </a:p>
          <a:p>
            <a:r>
              <a:rPr lang="en-US" sz="2000" b="1" dirty="0"/>
              <a:t>Ideally:</a:t>
            </a:r>
          </a:p>
          <a:p>
            <a:r>
              <a:rPr lang="en-US" sz="2000" dirty="0"/>
              <a:t>Mutually beneficial to all parties. </a:t>
            </a:r>
          </a:p>
          <a:p>
            <a:r>
              <a:rPr lang="en-US" sz="2000" b="1" i="1" dirty="0"/>
              <a:t>Some of the best learning occurs from failures. . . </a:t>
            </a:r>
          </a:p>
        </p:txBody>
      </p:sp>
      <p:sp>
        <p:nvSpPr>
          <p:cNvPr id="4" name="Slide Number Placeholder 3"/>
          <p:cNvSpPr>
            <a:spLocks noGrp="1"/>
          </p:cNvSpPr>
          <p:nvPr>
            <p:ph type="sldNum" sz="quarter" idx="5"/>
          </p:nvPr>
        </p:nvSpPr>
        <p:spPr/>
        <p:txBody>
          <a:bodyPr/>
          <a:lstStyle/>
          <a:p>
            <a:fld id="{CF2D8796-62D7-4C5E-9D9D-E9E6A3ECB2F9}" type="slidenum">
              <a:rPr lang="en-US" smtClean="0"/>
              <a:t>24</a:t>
            </a:fld>
            <a:endParaRPr lang="en-US" dirty="0"/>
          </a:p>
        </p:txBody>
      </p:sp>
    </p:spTree>
    <p:extLst>
      <p:ext uri="{BB962C8B-B14F-4D97-AF65-F5344CB8AC3E}">
        <p14:creationId xmlns:p14="http://schemas.microsoft.com/office/powerpoint/2010/main" val="1554643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Affirms why we do what we do – </a:t>
            </a:r>
            <a:r>
              <a:rPr lang="en-US" sz="2000" b="1" dirty="0"/>
              <a:t>continuous learning.</a:t>
            </a:r>
            <a:r>
              <a:rPr lang="en-US" sz="2000" dirty="0"/>
              <a:t> </a:t>
            </a:r>
          </a:p>
          <a:p>
            <a:endParaRPr lang="en-US" sz="2000" dirty="0"/>
          </a:p>
          <a:p>
            <a:r>
              <a:rPr lang="en-US" sz="2000" dirty="0"/>
              <a:t>Paying back  (or forward) for anyone who has been an intern or GA.</a:t>
            </a:r>
          </a:p>
        </p:txBody>
      </p:sp>
      <p:sp>
        <p:nvSpPr>
          <p:cNvPr id="4" name="Slide Number Placeholder 3"/>
          <p:cNvSpPr>
            <a:spLocks noGrp="1"/>
          </p:cNvSpPr>
          <p:nvPr>
            <p:ph type="sldNum" sz="quarter" idx="5"/>
          </p:nvPr>
        </p:nvSpPr>
        <p:spPr/>
        <p:txBody>
          <a:bodyPr/>
          <a:lstStyle/>
          <a:p>
            <a:fld id="{CF2D8796-62D7-4C5E-9D9D-E9E6A3ECB2F9}" type="slidenum">
              <a:rPr lang="en-US" smtClean="0"/>
              <a:t>25</a:t>
            </a:fld>
            <a:endParaRPr lang="en-US" dirty="0"/>
          </a:p>
        </p:txBody>
      </p:sp>
    </p:spTree>
    <p:extLst>
      <p:ext uri="{BB962C8B-B14F-4D97-AF65-F5344CB8AC3E}">
        <p14:creationId xmlns:p14="http://schemas.microsoft.com/office/powerpoint/2010/main" val="25863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r>
              <a:rPr lang="en-US" sz="2400"/>
              <a:t>Q </a:t>
            </a:r>
            <a:r>
              <a:rPr lang="en-US" sz="2400" dirty="0"/>
              <a:t>&amp; A? </a:t>
            </a:r>
          </a:p>
        </p:txBody>
      </p:sp>
      <p:sp>
        <p:nvSpPr>
          <p:cNvPr id="4" name="Slide Number Placeholder 3"/>
          <p:cNvSpPr>
            <a:spLocks noGrp="1"/>
          </p:cNvSpPr>
          <p:nvPr>
            <p:ph type="sldNum" sz="quarter" idx="5"/>
          </p:nvPr>
        </p:nvSpPr>
        <p:spPr/>
        <p:txBody>
          <a:bodyPr/>
          <a:lstStyle/>
          <a:p>
            <a:fld id="{CF2D8796-62D7-4C5E-9D9D-E9E6A3ECB2F9}" type="slidenum">
              <a:rPr lang="en-US" smtClean="0"/>
              <a:t>26</a:t>
            </a:fld>
            <a:endParaRPr lang="en-US" dirty="0"/>
          </a:p>
        </p:txBody>
      </p:sp>
    </p:spTree>
    <p:extLst>
      <p:ext uri="{BB962C8B-B14F-4D97-AF65-F5344CB8AC3E}">
        <p14:creationId xmlns:p14="http://schemas.microsoft.com/office/powerpoint/2010/main" val="352781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2D8796-62D7-4C5E-9D9D-E9E6A3ECB2F9}" type="slidenum">
              <a:rPr lang="en-US" smtClean="0"/>
              <a:t>27</a:t>
            </a:fld>
            <a:endParaRPr lang="en-US" dirty="0"/>
          </a:p>
        </p:txBody>
      </p:sp>
    </p:spTree>
    <p:extLst>
      <p:ext uri="{BB962C8B-B14F-4D97-AF65-F5344CB8AC3E}">
        <p14:creationId xmlns:p14="http://schemas.microsoft.com/office/powerpoint/2010/main" val="361387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7" y="4444862"/>
            <a:ext cx="5585871" cy="4474286"/>
          </a:xfrm>
        </p:spPr>
        <p:txBody>
          <a:bodyPr/>
          <a:lstStyle/>
          <a:p>
            <a:r>
              <a:rPr lang="en-US" sz="2000" dirty="0"/>
              <a:t>+ </a:t>
            </a:r>
            <a:r>
              <a:rPr lang="en-US" sz="2000" b="1" dirty="0"/>
              <a:t>GA’s</a:t>
            </a:r>
            <a:r>
              <a:rPr lang="en-US" sz="2000" dirty="0"/>
              <a:t> </a:t>
            </a:r>
            <a:r>
              <a:rPr lang="en-US" sz="2000" dirty="0">
                <a:sym typeface="Wingdings" pitchFamily="2" charset="2"/>
              </a:rPr>
              <a:t></a:t>
            </a:r>
            <a:r>
              <a:rPr lang="en-US" sz="2000" dirty="0"/>
              <a:t> facilitate college’s recruitment and yield of high-parameter students and can enhance and/or expand bandwidth for your unit based on their specific skill sets.  </a:t>
            </a:r>
          </a:p>
          <a:p>
            <a:endParaRPr lang="en-US" sz="2000" dirty="0"/>
          </a:p>
          <a:p>
            <a:r>
              <a:rPr lang="en-US" sz="2000" u="sng" dirty="0"/>
              <a:t>My Two Vantage Points: </a:t>
            </a:r>
          </a:p>
          <a:p>
            <a:r>
              <a:rPr lang="en-US" sz="2000" dirty="0"/>
              <a:t>CE on the credit side for 25+ years</a:t>
            </a:r>
          </a:p>
          <a:p>
            <a:r>
              <a:rPr lang="en-US" sz="2000" dirty="0"/>
              <a:t>”Lean” staffing is an understatement.</a:t>
            </a:r>
          </a:p>
          <a:p>
            <a:r>
              <a:rPr lang="en-US" sz="2000" dirty="0"/>
              <a:t>ED, Sec., SA, GA 9 ($4M SU/WI)</a:t>
            </a:r>
          </a:p>
          <a:p>
            <a:endParaRPr lang="en-US" sz="2000" dirty="0"/>
          </a:p>
          <a:p>
            <a:r>
              <a:rPr lang="en-US" sz="2000" dirty="0"/>
              <a:t>HEA program coordinator ‘19 – ’21 </a:t>
            </a:r>
          </a:p>
          <a:p>
            <a:r>
              <a:rPr lang="en-US" sz="2000" dirty="0"/>
              <a:t>90% online MSEd program w/ student from </a:t>
            </a:r>
            <a:r>
              <a:rPr lang="en-US" sz="2000" i="1" dirty="0"/>
              <a:t>near &amp; far,</a:t>
            </a:r>
            <a:r>
              <a:rPr lang="en-US" sz="2000" dirty="0"/>
              <a:t> including NYC. </a:t>
            </a:r>
          </a:p>
          <a:p>
            <a:r>
              <a:rPr lang="en-US" sz="2000" dirty="0"/>
              <a:t>Need to ID I-ship placements </a:t>
            </a:r>
            <a:r>
              <a:rPr lang="en-US" sz="2000" i="1" dirty="0"/>
              <a:t>near &amp; far.</a:t>
            </a:r>
            <a:endParaRPr lang="en-US" sz="2000" dirty="0"/>
          </a:p>
        </p:txBody>
      </p:sp>
      <p:sp>
        <p:nvSpPr>
          <p:cNvPr id="4" name="Slide Number Placeholder 3"/>
          <p:cNvSpPr>
            <a:spLocks noGrp="1"/>
          </p:cNvSpPr>
          <p:nvPr>
            <p:ph type="sldNum" sz="quarter" idx="5"/>
          </p:nvPr>
        </p:nvSpPr>
        <p:spPr/>
        <p:txBody>
          <a:bodyPr/>
          <a:lstStyle/>
          <a:p>
            <a:fld id="{CF2D8796-62D7-4C5E-9D9D-E9E6A3ECB2F9}" type="slidenum">
              <a:rPr lang="en-US" smtClean="0"/>
              <a:t>3</a:t>
            </a:fld>
            <a:endParaRPr lang="en-US" dirty="0"/>
          </a:p>
        </p:txBody>
      </p:sp>
    </p:spTree>
    <p:extLst>
      <p:ext uri="{BB962C8B-B14F-4D97-AF65-F5344CB8AC3E}">
        <p14:creationId xmlns:p14="http://schemas.microsoft.com/office/powerpoint/2010/main" val="217298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Vs. a TA</a:t>
            </a:r>
          </a:p>
        </p:txBody>
      </p:sp>
      <p:sp>
        <p:nvSpPr>
          <p:cNvPr id="4" name="Slide Number Placeholder 3"/>
          <p:cNvSpPr>
            <a:spLocks noGrp="1"/>
          </p:cNvSpPr>
          <p:nvPr>
            <p:ph type="sldNum" sz="quarter" idx="5"/>
          </p:nvPr>
        </p:nvSpPr>
        <p:spPr/>
        <p:txBody>
          <a:bodyPr/>
          <a:lstStyle/>
          <a:p>
            <a:fld id="{CF2D8796-62D7-4C5E-9D9D-E9E6A3ECB2F9}" type="slidenum">
              <a:rPr lang="en-US" smtClean="0"/>
              <a:t>4</a:t>
            </a:fld>
            <a:endParaRPr lang="en-US" dirty="0"/>
          </a:p>
        </p:txBody>
      </p:sp>
    </p:spTree>
    <p:extLst>
      <p:ext uri="{BB962C8B-B14F-4D97-AF65-F5344CB8AC3E}">
        <p14:creationId xmlns:p14="http://schemas.microsoft.com/office/powerpoint/2010/main" val="99877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 could not have said it any better! </a:t>
            </a:r>
          </a:p>
        </p:txBody>
      </p:sp>
      <p:sp>
        <p:nvSpPr>
          <p:cNvPr id="4" name="Slide Number Placeholder 3"/>
          <p:cNvSpPr>
            <a:spLocks noGrp="1"/>
          </p:cNvSpPr>
          <p:nvPr>
            <p:ph type="sldNum" sz="quarter" idx="5"/>
          </p:nvPr>
        </p:nvSpPr>
        <p:spPr/>
        <p:txBody>
          <a:bodyPr/>
          <a:lstStyle/>
          <a:p>
            <a:fld id="{CF2D8796-62D7-4C5E-9D9D-E9E6A3ECB2F9}" type="slidenum">
              <a:rPr lang="en-US" smtClean="0"/>
              <a:t>5</a:t>
            </a:fld>
            <a:endParaRPr lang="en-US" dirty="0"/>
          </a:p>
        </p:txBody>
      </p:sp>
    </p:spTree>
    <p:extLst>
      <p:ext uri="{BB962C8B-B14F-4D97-AF65-F5344CB8AC3E}">
        <p14:creationId xmlns:p14="http://schemas.microsoft.com/office/powerpoint/2010/main" val="53609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-Multiple Names </a:t>
            </a:r>
          </a:p>
          <a:p>
            <a:endParaRPr lang="en-US" sz="2000" dirty="0"/>
          </a:p>
          <a:p>
            <a:r>
              <a:rPr lang="en-US" sz="2000" dirty="0"/>
              <a:t>Differ from non-credit bearing</a:t>
            </a:r>
          </a:p>
          <a:p>
            <a:r>
              <a:rPr lang="en-US" sz="2000" dirty="0"/>
              <a:t> -Volunteerism or </a:t>
            </a:r>
          </a:p>
          <a:p>
            <a:r>
              <a:rPr lang="en-US" sz="2000" dirty="0"/>
              <a:t>-Service Learning</a:t>
            </a:r>
          </a:p>
          <a:p>
            <a:endParaRPr lang="en-US" sz="2000" dirty="0"/>
          </a:p>
          <a:p>
            <a:r>
              <a:rPr lang="en-US" sz="2000" dirty="0"/>
              <a:t>– HEA Student </a:t>
            </a:r>
            <a:r>
              <a:rPr lang="en-US" sz="2000" dirty="0">
                <a:sym typeface="Wingdings" pitchFamily="2" charset="2"/>
              </a:rPr>
              <a:t></a:t>
            </a:r>
            <a:r>
              <a:rPr lang="en-US" sz="2000" dirty="0"/>
              <a:t> PT @ CC </a:t>
            </a:r>
            <a:r>
              <a:rPr lang="en-US" sz="2000" dirty="0">
                <a:sym typeface="Wingdings" pitchFamily="2" charset="2"/>
              </a:rPr>
              <a:t></a:t>
            </a:r>
          </a:p>
          <a:p>
            <a:r>
              <a:rPr lang="en-US" sz="2000" dirty="0"/>
              <a:t>via county job posting</a:t>
            </a:r>
          </a:p>
          <a:p>
            <a:endParaRPr lang="en-US" sz="2000" dirty="0"/>
          </a:p>
        </p:txBody>
      </p:sp>
      <p:sp>
        <p:nvSpPr>
          <p:cNvPr id="4" name="Slide Number Placeholder 3"/>
          <p:cNvSpPr>
            <a:spLocks noGrp="1"/>
          </p:cNvSpPr>
          <p:nvPr>
            <p:ph type="sldNum" sz="quarter" idx="5"/>
          </p:nvPr>
        </p:nvSpPr>
        <p:spPr/>
        <p:txBody>
          <a:bodyPr/>
          <a:lstStyle/>
          <a:p>
            <a:fld id="{CF2D8796-62D7-4C5E-9D9D-E9E6A3ECB2F9}" type="slidenum">
              <a:rPr lang="en-US" smtClean="0"/>
              <a:t>6</a:t>
            </a:fld>
            <a:endParaRPr lang="en-US" dirty="0"/>
          </a:p>
        </p:txBody>
      </p:sp>
    </p:spTree>
    <p:extLst>
      <p:ext uri="{BB962C8B-B14F-4D97-AF65-F5344CB8AC3E}">
        <p14:creationId xmlns:p14="http://schemas.microsoft.com/office/powerpoint/2010/main" val="315217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As defined at Brockport (and at SUNY’s 4-year’s)</a:t>
            </a:r>
          </a:p>
          <a:p>
            <a:endParaRPr lang="en-US" sz="2000" dirty="0"/>
          </a:p>
          <a:p>
            <a:r>
              <a:rPr lang="en-US" sz="2000" dirty="0"/>
              <a:t>- Proposal </a:t>
            </a:r>
            <a:r>
              <a:rPr lang="en-US" sz="2000" dirty="0">
                <a:sym typeface="Wingdings" pitchFamily="2" charset="2"/>
              </a:rPr>
              <a:t> $7500</a:t>
            </a:r>
          </a:p>
          <a:p>
            <a:r>
              <a:rPr lang="en-US" sz="2000" dirty="0">
                <a:sym typeface="Wingdings" pitchFamily="2" charset="2"/>
              </a:rPr>
              <a:t>University Centers are higher ($9K)</a:t>
            </a:r>
          </a:p>
          <a:p>
            <a:r>
              <a:rPr lang="en-US" sz="2000" dirty="0">
                <a:sym typeface="Wingdings" pitchFamily="2" charset="2"/>
              </a:rPr>
              <a:t>- Can split a line  two part-time</a:t>
            </a:r>
          </a:p>
          <a:p>
            <a:r>
              <a:rPr lang="en-US" sz="2000" dirty="0">
                <a:sym typeface="Wingdings" pitchFamily="2" charset="2"/>
              </a:rPr>
              <a:t>- The real value is in the tuition scholarship.</a:t>
            </a:r>
          </a:p>
          <a:p>
            <a:r>
              <a:rPr lang="en-US" sz="2000" dirty="0">
                <a:sym typeface="Wingdings" pitchFamily="2" charset="2"/>
              </a:rPr>
              <a:t>- Students still pay fees. </a:t>
            </a:r>
            <a:endParaRPr lang="en-US" sz="2000" dirty="0"/>
          </a:p>
          <a:p>
            <a:endParaRPr lang="en-US" dirty="0"/>
          </a:p>
        </p:txBody>
      </p:sp>
      <p:sp>
        <p:nvSpPr>
          <p:cNvPr id="4" name="Slide Number Placeholder 3"/>
          <p:cNvSpPr>
            <a:spLocks noGrp="1"/>
          </p:cNvSpPr>
          <p:nvPr>
            <p:ph type="sldNum" sz="quarter" idx="5"/>
          </p:nvPr>
        </p:nvSpPr>
        <p:spPr/>
        <p:txBody>
          <a:bodyPr/>
          <a:lstStyle/>
          <a:p>
            <a:fld id="{CF2D8796-62D7-4C5E-9D9D-E9E6A3ECB2F9}" type="slidenum">
              <a:rPr lang="en-US" smtClean="0"/>
              <a:t>7</a:t>
            </a:fld>
            <a:endParaRPr lang="en-US" dirty="0"/>
          </a:p>
        </p:txBody>
      </p:sp>
    </p:spTree>
    <p:extLst>
      <p:ext uri="{BB962C8B-B14F-4D97-AF65-F5344CB8AC3E}">
        <p14:creationId xmlns:p14="http://schemas.microsoft.com/office/powerpoint/2010/main" val="407922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2"/>
            <a:ext cx="5522912" cy="4180978"/>
          </a:xfrm>
        </p:spPr>
        <p:txBody>
          <a:bodyPr/>
          <a:lstStyle/>
          <a:p>
            <a:r>
              <a:rPr lang="en-US" sz="2000" dirty="0"/>
              <a:t># of credits (approx. 50 hours/credit) </a:t>
            </a:r>
          </a:p>
          <a:p>
            <a:pPr marL="342900" indent="-342900">
              <a:buFont typeface="Wingdings" pitchFamily="2" charset="2"/>
              <a:buChar char="à"/>
            </a:pPr>
            <a:r>
              <a:rPr lang="en-US" sz="2000" dirty="0"/>
              <a:t>determines # hours </a:t>
            </a:r>
          </a:p>
          <a:p>
            <a:pPr marL="342900" indent="-342900">
              <a:buFont typeface="Wingdings" pitchFamily="2" charset="2"/>
              <a:buChar char="à"/>
            </a:pPr>
            <a:r>
              <a:rPr lang="en-US" sz="2000" dirty="0"/>
              <a:t>Determines # of terms.</a:t>
            </a:r>
          </a:p>
          <a:p>
            <a:endParaRPr lang="en-US" sz="2000" dirty="0"/>
          </a:p>
          <a:p>
            <a:r>
              <a:rPr lang="en-US" sz="2000" dirty="0"/>
              <a:t>Students can be doing internships while:</a:t>
            </a:r>
          </a:p>
          <a:p>
            <a:r>
              <a:rPr lang="en-US" sz="2000" dirty="0"/>
              <a:t>- taking other courses (or not)</a:t>
            </a:r>
          </a:p>
          <a:p>
            <a:r>
              <a:rPr lang="en-US" sz="2000" dirty="0"/>
              <a:t>- Working in other jobs (that they cannot afford to quit) </a:t>
            </a:r>
          </a:p>
          <a:p>
            <a:pPr marL="342900" indent="-342900">
              <a:buFontTx/>
              <a:buChar char="-"/>
            </a:pPr>
            <a:r>
              <a:rPr lang="en-US" sz="2000" dirty="0"/>
              <a:t>Caretaking family members (sandwiched and otherwise)</a:t>
            </a:r>
          </a:p>
          <a:p>
            <a:pPr marL="342900" indent="-342900">
              <a:buFontTx/>
              <a:buChar char="-"/>
            </a:pPr>
            <a:endParaRPr lang="en-US" sz="2000" dirty="0"/>
          </a:p>
          <a:p>
            <a:r>
              <a:rPr lang="en-US" sz="2000" dirty="0"/>
              <a:t>- 12 mos, = EOP &amp; Year-Round Service offices</a:t>
            </a:r>
          </a:p>
          <a:p>
            <a:r>
              <a:rPr lang="en-US" sz="2000" dirty="0"/>
              <a:t>   Most are AY</a:t>
            </a:r>
          </a:p>
        </p:txBody>
      </p:sp>
      <p:sp>
        <p:nvSpPr>
          <p:cNvPr id="4" name="Slide Number Placeholder 3"/>
          <p:cNvSpPr>
            <a:spLocks noGrp="1"/>
          </p:cNvSpPr>
          <p:nvPr>
            <p:ph type="sldNum" sz="quarter" idx="5"/>
          </p:nvPr>
        </p:nvSpPr>
        <p:spPr/>
        <p:txBody>
          <a:bodyPr/>
          <a:lstStyle/>
          <a:p>
            <a:fld id="{CF2D8796-62D7-4C5E-9D9D-E9E6A3ECB2F9}" type="slidenum">
              <a:rPr lang="en-US" smtClean="0"/>
              <a:t>8</a:t>
            </a:fld>
            <a:endParaRPr lang="en-US" dirty="0"/>
          </a:p>
        </p:txBody>
      </p:sp>
    </p:spTree>
    <p:extLst>
      <p:ext uri="{BB962C8B-B14F-4D97-AF65-F5344CB8AC3E}">
        <p14:creationId xmlns:p14="http://schemas.microsoft.com/office/powerpoint/2010/main" val="131167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2"/>
            <a:ext cx="5636344" cy="4490794"/>
          </a:xfrm>
        </p:spPr>
        <p:txBody>
          <a:bodyPr/>
          <a:lstStyle/>
          <a:p>
            <a:r>
              <a:rPr lang="en-US" sz="2000" b="1" u="sng" dirty="0"/>
              <a:t>SU &amp; WI </a:t>
            </a:r>
            <a:r>
              <a:rPr lang="en-US" sz="2000" dirty="0"/>
              <a:t>– hire as a student assistant</a:t>
            </a:r>
          </a:p>
          <a:p>
            <a:r>
              <a:rPr lang="en-US" sz="2000" dirty="0"/>
              <a:t>Far more reasonable and LIKELY than a temp. or FT administrative line.. . . E-v-e-r! </a:t>
            </a:r>
          </a:p>
          <a:p>
            <a:endParaRPr lang="en-US" sz="2000" dirty="0"/>
          </a:p>
          <a:p>
            <a:r>
              <a:rPr lang="en-US" sz="2000" b="1" u="sng" dirty="0"/>
              <a:t>Examples</a:t>
            </a:r>
            <a:r>
              <a:rPr lang="en-US" sz="2000" dirty="0"/>
              <a:t>:</a:t>
            </a:r>
          </a:p>
          <a:p>
            <a:r>
              <a:rPr lang="en-US" sz="2000" dirty="0"/>
              <a:t>-Tech. college sponsors GA for Greek Life programming.  $15./hour, 20 hours/ week. </a:t>
            </a:r>
          </a:p>
          <a:p>
            <a:r>
              <a:rPr lang="en-US" sz="2000" dirty="0"/>
              <a:t>-Private College seeks GA for DEI office initiatives. </a:t>
            </a:r>
          </a:p>
          <a:p>
            <a:r>
              <a:rPr lang="en-US" sz="2000" dirty="0"/>
              <a:t>Pays hourly rate for 30 hours/week.</a:t>
            </a:r>
          </a:p>
          <a:p>
            <a:r>
              <a:rPr lang="en-US" sz="2000" dirty="0"/>
              <a:t>-CC sponsors full GA to coordinate programs for their Center for Teaching Excellence. </a:t>
            </a:r>
          </a:p>
          <a:p>
            <a:r>
              <a:rPr lang="en-US" sz="2000" dirty="0"/>
              <a:t>-Student housing complex pays stipend &amp; free housing. </a:t>
            </a:r>
          </a:p>
          <a:p>
            <a:r>
              <a:rPr lang="en-US" sz="2000" dirty="0"/>
              <a:t> </a:t>
            </a:r>
          </a:p>
          <a:p>
            <a:endParaRPr lang="en-US" sz="2000" dirty="0"/>
          </a:p>
        </p:txBody>
      </p:sp>
      <p:sp>
        <p:nvSpPr>
          <p:cNvPr id="4" name="Slide Number Placeholder 3"/>
          <p:cNvSpPr>
            <a:spLocks noGrp="1"/>
          </p:cNvSpPr>
          <p:nvPr>
            <p:ph type="sldNum" sz="quarter" idx="5"/>
          </p:nvPr>
        </p:nvSpPr>
        <p:spPr/>
        <p:txBody>
          <a:bodyPr/>
          <a:lstStyle/>
          <a:p>
            <a:fld id="{CF2D8796-62D7-4C5E-9D9D-E9E6A3ECB2F9}" type="slidenum">
              <a:rPr lang="en-US" smtClean="0"/>
              <a:t>9</a:t>
            </a:fld>
            <a:endParaRPr lang="en-US" dirty="0"/>
          </a:p>
        </p:txBody>
      </p:sp>
    </p:spTree>
    <p:extLst>
      <p:ext uri="{BB962C8B-B14F-4D97-AF65-F5344CB8AC3E}">
        <p14:creationId xmlns:p14="http://schemas.microsoft.com/office/powerpoint/2010/main" val="3552787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10058400" cy="7772400"/>
          </a:xfrm>
          <a:prstGeom prst="rect">
            <a:avLst/>
          </a:prstGeom>
        </p:spPr>
      </p:pic>
      <p:sp>
        <p:nvSpPr>
          <p:cNvPr id="2" name="Title 1"/>
          <p:cNvSpPr>
            <a:spLocks noGrp="1"/>
          </p:cNvSpPr>
          <p:nvPr>
            <p:ph type="ctrTitle"/>
          </p:nvPr>
        </p:nvSpPr>
        <p:spPr>
          <a:xfrm>
            <a:off x="754380" y="895985"/>
            <a:ext cx="8549640" cy="2705947"/>
          </a:xfrm>
        </p:spPr>
        <p:txBody>
          <a:bodyPr vert="horz" lIns="91440" tIns="45720" rIns="91440" bIns="45720" rtlCol="0" anchor="ctr">
            <a:normAutofit/>
          </a:bodyPr>
          <a:lstStyle>
            <a:lvl1pPr>
              <a:defRPr lang="en-US" sz="4800" dirty="0">
                <a:solidFill>
                  <a:schemeClr val="bg1"/>
                </a:solidFill>
                <a:latin typeface="Century Gothic" charset="0"/>
                <a:ea typeface="Century Gothic" charset="0"/>
                <a:cs typeface="Century Gothic" charset="0"/>
              </a:defRPr>
            </a:lvl1pPr>
          </a:lstStyle>
          <a:p>
            <a:pPr marL="0" lvl="0" algn="ctr"/>
            <a:r>
              <a:rPr lang="en-US"/>
              <a:t>Click to edit Master title style</a:t>
            </a:r>
            <a:endParaRPr lang="en-US" dirty="0"/>
          </a:p>
        </p:txBody>
      </p:sp>
      <p:sp>
        <p:nvSpPr>
          <p:cNvPr id="3" name="Subtitle 2"/>
          <p:cNvSpPr>
            <a:spLocks noGrp="1"/>
          </p:cNvSpPr>
          <p:nvPr>
            <p:ph type="subTitle" idx="1"/>
          </p:nvPr>
        </p:nvSpPr>
        <p:spPr>
          <a:xfrm>
            <a:off x="1257300" y="3822697"/>
            <a:ext cx="7543800" cy="842068"/>
          </a:xfrm>
        </p:spPr>
        <p:txBody>
          <a:bodyPr>
            <a:normAutofit/>
          </a:bodyPr>
          <a:lstStyle>
            <a:lvl1pPr marL="0" indent="0" algn="ctr">
              <a:buNone/>
              <a:defRPr lang="en-US" sz="2400" kern="1200" dirty="0">
                <a:solidFill>
                  <a:schemeClr val="bg1"/>
                </a:solidFill>
                <a:latin typeface="Century Gothic" charset="0"/>
                <a:ea typeface="Century Gothic" charset="0"/>
                <a:cs typeface="Century Gothic"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A42BE1-A1C9-4444-A26B-FE45C3DF19A8}" type="slidenum">
              <a:rPr lang="en-US" smtClean="0"/>
              <a:t>‹#›</a:t>
            </a:fld>
            <a:endParaRPr lang="en-US" dirty="0"/>
          </a:p>
        </p:txBody>
      </p:sp>
    </p:spTree>
    <p:extLst>
      <p:ext uri="{BB962C8B-B14F-4D97-AF65-F5344CB8AC3E}">
        <p14:creationId xmlns:p14="http://schemas.microsoft.com/office/powerpoint/2010/main" val="43946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Content Placeholder 3"/>
          <p:cNvPicPr>
            <a:picLocks noChangeAspect="1"/>
          </p:cNvPicPr>
          <p:nvPr userDrawn="1"/>
        </p:nvPicPr>
        <p:blipFill>
          <a:blip r:embed="rId2"/>
          <a:srcRect/>
          <a:stretch/>
        </p:blipFill>
        <p:spPr>
          <a:xfrm>
            <a:off x="0" y="0"/>
            <a:ext cx="10058399" cy="7772399"/>
          </a:xfrm>
          <a:prstGeom prst="rect">
            <a:avLst/>
          </a:prstGeom>
        </p:spPr>
      </p:pic>
      <p:sp>
        <p:nvSpPr>
          <p:cNvPr id="2" name="Title 1"/>
          <p:cNvSpPr>
            <a:spLocks noGrp="1"/>
          </p:cNvSpPr>
          <p:nvPr>
            <p:ph type="title"/>
          </p:nvPr>
        </p:nvSpPr>
        <p:spPr>
          <a:xfrm>
            <a:off x="341830" y="237490"/>
            <a:ext cx="9252744" cy="1140736"/>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749287"/>
            <a:ext cx="5092065" cy="4893238"/>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692825" y="1749287"/>
            <a:ext cx="3244096" cy="4902233"/>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103745" y="7203865"/>
            <a:ext cx="1934238" cy="413808"/>
          </a:xfrm>
        </p:spPr>
        <p:txBody>
          <a:bodyPr/>
          <a:lstStyle/>
          <a:p>
            <a:fld id="{4DA42BE1-A1C9-4444-A26B-FE45C3DF19A8}" type="slidenum">
              <a:rPr lang="en-US" smtClean="0"/>
              <a:t>‹#›</a:t>
            </a:fld>
            <a:endParaRPr lang="en-US" dirty="0"/>
          </a:p>
        </p:txBody>
      </p:sp>
    </p:spTree>
    <p:extLst>
      <p:ext uri="{BB962C8B-B14F-4D97-AF65-F5344CB8AC3E}">
        <p14:creationId xmlns:p14="http://schemas.microsoft.com/office/powerpoint/2010/main" val="131510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Content Placeholder 3"/>
          <p:cNvPicPr>
            <a:picLocks noChangeAspect="1"/>
          </p:cNvPicPr>
          <p:nvPr userDrawn="1"/>
        </p:nvPicPr>
        <p:blipFill>
          <a:blip r:embed="rId2"/>
          <a:srcRect/>
          <a:stretch/>
        </p:blipFill>
        <p:spPr>
          <a:xfrm>
            <a:off x="1" y="0"/>
            <a:ext cx="10058399" cy="7772399"/>
          </a:xfrm>
          <a:prstGeom prst="rect">
            <a:avLst/>
          </a:prstGeom>
        </p:spPr>
      </p:pic>
      <p:sp>
        <p:nvSpPr>
          <p:cNvPr id="2" name="Title 1"/>
          <p:cNvSpPr>
            <a:spLocks noGrp="1"/>
          </p:cNvSpPr>
          <p:nvPr>
            <p:ph type="title"/>
          </p:nvPr>
        </p:nvSpPr>
        <p:spPr>
          <a:xfrm>
            <a:off x="202681" y="483170"/>
            <a:ext cx="4826517" cy="1502305"/>
          </a:xfrm>
        </p:spPr>
        <p:txBody>
          <a:bodyPr/>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103745" y="7203865"/>
            <a:ext cx="1920985" cy="413808"/>
          </a:xfrm>
        </p:spPr>
        <p:txBody>
          <a:bodyPr/>
          <a:lstStyle/>
          <a:p>
            <a:fld id="{4DA42BE1-A1C9-4444-A26B-FE45C3DF19A8}" type="slidenum">
              <a:rPr lang="en-US" smtClean="0"/>
              <a:t>‹#›</a:t>
            </a:fld>
            <a:endParaRPr lang="en-US" dirty="0"/>
          </a:p>
        </p:txBody>
      </p:sp>
      <p:sp>
        <p:nvSpPr>
          <p:cNvPr id="9" name="Text Placeholder 3"/>
          <p:cNvSpPr>
            <a:spLocks noGrp="1"/>
          </p:cNvSpPr>
          <p:nvPr>
            <p:ph type="body" sz="half" idx="2"/>
          </p:nvPr>
        </p:nvSpPr>
        <p:spPr>
          <a:xfrm>
            <a:off x="450574" y="2476649"/>
            <a:ext cx="3670852" cy="4451044"/>
          </a:xfrm>
        </p:spPr>
        <p:txBody>
          <a:bodyPr/>
          <a:lstStyle>
            <a:lvl1pPr marL="0" indent="0">
              <a:buNone/>
              <a:defRPr sz="1760">
                <a:solidFill>
                  <a:schemeClr val="tx1"/>
                </a:solidFill>
              </a:defRPr>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10" name="Content Placeholder 5"/>
          <p:cNvSpPr>
            <a:spLocks noGrp="1"/>
          </p:cNvSpPr>
          <p:nvPr>
            <p:ph sz="quarter" idx="4"/>
          </p:nvPr>
        </p:nvSpPr>
        <p:spPr>
          <a:xfrm>
            <a:off x="5608901" y="662610"/>
            <a:ext cx="4276130" cy="5988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211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10058400" cy="7772400"/>
          </a:xfrm>
          <a:prstGeom prst="rect">
            <a:avLst/>
          </a:prstGeom>
        </p:spPr>
      </p:pic>
      <p:sp>
        <p:nvSpPr>
          <p:cNvPr id="2" name="Title 1"/>
          <p:cNvSpPr>
            <a:spLocks noGrp="1"/>
          </p:cNvSpPr>
          <p:nvPr>
            <p:ph type="ctrTitle"/>
          </p:nvPr>
        </p:nvSpPr>
        <p:spPr>
          <a:xfrm>
            <a:off x="754380" y="895985"/>
            <a:ext cx="8549640" cy="2705947"/>
          </a:xfrm>
        </p:spPr>
        <p:txBody>
          <a:bodyPr vert="horz" lIns="91440" tIns="45720" rIns="91440" bIns="45720" rtlCol="0" anchor="ctr">
            <a:normAutofit/>
          </a:bodyPr>
          <a:lstStyle>
            <a:lvl1pPr>
              <a:defRPr lang="en-US" sz="4800" dirty="0">
                <a:solidFill>
                  <a:schemeClr val="bg1"/>
                </a:solidFill>
                <a:latin typeface="Century Gothic" charset="0"/>
                <a:ea typeface="Century Gothic" charset="0"/>
                <a:cs typeface="Century Gothic" charset="0"/>
              </a:defRPr>
            </a:lvl1pPr>
          </a:lstStyle>
          <a:p>
            <a:pPr marL="0" lvl="0" algn="ctr"/>
            <a:r>
              <a:rPr lang="en-US"/>
              <a:t>Click to edit Master title style</a:t>
            </a:r>
            <a:endParaRPr lang="en-US" dirty="0"/>
          </a:p>
        </p:txBody>
      </p:sp>
      <p:sp>
        <p:nvSpPr>
          <p:cNvPr id="3" name="Subtitle 2"/>
          <p:cNvSpPr>
            <a:spLocks noGrp="1"/>
          </p:cNvSpPr>
          <p:nvPr>
            <p:ph type="subTitle" idx="1"/>
          </p:nvPr>
        </p:nvSpPr>
        <p:spPr>
          <a:xfrm>
            <a:off x="1257300" y="3822697"/>
            <a:ext cx="7543800" cy="842068"/>
          </a:xfrm>
        </p:spPr>
        <p:txBody>
          <a:bodyPr>
            <a:normAutofit/>
          </a:bodyPr>
          <a:lstStyle>
            <a:lvl1pPr marL="0" indent="0" algn="ctr">
              <a:buNone/>
              <a:defRPr lang="en-US" sz="2400" kern="1200" dirty="0">
                <a:solidFill>
                  <a:schemeClr val="bg1"/>
                </a:solidFill>
                <a:latin typeface="Century Gothic" charset="0"/>
                <a:ea typeface="Century Gothic" charset="0"/>
                <a:cs typeface="Century Gothic"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A42BE1-A1C9-4444-A26B-FE45C3DF19A8}" type="slidenum">
              <a:rPr lang="en-US" smtClean="0"/>
              <a:t>‹#›</a:t>
            </a:fld>
            <a:endParaRPr lang="en-US" dirty="0"/>
          </a:p>
        </p:txBody>
      </p:sp>
    </p:spTree>
    <p:extLst>
      <p:ext uri="{BB962C8B-B14F-4D97-AF65-F5344CB8AC3E}">
        <p14:creationId xmlns:p14="http://schemas.microsoft.com/office/powerpoint/2010/main" val="298848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srcRect/>
          <a:stretch/>
        </p:blipFill>
        <p:spPr>
          <a:xfrm>
            <a:off x="0" y="0"/>
            <a:ext cx="10058399" cy="7772399"/>
          </a:xfrm>
          <a:prstGeom prst="rect">
            <a:avLst/>
          </a:prstGeom>
        </p:spPr>
      </p:pic>
      <p:sp>
        <p:nvSpPr>
          <p:cNvPr id="2" name="Title 1"/>
          <p:cNvSpPr>
            <a:spLocks noGrp="1"/>
          </p:cNvSpPr>
          <p:nvPr>
            <p:ph type="title"/>
          </p:nvPr>
        </p:nvSpPr>
        <p:spPr>
          <a:xfrm>
            <a:off x="691514" y="29497"/>
            <a:ext cx="8675370" cy="1502305"/>
          </a:xfrm>
        </p:spPr>
        <p:txBody>
          <a:bodyPr vert="horz" lIns="91440" tIns="45720" rIns="91440" bIns="45720" rtlCol="0" anchor="ctr">
            <a:normAutofit/>
          </a:bodyPr>
          <a:lstStyle>
            <a:lvl1pPr>
              <a:defRPr lang="en-US" dirty="0">
                <a:solidFill>
                  <a:schemeClr val="bg1"/>
                </a:solidFill>
                <a:latin typeface="Century Gothic" charset="0"/>
                <a:ea typeface="Century Gothic" charset="0"/>
                <a:cs typeface="Century Gothic" charset="0"/>
              </a:defRPr>
            </a:lvl1pPr>
          </a:lstStyle>
          <a:p>
            <a:pPr marL="0"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03745" y="7203865"/>
            <a:ext cx="1973994" cy="413808"/>
          </a:xfrm>
        </p:spPr>
        <p:txBody>
          <a:bodyPr/>
          <a:lstStyle/>
          <a:p>
            <a:fld id="{4DA42BE1-A1C9-4444-A26B-FE45C3DF19A8}" type="slidenum">
              <a:rPr lang="en-US" smtClean="0"/>
              <a:t>‹#›</a:t>
            </a:fld>
            <a:endParaRPr lang="en-US" dirty="0"/>
          </a:p>
        </p:txBody>
      </p:sp>
    </p:spTree>
    <p:extLst>
      <p:ext uri="{BB962C8B-B14F-4D97-AF65-F5344CB8AC3E}">
        <p14:creationId xmlns:p14="http://schemas.microsoft.com/office/powerpoint/2010/main" val="92021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srcRect/>
          <a:stretch/>
        </p:blipFill>
        <p:spPr>
          <a:xfrm>
            <a:off x="0" y="0"/>
            <a:ext cx="10058399" cy="7772399"/>
          </a:xfrm>
          <a:prstGeom prst="rect">
            <a:avLst/>
          </a:prstGeom>
        </p:spPr>
      </p:pic>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A42BE1-A1C9-4444-A26B-FE45C3DF19A8}" type="slidenum">
              <a:rPr lang="en-US" smtClean="0"/>
              <a:t>‹#›</a:t>
            </a:fld>
            <a:endParaRPr lang="en-US" dirty="0"/>
          </a:p>
        </p:txBody>
      </p:sp>
    </p:spTree>
    <p:extLst>
      <p:ext uri="{BB962C8B-B14F-4D97-AF65-F5344CB8AC3E}">
        <p14:creationId xmlns:p14="http://schemas.microsoft.com/office/powerpoint/2010/main" val="197199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Content Placeholder 3"/>
          <p:cNvPicPr>
            <a:picLocks noChangeAspect="1"/>
          </p:cNvPicPr>
          <p:nvPr userDrawn="1"/>
        </p:nvPicPr>
        <p:blipFill>
          <a:blip r:embed="rId2"/>
          <a:srcRect/>
          <a:stretch/>
        </p:blipFill>
        <p:spPr>
          <a:xfrm>
            <a:off x="0" y="0"/>
            <a:ext cx="10058399" cy="777239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A42BE1-A1C9-4444-A26B-FE45C3DF19A8}" type="slidenum">
              <a:rPr lang="en-US" smtClean="0"/>
              <a:t>‹#›</a:t>
            </a:fld>
            <a:endParaRPr lang="en-US" dirty="0"/>
          </a:p>
        </p:txBody>
      </p:sp>
    </p:spTree>
    <p:extLst>
      <p:ext uri="{BB962C8B-B14F-4D97-AF65-F5344CB8AC3E}">
        <p14:creationId xmlns:p14="http://schemas.microsoft.com/office/powerpoint/2010/main" val="124506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3"/>
          <p:cNvPicPr>
            <a:picLocks noChangeAspect="1"/>
          </p:cNvPicPr>
          <p:nvPr userDrawn="1"/>
        </p:nvPicPr>
        <p:blipFill>
          <a:blip r:embed="rId2"/>
          <a:srcRect/>
          <a:stretch/>
        </p:blipFill>
        <p:spPr>
          <a:xfrm>
            <a:off x="0" y="0"/>
            <a:ext cx="10058399" cy="7772399"/>
          </a:xfrm>
          <a:prstGeom prst="rect">
            <a:avLst/>
          </a:prstGeom>
        </p:spPr>
      </p:pic>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A42BE1-A1C9-4444-A26B-FE45C3DF19A8}" type="slidenum">
              <a:rPr lang="en-US" smtClean="0"/>
              <a:t>‹#›</a:t>
            </a:fld>
            <a:endParaRPr lang="en-US" dirty="0"/>
          </a:p>
        </p:txBody>
      </p:sp>
    </p:spTree>
    <p:extLst>
      <p:ext uri="{BB962C8B-B14F-4D97-AF65-F5344CB8AC3E}">
        <p14:creationId xmlns:p14="http://schemas.microsoft.com/office/powerpoint/2010/main" val="64276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Content Placeholder 3"/>
          <p:cNvPicPr>
            <a:picLocks noChangeAspect="1"/>
          </p:cNvPicPr>
          <p:nvPr userDrawn="1"/>
        </p:nvPicPr>
        <p:blipFill>
          <a:blip r:embed="rId2"/>
          <a:srcRect/>
          <a:stretch/>
        </p:blipFill>
        <p:spPr>
          <a:xfrm>
            <a:off x="0" y="0"/>
            <a:ext cx="10058399" cy="777239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A42BE1-A1C9-4444-A26B-FE45C3DF19A8}" type="slidenum">
              <a:rPr lang="en-US" smtClean="0"/>
              <a:t>‹#›</a:t>
            </a:fld>
            <a:endParaRPr lang="en-US" dirty="0"/>
          </a:p>
        </p:txBody>
      </p:sp>
    </p:spTree>
    <p:extLst>
      <p:ext uri="{BB962C8B-B14F-4D97-AF65-F5344CB8AC3E}">
        <p14:creationId xmlns:p14="http://schemas.microsoft.com/office/powerpoint/2010/main" val="108561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3"/>
          <p:cNvPicPr>
            <a:picLocks noChangeAspect="1"/>
          </p:cNvPicPr>
          <p:nvPr userDrawn="1"/>
        </p:nvPicPr>
        <p:blipFill>
          <a:blip r:embed="rId2"/>
          <a:srcRect/>
          <a:stretch/>
        </p:blipFill>
        <p:spPr>
          <a:xfrm>
            <a:off x="0" y="0"/>
            <a:ext cx="10058399" cy="7772399"/>
          </a:xfrm>
          <a:prstGeom prst="rect">
            <a:avLst/>
          </a:prstGeom>
        </p:spPr>
      </p:pic>
      <p:sp>
        <p:nvSpPr>
          <p:cNvPr id="2" name="Date Placeholder 1"/>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A42BE1-A1C9-4444-A26B-FE45C3DF19A8}" type="slidenum">
              <a:rPr lang="en-US" smtClean="0"/>
              <a:t>‹#›</a:t>
            </a:fld>
            <a:endParaRPr lang="en-US" dirty="0"/>
          </a:p>
        </p:txBody>
      </p:sp>
    </p:spTree>
    <p:extLst>
      <p:ext uri="{BB962C8B-B14F-4D97-AF65-F5344CB8AC3E}">
        <p14:creationId xmlns:p14="http://schemas.microsoft.com/office/powerpoint/2010/main" val="97098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Content Placeholder 3"/>
          <p:cNvPicPr>
            <a:picLocks noChangeAspect="1"/>
          </p:cNvPicPr>
          <p:nvPr userDrawn="1"/>
        </p:nvPicPr>
        <p:blipFill>
          <a:blip r:embed="rId2"/>
          <a:srcRect/>
          <a:stretch/>
        </p:blipFill>
        <p:spPr>
          <a:xfrm>
            <a:off x="-265043" y="-154727"/>
            <a:ext cx="10058399" cy="7772399"/>
          </a:xfrm>
          <a:prstGeom prst="rect">
            <a:avLst/>
          </a:prstGeom>
        </p:spPr>
      </p:pic>
      <p:sp>
        <p:nvSpPr>
          <p:cNvPr id="2" name="Title 1"/>
          <p:cNvSpPr>
            <a:spLocks noGrp="1"/>
          </p:cNvSpPr>
          <p:nvPr>
            <p:ph type="title"/>
          </p:nvPr>
        </p:nvSpPr>
        <p:spPr>
          <a:xfrm>
            <a:off x="491640" y="168262"/>
            <a:ext cx="8875245" cy="984677"/>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577009"/>
            <a:ext cx="5092065" cy="5065516"/>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1577009"/>
            <a:ext cx="3244096" cy="5074511"/>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086136C-BF9A-7743-A43D-39D177D45F68}" type="datetimeFigureOut">
              <a:rPr lang="en-US" smtClean="0"/>
              <a:t>11/15/21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A42BE1-A1C9-4444-A26B-FE45C3DF19A8}" type="slidenum">
              <a:rPr lang="en-US" smtClean="0"/>
              <a:t>‹#›</a:t>
            </a:fld>
            <a:endParaRPr lang="en-US" dirty="0"/>
          </a:p>
        </p:txBody>
      </p:sp>
    </p:spTree>
    <p:extLst>
      <p:ext uri="{BB962C8B-B14F-4D97-AF65-F5344CB8AC3E}">
        <p14:creationId xmlns:p14="http://schemas.microsoft.com/office/powerpoint/2010/main" val="54247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13"/>
          <a:srcRect/>
          <a:stretch/>
        </p:blipFill>
        <p:spPr>
          <a:xfrm>
            <a:off x="0" y="0"/>
            <a:ext cx="10058399" cy="7772399"/>
          </a:xfrm>
          <a:prstGeom prst="rect">
            <a:avLst/>
          </a:prstGeom>
        </p:spPr>
      </p:pic>
      <p:sp>
        <p:nvSpPr>
          <p:cNvPr id="2" name="Title Placeholder 1"/>
          <p:cNvSpPr>
            <a:spLocks noGrp="1"/>
          </p:cNvSpPr>
          <p:nvPr>
            <p:ph type="title"/>
          </p:nvPr>
        </p:nvSpPr>
        <p:spPr>
          <a:xfrm>
            <a:off x="452976" y="122262"/>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B086136C-BF9A-7743-A43D-39D177D45F68}" type="datetimeFigureOut">
              <a:rPr lang="en-US" smtClean="0"/>
              <a:t>11/15/21</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1841472"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DA42BE1-A1C9-4444-A26B-FE45C3DF19A8}" type="slidenum">
              <a:rPr lang="en-US" smtClean="0"/>
              <a:t>‹#›</a:t>
            </a:fld>
            <a:endParaRPr lang="en-US" dirty="0"/>
          </a:p>
        </p:txBody>
      </p:sp>
    </p:spTree>
    <p:extLst>
      <p:ext uri="{BB962C8B-B14F-4D97-AF65-F5344CB8AC3E}">
        <p14:creationId xmlns:p14="http://schemas.microsoft.com/office/powerpoint/2010/main" val="1684970924"/>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txStyles>
    <p:titleStyle>
      <a:lvl1pPr algn="l" defTabSz="1005840" rtl="0" eaLnBrk="1" latinLnBrk="0" hangingPunct="1">
        <a:lnSpc>
          <a:spcPct val="90000"/>
        </a:lnSpc>
        <a:spcBef>
          <a:spcPct val="0"/>
        </a:spcBef>
        <a:buNone/>
        <a:defRPr lang="en-US" sz="4840" kern="1200" dirty="0">
          <a:solidFill>
            <a:schemeClr val="bg1"/>
          </a:solidFill>
          <a:latin typeface="Century Gothic"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heaadmin@brockport.edu"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www.brockport.edu/go/he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57300" y="3822696"/>
            <a:ext cx="7543800" cy="1752603"/>
          </a:xfrm>
        </p:spPr>
        <p:txBody>
          <a:bodyPr>
            <a:normAutofit/>
          </a:bodyPr>
          <a:lstStyle/>
          <a:p>
            <a:r>
              <a:rPr lang="en-US" sz="3200" dirty="0"/>
              <a:t>CEANY Annual Conference</a:t>
            </a:r>
          </a:p>
          <a:p>
            <a:r>
              <a:rPr lang="en-US" sz="3200" dirty="0"/>
              <a:t>November 18, 2021</a:t>
            </a:r>
          </a:p>
          <a:p>
            <a:r>
              <a:rPr lang="en-US" sz="3200" dirty="0"/>
              <a:t>Saratoga Springs, NY</a:t>
            </a:r>
          </a:p>
        </p:txBody>
      </p:sp>
      <p:sp>
        <p:nvSpPr>
          <p:cNvPr id="8" name="Title 7"/>
          <p:cNvSpPr>
            <a:spLocks noGrp="1"/>
          </p:cNvSpPr>
          <p:nvPr>
            <p:ph type="ctrTitle"/>
          </p:nvPr>
        </p:nvSpPr>
        <p:spPr/>
        <p:txBody>
          <a:bodyPr>
            <a:normAutofit fontScale="90000"/>
          </a:bodyPr>
          <a:lstStyle/>
          <a:p>
            <a:pPr algn="ctr"/>
            <a:r>
              <a:rPr lang="en-US" dirty="0"/>
              <a:t>Collaborating with Local Graduate Programs </a:t>
            </a:r>
            <a:br>
              <a:rPr lang="en-US" dirty="0"/>
            </a:br>
            <a:r>
              <a:rPr lang="en-US" dirty="0"/>
              <a:t>for Win-Win Capacity Building</a:t>
            </a:r>
          </a:p>
        </p:txBody>
      </p:sp>
    </p:spTree>
    <p:extLst>
      <p:ext uri="{BB962C8B-B14F-4D97-AF65-F5344CB8AC3E}">
        <p14:creationId xmlns:p14="http://schemas.microsoft.com/office/powerpoint/2010/main" val="341403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76" y="122262"/>
            <a:ext cx="8675370" cy="1502305"/>
          </a:xfrm>
        </p:spPr>
        <p:txBody>
          <a:bodyPr anchor="ctr">
            <a:normAutofit/>
          </a:bodyPr>
          <a:lstStyle/>
          <a:p>
            <a:br>
              <a:rPr lang="en-US" sz="3400" dirty="0"/>
            </a:br>
            <a:r>
              <a:rPr lang="en-US" sz="3400" dirty="0"/>
              <a:t>Two Different Spins</a:t>
            </a:r>
            <a:br>
              <a:rPr lang="en-US" sz="3400" dirty="0"/>
            </a:br>
            <a:endParaRPr lang="en-US" sz="3400" dirty="0"/>
          </a:p>
        </p:txBody>
      </p:sp>
      <p:sp>
        <p:nvSpPr>
          <p:cNvPr id="5" name="Content Placeholder 4">
            <a:extLst>
              <a:ext uri="{FF2B5EF4-FFF2-40B4-BE49-F238E27FC236}">
                <a16:creationId xmlns:a16="http://schemas.microsoft.com/office/drawing/2014/main" id="{998FE375-9875-46EB-93AA-644AC9D287CD}"/>
              </a:ext>
            </a:extLst>
          </p:cNvPr>
          <p:cNvSpPr>
            <a:spLocks noGrp="1"/>
          </p:cNvSpPr>
          <p:nvPr>
            <p:ph sz="half" idx="1"/>
          </p:nvPr>
        </p:nvSpPr>
        <p:spPr>
          <a:xfrm>
            <a:off x="452975" y="1624567"/>
            <a:ext cx="4993083" cy="6025571"/>
          </a:xfrm>
        </p:spPr>
        <p:txBody>
          <a:bodyPr>
            <a:normAutofit fontScale="92500" lnSpcReduction="20000"/>
          </a:bodyPr>
          <a:lstStyle/>
          <a:p>
            <a:pPr marL="0" indent="0">
              <a:buNone/>
            </a:pPr>
            <a:r>
              <a:rPr lang="en-US" sz="3200" b="1" u="sng" dirty="0"/>
              <a:t>Special Sessions &amp; Programs (CE Office)</a:t>
            </a:r>
          </a:p>
          <a:p>
            <a:pPr>
              <a:buFont typeface="Wingdings" pitchFamily="2" charset="2"/>
              <a:buChar char="§"/>
            </a:pPr>
            <a:r>
              <a:rPr lang="en-US" sz="3200" dirty="0"/>
              <a:t>More tasks &amp; initiatives than staff </a:t>
            </a:r>
          </a:p>
          <a:p>
            <a:pPr>
              <a:buFont typeface="Wingdings" pitchFamily="2" charset="2"/>
              <a:buChar char="§"/>
            </a:pPr>
            <a:r>
              <a:rPr lang="en-US" sz="3200" dirty="0"/>
              <a:t>Younger staff for technology/social media expertise &amp; savvy</a:t>
            </a:r>
          </a:p>
          <a:p>
            <a:pPr marL="0" indent="0">
              <a:buNone/>
            </a:pPr>
            <a:endParaRPr lang="en-US" sz="3200" dirty="0"/>
          </a:p>
          <a:p>
            <a:pPr marL="0" indent="0">
              <a:buNone/>
            </a:pPr>
            <a:r>
              <a:rPr lang="en-US" sz="3200" b="1" u="sng" dirty="0"/>
              <a:t>Higher Education Administration, MSEd. Program</a:t>
            </a:r>
          </a:p>
          <a:p>
            <a:pPr>
              <a:buFont typeface="Wingdings" pitchFamily="2" charset="2"/>
              <a:buChar char="§"/>
            </a:pPr>
            <a:r>
              <a:rPr lang="en-US" sz="3200" dirty="0"/>
              <a:t>Help students find internship sites/placements</a:t>
            </a:r>
          </a:p>
          <a:p>
            <a:pPr>
              <a:buFont typeface="Wingdings" pitchFamily="2" charset="2"/>
              <a:buChar char="§"/>
            </a:pPr>
            <a:r>
              <a:rPr lang="en-US" sz="3200" dirty="0"/>
              <a:t>Expand database re: sites, supervisors,  &amp; success</a:t>
            </a:r>
          </a:p>
          <a:p>
            <a:pPr marL="0" indent="0">
              <a:buNone/>
            </a:pPr>
            <a:endParaRPr lang="en-US" sz="2400" dirty="0"/>
          </a:p>
        </p:txBody>
      </p:sp>
      <p:pic>
        <p:nvPicPr>
          <p:cNvPr id="3076" name="Picture 4">
            <a:extLst>
              <a:ext uri="{FF2B5EF4-FFF2-40B4-BE49-F238E27FC236}">
                <a16:creationId xmlns:a16="http://schemas.microsoft.com/office/drawing/2014/main" id="{797E7318-19E9-434F-8C2F-C9752B4A1B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6501" y="2501324"/>
            <a:ext cx="4274820" cy="3986269"/>
          </a:xfrm>
          <a:prstGeom prst="rect">
            <a:avLst/>
          </a:prstGeom>
          <a:solidFill>
            <a:srgbClr val="FFFFFF"/>
          </a:solidFill>
        </p:spPr>
      </p:pic>
    </p:spTree>
    <p:extLst>
      <p:ext uri="{BB962C8B-B14F-4D97-AF65-F5344CB8AC3E}">
        <p14:creationId xmlns:p14="http://schemas.microsoft.com/office/powerpoint/2010/main" val="4009501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0" y="168262"/>
            <a:ext cx="8875245" cy="984677"/>
          </a:xfrm>
        </p:spPr>
        <p:txBody>
          <a:bodyPr anchor="b">
            <a:normAutofit/>
          </a:bodyPr>
          <a:lstStyle/>
          <a:p>
            <a:r>
              <a:rPr lang="en-US" sz="3000" dirty="0"/>
              <a:t>Service Office</a:t>
            </a:r>
            <a:br>
              <a:rPr lang="en-US" sz="3000" dirty="0"/>
            </a:br>
            <a:endParaRPr lang="en-US" sz="3000" dirty="0"/>
          </a:p>
        </p:txBody>
      </p:sp>
      <p:pic>
        <p:nvPicPr>
          <p:cNvPr id="1026" name="Picture 2">
            <a:extLst>
              <a:ext uri="{FF2B5EF4-FFF2-40B4-BE49-F238E27FC236}">
                <a16:creationId xmlns:a16="http://schemas.microsoft.com/office/drawing/2014/main" id="{78357E30-F196-5B48-B465-A3C84B0F5E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8620" y="1577009"/>
            <a:ext cx="4027085" cy="5065516"/>
          </a:xfrm>
          <a:prstGeom prst="rect">
            <a:avLst/>
          </a:prstGeom>
          <a:solidFill>
            <a:srgbClr val="FFFFFF"/>
          </a:solidFill>
        </p:spPr>
      </p:pic>
      <p:sp>
        <p:nvSpPr>
          <p:cNvPr id="5" name="Content Placeholder 4">
            <a:extLst>
              <a:ext uri="{FF2B5EF4-FFF2-40B4-BE49-F238E27FC236}">
                <a16:creationId xmlns:a16="http://schemas.microsoft.com/office/drawing/2014/main" id="{998FE375-9875-46EB-93AA-644AC9D287CD}"/>
              </a:ext>
            </a:extLst>
          </p:cNvPr>
          <p:cNvSpPr>
            <a:spLocks noGrp="1"/>
          </p:cNvSpPr>
          <p:nvPr>
            <p:ph type="body" sz="half" idx="2"/>
          </p:nvPr>
        </p:nvSpPr>
        <p:spPr>
          <a:xfrm>
            <a:off x="692824" y="1577009"/>
            <a:ext cx="4115795" cy="5074511"/>
          </a:xfrm>
        </p:spPr>
        <p:txBody>
          <a:bodyPr>
            <a:normAutofit/>
          </a:bodyPr>
          <a:lstStyle/>
          <a:p>
            <a:pPr marL="0" indent="0">
              <a:buNone/>
            </a:pPr>
            <a:r>
              <a:rPr lang="en-US" sz="2800" b="1" u="sng" dirty="0"/>
              <a:t>MetroCenter and Special Sessions &amp; Programs </a:t>
            </a:r>
          </a:p>
          <a:p>
            <a:pPr>
              <a:buFont typeface="Wingdings" pitchFamily="2" charset="2"/>
              <a:buChar char="§"/>
            </a:pPr>
            <a:r>
              <a:rPr lang="en-US" sz="2800" dirty="0"/>
              <a:t>More tasks &amp; initiatives than staff </a:t>
            </a:r>
          </a:p>
          <a:p>
            <a:pPr>
              <a:buFont typeface="Wingdings" pitchFamily="2" charset="2"/>
              <a:buChar char="§"/>
            </a:pPr>
            <a:r>
              <a:rPr lang="en-US" sz="2800" dirty="0"/>
              <a:t>Younger staff for technology/social media expertise, savvy, &amp; student perspective</a:t>
            </a:r>
          </a:p>
          <a:p>
            <a:pPr>
              <a:buFont typeface="Wingdings" pitchFamily="2" charset="2"/>
              <a:buChar char="§"/>
            </a:pPr>
            <a:r>
              <a:rPr lang="en-US" sz="2800" dirty="0"/>
              <a:t>Capacity building at an affordable cost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0594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76" y="122262"/>
            <a:ext cx="8675370" cy="1502305"/>
          </a:xfrm>
        </p:spPr>
        <p:txBody>
          <a:bodyPr anchor="ctr">
            <a:normAutofit/>
          </a:bodyPr>
          <a:lstStyle/>
          <a:p>
            <a:r>
              <a:rPr lang="en-US" dirty="0"/>
              <a:t>Academic Program</a:t>
            </a:r>
            <a:br>
              <a:rPr lang="en-US" dirty="0"/>
            </a:br>
            <a:endParaRPr lang="en-US" dirty="0"/>
          </a:p>
        </p:txBody>
      </p:sp>
      <p:pic>
        <p:nvPicPr>
          <p:cNvPr id="2050" name="Picture 2">
            <a:extLst>
              <a:ext uri="{FF2B5EF4-FFF2-40B4-BE49-F238E27FC236}">
                <a16:creationId xmlns:a16="http://schemas.microsoft.com/office/drawing/2014/main" id="{4D7919BF-B212-7B49-B5AA-DCA1629469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1515" y="2397390"/>
            <a:ext cx="4274820" cy="4274820"/>
          </a:xfrm>
          <a:prstGeom prst="rect">
            <a:avLst/>
          </a:prstGeom>
          <a:solidFill>
            <a:srgbClr val="FFFFFF"/>
          </a:solidFill>
        </p:spPr>
      </p:pic>
      <p:sp>
        <p:nvSpPr>
          <p:cNvPr id="5" name="Content Placeholder 4">
            <a:extLst>
              <a:ext uri="{FF2B5EF4-FFF2-40B4-BE49-F238E27FC236}">
                <a16:creationId xmlns:a16="http://schemas.microsoft.com/office/drawing/2014/main" id="{998FE375-9875-46EB-93AA-644AC9D287CD}"/>
              </a:ext>
            </a:extLst>
          </p:cNvPr>
          <p:cNvSpPr>
            <a:spLocks noGrp="1"/>
          </p:cNvSpPr>
          <p:nvPr>
            <p:ph sz="half" idx="2"/>
          </p:nvPr>
        </p:nvSpPr>
        <p:spPr>
          <a:xfrm>
            <a:off x="5092065" y="2069042"/>
            <a:ext cx="4274820" cy="4931516"/>
          </a:xfrm>
        </p:spPr>
        <p:txBody>
          <a:bodyPr>
            <a:normAutofit/>
          </a:bodyPr>
          <a:lstStyle/>
          <a:p>
            <a:pPr marL="0" indent="0">
              <a:buNone/>
            </a:pPr>
            <a:r>
              <a:rPr lang="en-US" sz="2800" b="1" u="sng" dirty="0"/>
              <a:t>Higher Education Administration, MSEd. Program</a:t>
            </a:r>
          </a:p>
          <a:p>
            <a:pPr>
              <a:buFont typeface="Wingdings" pitchFamily="2" charset="2"/>
              <a:buChar char="§"/>
            </a:pPr>
            <a:r>
              <a:rPr lang="en-US" sz="2800" dirty="0"/>
              <a:t>Help students find internship sites &amp; placements</a:t>
            </a:r>
          </a:p>
          <a:p>
            <a:pPr>
              <a:buFont typeface="Wingdings" pitchFamily="2" charset="2"/>
              <a:buChar char="§"/>
            </a:pPr>
            <a:r>
              <a:rPr lang="en-US" sz="2800" dirty="0"/>
              <a:t>Expand networks &amp; database re: sites, supervisors,  &amp; successes</a:t>
            </a:r>
          </a:p>
          <a:p>
            <a:pPr>
              <a:buFont typeface="Wingdings" pitchFamily="2" charset="2"/>
              <a:buChar char="§"/>
            </a:pPr>
            <a:r>
              <a:rPr lang="en-US" sz="2800" i="1" dirty="0"/>
              <a:t>Symbiotic match-making</a:t>
            </a:r>
          </a:p>
          <a:p>
            <a:pPr marL="0" indent="0">
              <a:buNone/>
            </a:pPr>
            <a:endParaRPr lang="en-US" sz="2800" dirty="0"/>
          </a:p>
        </p:txBody>
      </p:sp>
      <p:sp>
        <p:nvSpPr>
          <p:cNvPr id="3" name="TextBox 2">
            <a:extLst>
              <a:ext uri="{FF2B5EF4-FFF2-40B4-BE49-F238E27FC236}">
                <a16:creationId xmlns:a16="http://schemas.microsoft.com/office/drawing/2014/main" id="{0B8CEC7A-F0E3-5D43-B4D7-C16E72067B6F}"/>
              </a:ext>
            </a:extLst>
          </p:cNvPr>
          <p:cNvSpPr txBox="1"/>
          <p:nvPr/>
        </p:nvSpPr>
        <p:spPr>
          <a:xfrm>
            <a:off x="4837043" y="78187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729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5A09-3FAE-FC40-8670-34AD6231DEF7}"/>
              </a:ext>
            </a:extLst>
          </p:cNvPr>
          <p:cNvSpPr>
            <a:spLocks noGrp="1"/>
          </p:cNvSpPr>
          <p:nvPr>
            <p:ph type="title"/>
          </p:nvPr>
        </p:nvSpPr>
        <p:spPr/>
        <p:txBody>
          <a:bodyPr/>
          <a:lstStyle/>
          <a:p>
            <a:r>
              <a:rPr lang="en-US" dirty="0"/>
              <a:t>Sample HEA Intern Projects</a:t>
            </a:r>
          </a:p>
        </p:txBody>
      </p:sp>
      <p:sp>
        <p:nvSpPr>
          <p:cNvPr id="3" name="Content Placeholder 2">
            <a:extLst>
              <a:ext uri="{FF2B5EF4-FFF2-40B4-BE49-F238E27FC236}">
                <a16:creationId xmlns:a16="http://schemas.microsoft.com/office/drawing/2014/main" id="{7C9AE6EC-F0B8-C941-9131-0D70A9E1061E}"/>
              </a:ext>
            </a:extLst>
          </p:cNvPr>
          <p:cNvSpPr>
            <a:spLocks noGrp="1"/>
          </p:cNvSpPr>
          <p:nvPr>
            <p:ph idx="1"/>
          </p:nvPr>
        </p:nvSpPr>
        <p:spPr>
          <a:xfrm>
            <a:off x="1110615" y="1929342"/>
            <a:ext cx="8675370" cy="4931516"/>
          </a:xfrm>
        </p:spPr>
        <p:txBody>
          <a:bodyPr numCol="2">
            <a:normAutofit lnSpcReduction="10000"/>
          </a:bodyPr>
          <a:lstStyle/>
          <a:p>
            <a:pPr>
              <a:buFont typeface="Wingdings" pitchFamily="2" charset="2"/>
              <a:buChar char="§"/>
            </a:pPr>
            <a:r>
              <a:rPr lang="en-US" dirty="0"/>
              <a:t>Conduct Survey Research</a:t>
            </a:r>
          </a:p>
          <a:p>
            <a:pPr>
              <a:buFont typeface="Wingdings" pitchFamily="2" charset="2"/>
              <a:buChar char="§"/>
            </a:pPr>
            <a:r>
              <a:rPr lang="en-US" dirty="0"/>
              <a:t>Revamp a peer mentoring program </a:t>
            </a:r>
          </a:p>
          <a:p>
            <a:pPr>
              <a:buFont typeface="Wingdings" pitchFamily="2" charset="2"/>
              <a:buChar char="§"/>
            </a:pPr>
            <a:r>
              <a:rPr lang="en-US" dirty="0"/>
              <a:t>Create a training manual and evaluation for a mentoring program</a:t>
            </a:r>
          </a:p>
          <a:p>
            <a:pPr>
              <a:buFont typeface="Wingdings" pitchFamily="2" charset="2"/>
              <a:buChar char="§"/>
            </a:pPr>
            <a:r>
              <a:rPr lang="en-US" dirty="0"/>
              <a:t>Create marketing and social media messaging</a:t>
            </a:r>
          </a:p>
          <a:p>
            <a:pPr>
              <a:buFont typeface="Wingdings" pitchFamily="2" charset="2"/>
              <a:buChar char="§"/>
            </a:pPr>
            <a:r>
              <a:rPr lang="en-US" dirty="0"/>
              <a:t>Research best practices for implementing a Chat-Bot</a:t>
            </a:r>
          </a:p>
          <a:p>
            <a:pPr>
              <a:buFont typeface="Wingdings" pitchFamily="2" charset="2"/>
              <a:buChar char="§"/>
            </a:pPr>
            <a:r>
              <a:rPr lang="en-US" dirty="0"/>
              <a:t>Train Greek organizations on integrating DEI practices in their </a:t>
            </a:r>
            <a:r>
              <a:rPr lang="en-US" i="1" dirty="0"/>
              <a:t>rush</a:t>
            </a:r>
            <a:r>
              <a:rPr lang="en-US" dirty="0"/>
              <a:t> practices. </a:t>
            </a:r>
          </a:p>
          <a:p>
            <a:pPr>
              <a:buFont typeface="Wingdings" pitchFamily="2" charset="2"/>
              <a:buChar char="§"/>
            </a:pPr>
            <a:r>
              <a:rPr lang="en-US" dirty="0"/>
              <a:t>Create a newsletter for a career resources dept. </a:t>
            </a:r>
          </a:p>
          <a:p>
            <a:pPr>
              <a:buFont typeface="Wingdings" pitchFamily="2" charset="2"/>
              <a:buChar char="§"/>
            </a:pPr>
            <a:r>
              <a:rPr lang="en-US" dirty="0"/>
              <a:t>Research, create, and implement an alcohol-alternative wellness program. </a:t>
            </a:r>
          </a:p>
        </p:txBody>
      </p:sp>
    </p:spTree>
    <p:extLst>
      <p:ext uri="{BB962C8B-B14F-4D97-AF65-F5344CB8AC3E}">
        <p14:creationId xmlns:p14="http://schemas.microsoft.com/office/powerpoint/2010/main" val="329347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30" y="237490"/>
            <a:ext cx="9252744" cy="1140736"/>
          </a:xfrm>
        </p:spPr>
        <p:txBody>
          <a:bodyPr anchor="b">
            <a:normAutofit/>
          </a:bodyPr>
          <a:lstStyle/>
          <a:p>
            <a:r>
              <a:rPr lang="en-US" dirty="0"/>
              <a:t>Structural Considerations </a:t>
            </a:r>
          </a:p>
        </p:txBody>
      </p:sp>
      <p:pic>
        <p:nvPicPr>
          <p:cNvPr id="5122" name="Picture 2">
            <a:extLst>
              <a:ext uri="{FF2B5EF4-FFF2-40B4-BE49-F238E27FC236}">
                <a16:creationId xmlns:a16="http://schemas.microsoft.com/office/drawing/2014/main" id="{1D3DA3C5-8159-2448-9892-F90BE15083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6045" y="1816725"/>
            <a:ext cx="4042150" cy="37772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98FE375-9875-46EB-93AA-644AC9D287CD}"/>
              </a:ext>
            </a:extLst>
          </p:cNvPr>
          <p:cNvSpPr>
            <a:spLocks noGrp="1"/>
          </p:cNvSpPr>
          <p:nvPr>
            <p:ph type="body" sz="half" idx="2"/>
          </p:nvPr>
        </p:nvSpPr>
        <p:spPr>
          <a:xfrm>
            <a:off x="692824" y="1749287"/>
            <a:ext cx="4336376" cy="5565913"/>
          </a:xfrm>
        </p:spPr>
        <p:txBody>
          <a:bodyPr>
            <a:normAutofit/>
          </a:bodyPr>
          <a:lstStyle/>
          <a:p>
            <a:pPr marL="0" indent="0">
              <a:buNone/>
            </a:pPr>
            <a:r>
              <a:rPr lang="en-US" sz="2400" b="1" dirty="0"/>
              <a:t>STRATEGY Approach</a:t>
            </a:r>
          </a:p>
          <a:p>
            <a:pPr marL="0" indent="0">
              <a:buNone/>
            </a:pPr>
            <a:r>
              <a:rPr lang="en-US" sz="2800" b="1" i="1" u="sng" dirty="0"/>
              <a:t>S</a:t>
            </a:r>
            <a:r>
              <a:rPr lang="en-US" sz="2800" dirty="0"/>
              <a:t>ite</a:t>
            </a:r>
            <a:r>
              <a:rPr lang="en-US" sz="2800" i="1" dirty="0"/>
              <a:t> </a:t>
            </a:r>
            <a:r>
              <a:rPr lang="en-US" sz="2800" dirty="0"/>
              <a:t>Supervisor (Mentor)</a:t>
            </a:r>
          </a:p>
          <a:p>
            <a:pPr marL="0" indent="0">
              <a:buNone/>
            </a:pPr>
            <a:r>
              <a:rPr lang="en-US" sz="2800" b="1" i="1" dirty="0"/>
              <a:t>   </a:t>
            </a:r>
            <a:r>
              <a:rPr lang="en-US" sz="2800" b="1" i="1" u="sng" dirty="0"/>
              <a:t>T</a:t>
            </a:r>
            <a:r>
              <a:rPr lang="en-US" sz="2800" dirty="0"/>
              <a:t>eam </a:t>
            </a:r>
          </a:p>
          <a:p>
            <a:pPr marL="0" indent="0">
              <a:buNone/>
            </a:pPr>
            <a:r>
              <a:rPr lang="en-US" sz="2800" b="1" i="1" dirty="0"/>
              <a:t>      </a:t>
            </a:r>
            <a:r>
              <a:rPr lang="en-US" sz="2800" b="1" i="1" u="sng" dirty="0"/>
              <a:t>R</a:t>
            </a:r>
            <a:r>
              <a:rPr lang="en-US" sz="2800" dirty="0"/>
              <a:t>esources</a:t>
            </a:r>
          </a:p>
          <a:p>
            <a:pPr marL="0" indent="0">
              <a:buNone/>
            </a:pPr>
            <a:r>
              <a:rPr lang="en-US" sz="2800" b="1" i="1" dirty="0"/>
              <a:t>         </a:t>
            </a:r>
            <a:r>
              <a:rPr lang="en-US" sz="2800" b="1" i="1" u="sng" dirty="0"/>
              <a:t>A</a:t>
            </a:r>
            <a:r>
              <a:rPr lang="en-US" sz="2800" dirty="0"/>
              <a:t>ctivities</a:t>
            </a:r>
          </a:p>
          <a:p>
            <a:pPr marL="0" indent="0">
              <a:buNone/>
            </a:pPr>
            <a:r>
              <a:rPr lang="en-US" sz="2800" b="1" i="1" dirty="0"/>
              <a:t>            </a:t>
            </a:r>
            <a:r>
              <a:rPr lang="en-US" sz="2800" b="1" i="1" u="sng" dirty="0"/>
              <a:t>T</a:t>
            </a:r>
            <a:r>
              <a:rPr lang="en-US" sz="2800" dirty="0"/>
              <a:t>imeline</a:t>
            </a:r>
          </a:p>
          <a:p>
            <a:r>
              <a:rPr lang="en-US" sz="2800" b="1" i="1" dirty="0"/>
              <a:t>               </a:t>
            </a:r>
            <a:r>
              <a:rPr lang="en-US" sz="2800" b="1" i="1" u="sng" dirty="0"/>
              <a:t>E</a:t>
            </a:r>
            <a:r>
              <a:rPr lang="en-US" sz="2800" dirty="0"/>
              <a:t>nvironment             	       (Host- site)</a:t>
            </a:r>
          </a:p>
          <a:p>
            <a:pPr marL="0" indent="0">
              <a:buNone/>
            </a:pPr>
            <a:r>
              <a:rPr lang="en-US" sz="2800" dirty="0"/>
              <a:t>                   </a:t>
            </a:r>
            <a:r>
              <a:rPr lang="en-US" sz="2800" b="1" i="1" u="sng" dirty="0"/>
              <a:t>G</a:t>
            </a:r>
            <a:r>
              <a:rPr lang="en-US" sz="2800" dirty="0"/>
              <a:t>ame Plan</a:t>
            </a:r>
          </a:p>
          <a:p>
            <a:pPr marL="0" indent="0">
              <a:buNone/>
            </a:pPr>
            <a:r>
              <a:rPr lang="en-US" sz="2800" b="1" i="1" dirty="0"/>
              <a:t>                      </a:t>
            </a:r>
            <a:r>
              <a:rPr lang="en-US" sz="2800" b="1" i="1" u="sng" dirty="0"/>
              <a:t>Y</a:t>
            </a:r>
            <a:r>
              <a:rPr lang="en-US" sz="2800" b="1" dirty="0"/>
              <a:t> </a:t>
            </a:r>
            <a:r>
              <a:rPr lang="en-US" sz="2800" dirty="0"/>
              <a:t>(Why?)</a:t>
            </a:r>
          </a:p>
        </p:txBody>
      </p:sp>
    </p:spTree>
    <p:extLst>
      <p:ext uri="{BB962C8B-B14F-4D97-AF65-F5344CB8AC3E}">
        <p14:creationId xmlns:p14="http://schemas.microsoft.com/office/powerpoint/2010/main" val="949359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t>
            </a:r>
            <a:r>
              <a:rPr lang="en-US" u="sng" dirty="0"/>
              <a:t>ite</a:t>
            </a:r>
            <a:r>
              <a:rPr lang="en-US" i="1" u="sng" dirty="0"/>
              <a:t> </a:t>
            </a:r>
            <a:r>
              <a:rPr lang="en-US" u="sng" dirty="0"/>
              <a:t>Supervisor (Mentor)</a:t>
            </a:r>
          </a:p>
        </p:txBody>
      </p:sp>
      <p:sp>
        <p:nvSpPr>
          <p:cNvPr id="5" name="Content Placeholder 4">
            <a:extLst>
              <a:ext uri="{FF2B5EF4-FFF2-40B4-BE49-F238E27FC236}">
                <a16:creationId xmlns:a16="http://schemas.microsoft.com/office/drawing/2014/main" id="{998FE375-9875-46EB-93AA-644AC9D287CD}"/>
              </a:ext>
            </a:extLst>
          </p:cNvPr>
          <p:cNvSpPr>
            <a:spLocks noGrp="1"/>
          </p:cNvSpPr>
          <p:nvPr>
            <p:ph idx="1"/>
          </p:nvPr>
        </p:nvSpPr>
        <p:spPr>
          <a:xfrm>
            <a:off x="691515" y="2069042"/>
            <a:ext cx="3638438" cy="4931516"/>
          </a:xfrm>
        </p:spPr>
        <p:txBody>
          <a:bodyPr>
            <a:normAutofit/>
          </a:bodyPr>
          <a:lstStyle/>
          <a:p>
            <a:pPr marL="0" indent="0">
              <a:buNone/>
            </a:pPr>
            <a:r>
              <a:rPr lang="en-US" b="1" u="sng" dirty="0"/>
              <a:t>Qualifications</a:t>
            </a:r>
            <a:endParaRPr lang="en-US" b="1" dirty="0"/>
          </a:p>
          <a:p>
            <a:pPr>
              <a:buFont typeface="Wingdings" pitchFamily="2" charset="2"/>
              <a:buChar char="§"/>
            </a:pPr>
            <a:r>
              <a:rPr lang="en-US" b="1" dirty="0"/>
              <a:t>Educational Level</a:t>
            </a:r>
          </a:p>
          <a:p>
            <a:pPr>
              <a:buFont typeface="Wingdings" pitchFamily="2" charset="2"/>
              <a:buChar char="§"/>
            </a:pPr>
            <a:r>
              <a:rPr lang="en-US" b="1" dirty="0"/>
              <a:t>Supervisory Experience</a:t>
            </a:r>
          </a:p>
          <a:p>
            <a:pPr>
              <a:buFont typeface="Wingdings" pitchFamily="2" charset="2"/>
              <a:buChar char="§"/>
            </a:pPr>
            <a:r>
              <a:rPr lang="en-US" b="1" dirty="0"/>
              <a:t>Expertise Area &amp; Tenure</a:t>
            </a:r>
          </a:p>
          <a:p>
            <a:pPr>
              <a:buFont typeface="Wingdings" pitchFamily="2" charset="2"/>
              <a:buChar char="§"/>
            </a:pPr>
            <a:r>
              <a:rPr lang="en-US" b="1" dirty="0"/>
              <a:t>Job Title</a:t>
            </a:r>
            <a:endParaRPr lang="en-US" dirty="0"/>
          </a:p>
        </p:txBody>
      </p:sp>
      <p:sp>
        <p:nvSpPr>
          <p:cNvPr id="4" name="TextBox 3">
            <a:extLst>
              <a:ext uri="{FF2B5EF4-FFF2-40B4-BE49-F238E27FC236}">
                <a16:creationId xmlns:a16="http://schemas.microsoft.com/office/drawing/2014/main" id="{78530D2B-79DC-104F-ACE6-C2A2251BA467}"/>
              </a:ext>
            </a:extLst>
          </p:cNvPr>
          <p:cNvSpPr txBox="1"/>
          <p:nvPr/>
        </p:nvSpPr>
        <p:spPr>
          <a:xfrm>
            <a:off x="5230906" y="1974913"/>
            <a:ext cx="4135978" cy="5490157"/>
          </a:xfrm>
          <a:prstGeom prst="rect">
            <a:avLst/>
          </a:prstGeom>
          <a:noFill/>
        </p:spPr>
        <p:txBody>
          <a:bodyPr wrap="square" rtlCol="0">
            <a:spAutoFit/>
          </a:bodyPr>
          <a:lstStyle/>
          <a:p>
            <a:pPr defTabSz="1005840">
              <a:lnSpc>
                <a:spcPct val="90000"/>
              </a:lnSpc>
              <a:spcBef>
                <a:spcPts val="1100"/>
              </a:spcBef>
            </a:pPr>
            <a:r>
              <a:rPr lang="en-US" sz="3080" b="1" u="sng" dirty="0"/>
              <a:t>Commitment</a:t>
            </a:r>
            <a:endParaRPr lang="en-US" sz="3080" b="1" dirty="0"/>
          </a:p>
          <a:p>
            <a:pPr marL="457200" indent="-457200" defTabSz="1005840">
              <a:lnSpc>
                <a:spcPct val="90000"/>
              </a:lnSpc>
              <a:spcBef>
                <a:spcPts val="1100"/>
              </a:spcBef>
              <a:buFont typeface="Arial" panose="020B0604020202020204" pitchFamily="34" charset="0"/>
              <a:buChar char="•"/>
            </a:pPr>
            <a:r>
              <a:rPr lang="en-US" sz="3080" b="1" dirty="0"/>
              <a:t>On- boarding </a:t>
            </a:r>
          </a:p>
          <a:p>
            <a:pPr marL="457200" indent="-457200" defTabSz="1005840">
              <a:lnSpc>
                <a:spcPct val="90000"/>
              </a:lnSpc>
              <a:spcBef>
                <a:spcPts val="1100"/>
              </a:spcBef>
              <a:buFont typeface="Arial" panose="020B0604020202020204" pitchFamily="34" charset="0"/>
              <a:buChar char="•"/>
            </a:pPr>
            <a:r>
              <a:rPr lang="en-US" sz="3080" b="1" dirty="0"/>
              <a:t>Weekly 1-on-1 &amp; direction</a:t>
            </a:r>
          </a:p>
          <a:p>
            <a:pPr marL="457200" indent="-457200" defTabSz="1005840">
              <a:lnSpc>
                <a:spcPct val="90000"/>
              </a:lnSpc>
              <a:spcBef>
                <a:spcPts val="1100"/>
              </a:spcBef>
              <a:buFont typeface="Arial" panose="020B0604020202020204" pitchFamily="34" charset="0"/>
              <a:buChar char="•"/>
            </a:pPr>
            <a:r>
              <a:rPr lang="en-US" sz="3080" b="1" dirty="0"/>
              <a:t>Verify activity/hours log</a:t>
            </a:r>
          </a:p>
          <a:p>
            <a:pPr marL="457200" indent="-457200" defTabSz="1005840">
              <a:lnSpc>
                <a:spcPct val="90000"/>
              </a:lnSpc>
              <a:spcBef>
                <a:spcPts val="1100"/>
              </a:spcBef>
              <a:buFont typeface="Arial" panose="020B0604020202020204" pitchFamily="34" charset="0"/>
              <a:buChar char="•"/>
            </a:pPr>
            <a:r>
              <a:rPr lang="en-US" sz="3080" b="1" dirty="0"/>
              <a:t>Participate in check-in meetings </a:t>
            </a:r>
          </a:p>
          <a:p>
            <a:pPr marL="457200" indent="-457200" defTabSz="1005840">
              <a:lnSpc>
                <a:spcPct val="90000"/>
              </a:lnSpc>
              <a:spcBef>
                <a:spcPts val="1100"/>
              </a:spcBef>
              <a:buFont typeface="Arial" panose="020B0604020202020204" pitchFamily="34" charset="0"/>
              <a:buChar char="•"/>
            </a:pPr>
            <a:r>
              <a:rPr lang="en-US" sz="3080" b="1" dirty="0"/>
              <a:t>Complete mid-term formative &amp; final evaluation </a:t>
            </a:r>
          </a:p>
        </p:txBody>
      </p:sp>
    </p:spTree>
    <p:extLst>
      <p:ext uri="{BB962C8B-B14F-4D97-AF65-F5344CB8AC3E}">
        <p14:creationId xmlns:p14="http://schemas.microsoft.com/office/powerpoint/2010/main" val="56205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76" y="122262"/>
            <a:ext cx="8675370" cy="1502305"/>
          </a:xfrm>
        </p:spPr>
        <p:txBody>
          <a:bodyPr anchor="ctr">
            <a:normAutofit/>
          </a:bodyPr>
          <a:lstStyle/>
          <a:p>
            <a:r>
              <a:rPr lang="en-US" b="1" i="1" u="sng" dirty="0"/>
              <a:t>T</a:t>
            </a:r>
            <a:r>
              <a:rPr lang="en-US" u="sng" dirty="0"/>
              <a:t>eam </a:t>
            </a:r>
          </a:p>
        </p:txBody>
      </p:sp>
      <p:sp>
        <p:nvSpPr>
          <p:cNvPr id="5" name="Content Placeholder 4">
            <a:extLst>
              <a:ext uri="{FF2B5EF4-FFF2-40B4-BE49-F238E27FC236}">
                <a16:creationId xmlns:a16="http://schemas.microsoft.com/office/drawing/2014/main" id="{998FE375-9875-46EB-93AA-644AC9D287CD}"/>
              </a:ext>
            </a:extLst>
          </p:cNvPr>
          <p:cNvSpPr>
            <a:spLocks noGrp="1"/>
          </p:cNvSpPr>
          <p:nvPr>
            <p:ph sz="half" idx="1"/>
          </p:nvPr>
        </p:nvSpPr>
        <p:spPr>
          <a:xfrm>
            <a:off x="691514" y="2069041"/>
            <a:ext cx="5131062" cy="5205818"/>
          </a:xfrm>
        </p:spPr>
        <p:txBody>
          <a:bodyPr>
            <a:normAutofit fontScale="92500" lnSpcReduction="10000"/>
          </a:bodyPr>
          <a:lstStyle/>
          <a:p>
            <a:pPr marL="0" indent="0">
              <a:buNone/>
            </a:pPr>
            <a:r>
              <a:rPr lang="en-US" sz="2600" b="1" i="1" dirty="0"/>
              <a:t>    </a:t>
            </a:r>
          </a:p>
          <a:p>
            <a:pPr marL="0" indent="0">
              <a:buNone/>
            </a:pPr>
            <a:r>
              <a:rPr lang="en-US" sz="3500" b="1" dirty="0"/>
              <a:t>Provide:</a:t>
            </a:r>
          </a:p>
          <a:p>
            <a:pPr>
              <a:buFont typeface="Wingdings" pitchFamily="2" charset="2"/>
              <a:buChar char="§"/>
            </a:pPr>
            <a:r>
              <a:rPr lang="en-US" sz="3500" b="1" dirty="0"/>
              <a:t> Integration/connection with entire team </a:t>
            </a:r>
          </a:p>
          <a:p>
            <a:pPr>
              <a:buFont typeface="Wingdings" pitchFamily="2" charset="2"/>
              <a:buChar char="§"/>
            </a:pPr>
            <a:r>
              <a:rPr lang="en-US" sz="3500" b="1" dirty="0"/>
              <a:t>Exposure to diverse networks across campus</a:t>
            </a:r>
          </a:p>
          <a:p>
            <a:pPr>
              <a:buFont typeface="Wingdings" pitchFamily="2" charset="2"/>
              <a:buChar char="§"/>
            </a:pPr>
            <a:r>
              <a:rPr lang="en-US" sz="3500" b="1" dirty="0"/>
              <a:t>Opportunities to observe cross-divisional and upper-level meetings</a:t>
            </a:r>
          </a:p>
          <a:p>
            <a:pPr>
              <a:buFont typeface="Wingdings" pitchFamily="2" charset="2"/>
              <a:buChar char="§"/>
            </a:pPr>
            <a:r>
              <a:rPr lang="en-US" sz="3500" b="1" dirty="0"/>
              <a:t>Opportunities to shadow leaders in related areas</a:t>
            </a:r>
          </a:p>
          <a:p>
            <a:pPr marL="0" indent="0">
              <a:buNone/>
            </a:pPr>
            <a:endParaRPr lang="en-US" sz="2600" b="1" i="1" dirty="0"/>
          </a:p>
        </p:txBody>
      </p:sp>
      <p:pic>
        <p:nvPicPr>
          <p:cNvPr id="1026" name="Picture 2" descr="See the source image">
            <a:extLst>
              <a:ext uri="{FF2B5EF4-FFF2-40B4-BE49-F238E27FC236}">
                <a16:creationId xmlns:a16="http://schemas.microsoft.com/office/drawing/2014/main" id="{913E0EA8-4C0A-4146-A99C-55405D9922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679" y="4125318"/>
            <a:ext cx="3270207" cy="2311222"/>
          </a:xfrm>
          <a:prstGeom prst="rect">
            <a:avLst/>
          </a:prstGeom>
          <a:solidFill>
            <a:srgbClr val="FFFFFF"/>
          </a:solidFill>
        </p:spPr>
      </p:pic>
    </p:spTree>
    <p:extLst>
      <p:ext uri="{BB962C8B-B14F-4D97-AF65-F5344CB8AC3E}">
        <p14:creationId xmlns:p14="http://schemas.microsoft.com/office/powerpoint/2010/main" val="97652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R</a:t>
            </a:r>
            <a:r>
              <a:rPr lang="en-US" u="sng" dirty="0"/>
              <a:t>esources</a:t>
            </a:r>
          </a:p>
        </p:txBody>
      </p:sp>
      <p:sp>
        <p:nvSpPr>
          <p:cNvPr id="5" name="Content Placeholder 4">
            <a:extLst>
              <a:ext uri="{FF2B5EF4-FFF2-40B4-BE49-F238E27FC236}">
                <a16:creationId xmlns:a16="http://schemas.microsoft.com/office/drawing/2014/main" id="{998FE375-9875-46EB-93AA-644AC9D287CD}"/>
              </a:ext>
            </a:extLst>
          </p:cNvPr>
          <p:cNvSpPr>
            <a:spLocks noGrp="1"/>
          </p:cNvSpPr>
          <p:nvPr>
            <p:ph idx="1"/>
          </p:nvPr>
        </p:nvSpPr>
        <p:spPr>
          <a:xfrm>
            <a:off x="578224" y="1828800"/>
            <a:ext cx="4114800" cy="5661211"/>
          </a:xfrm>
        </p:spPr>
        <p:txBody>
          <a:bodyPr>
            <a:normAutofit fontScale="92500"/>
          </a:bodyPr>
          <a:lstStyle/>
          <a:p>
            <a:pPr marL="0" indent="0">
              <a:buNone/>
            </a:pPr>
            <a:r>
              <a:rPr lang="en-US" b="1" u="sng" dirty="0"/>
              <a:t>Time</a:t>
            </a:r>
          </a:p>
          <a:p>
            <a:pPr>
              <a:buFont typeface="Wingdings" pitchFamily="2" charset="2"/>
              <a:buChar char="§"/>
            </a:pPr>
            <a:r>
              <a:rPr lang="en-US" dirty="0"/>
              <a:t>Total hours per semester </a:t>
            </a:r>
          </a:p>
          <a:p>
            <a:pPr>
              <a:buFont typeface="Wingdings" pitchFamily="2" charset="2"/>
              <a:buChar char="§"/>
            </a:pPr>
            <a:r>
              <a:rPr lang="en-US" dirty="0"/>
              <a:t>Total weeks per term (SP, {SU}, &amp; FA)</a:t>
            </a:r>
          </a:p>
          <a:p>
            <a:pPr>
              <a:buFont typeface="Wingdings" pitchFamily="2" charset="2"/>
              <a:buChar char="§"/>
            </a:pPr>
            <a:r>
              <a:rPr lang="en-US" dirty="0"/>
              <a:t>Schedule proportionately over at least three days/week.</a:t>
            </a:r>
          </a:p>
          <a:p>
            <a:pPr>
              <a:buFont typeface="Wingdings" pitchFamily="2" charset="2"/>
              <a:buChar char="§"/>
            </a:pPr>
            <a:r>
              <a:rPr lang="en-US" dirty="0"/>
              <a:t>Pre-work/orientation and/or service extension (volunteering) by mutual agreement</a:t>
            </a:r>
          </a:p>
          <a:p>
            <a:pPr marL="0" indent="0">
              <a:buNone/>
            </a:pPr>
            <a:endParaRPr lang="en-US" dirty="0"/>
          </a:p>
        </p:txBody>
      </p:sp>
      <p:sp>
        <p:nvSpPr>
          <p:cNvPr id="4" name="TextBox 3">
            <a:extLst>
              <a:ext uri="{FF2B5EF4-FFF2-40B4-BE49-F238E27FC236}">
                <a16:creationId xmlns:a16="http://schemas.microsoft.com/office/drawing/2014/main" id="{9C071AA5-EFBD-D54B-971A-86C2163D4C45}"/>
              </a:ext>
            </a:extLst>
          </p:cNvPr>
          <p:cNvSpPr txBox="1"/>
          <p:nvPr/>
        </p:nvSpPr>
        <p:spPr>
          <a:xfrm>
            <a:off x="5365378" y="1828800"/>
            <a:ext cx="4208928" cy="4678204"/>
          </a:xfrm>
          <a:prstGeom prst="rect">
            <a:avLst/>
          </a:prstGeom>
          <a:noFill/>
        </p:spPr>
        <p:txBody>
          <a:bodyPr wrap="square" rtlCol="0">
            <a:spAutoFit/>
          </a:bodyPr>
          <a:lstStyle/>
          <a:p>
            <a:r>
              <a:rPr lang="en-US" sz="2800" b="1" u="sng" dirty="0"/>
              <a:t>Professional Development</a:t>
            </a:r>
          </a:p>
          <a:p>
            <a:r>
              <a:rPr lang="en-US" sz="2800" dirty="0"/>
              <a:t>Provide:</a:t>
            </a:r>
          </a:p>
          <a:p>
            <a:pPr marL="342900" indent="-342900">
              <a:buFont typeface="Wingdings" pitchFamily="2" charset="2"/>
              <a:buChar char="§"/>
            </a:pPr>
            <a:r>
              <a:rPr lang="en-US" sz="2800" dirty="0"/>
              <a:t>Access to campus-based PD activities</a:t>
            </a:r>
          </a:p>
          <a:p>
            <a:pPr marL="342900" indent="-342900">
              <a:buFont typeface="Wingdings" pitchFamily="2" charset="2"/>
              <a:buChar char="§"/>
            </a:pPr>
            <a:r>
              <a:rPr lang="en-US" sz="2800" dirty="0"/>
              <a:t>Participation at conferences, workshops, webinars, etc. </a:t>
            </a:r>
          </a:p>
          <a:p>
            <a:pPr marL="342900" indent="-342900">
              <a:buFont typeface="Wingdings" pitchFamily="2" charset="2"/>
              <a:buChar char="§"/>
            </a:pPr>
            <a:r>
              <a:rPr lang="en-US" sz="2800" dirty="0"/>
              <a:t>Bring into Professional organizations &amp; associations</a:t>
            </a:r>
          </a:p>
          <a:p>
            <a:endParaRPr lang="en-US" dirty="0"/>
          </a:p>
        </p:txBody>
      </p:sp>
    </p:spTree>
    <p:extLst>
      <p:ext uri="{BB962C8B-B14F-4D97-AF65-F5344CB8AC3E}">
        <p14:creationId xmlns:p14="http://schemas.microsoft.com/office/powerpoint/2010/main" val="3339593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A</a:t>
            </a:r>
            <a:r>
              <a:rPr lang="en-US" u="sng" dirty="0"/>
              <a:t>ctivities</a:t>
            </a:r>
            <a:endParaRPr lang="en-US" dirty="0"/>
          </a:p>
        </p:txBody>
      </p:sp>
      <p:sp>
        <p:nvSpPr>
          <p:cNvPr id="5" name="Content Placeholder 4">
            <a:extLst>
              <a:ext uri="{FF2B5EF4-FFF2-40B4-BE49-F238E27FC236}">
                <a16:creationId xmlns:a16="http://schemas.microsoft.com/office/drawing/2014/main" id="{998FE375-9875-46EB-93AA-644AC9D287CD}"/>
              </a:ext>
            </a:extLst>
          </p:cNvPr>
          <p:cNvSpPr>
            <a:spLocks noGrp="1"/>
          </p:cNvSpPr>
          <p:nvPr>
            <p:ph idx="1"/>
          </p:nvPr>
        </p:nvSpPr>
        <p:spPr/>
        <p:txBody>
          <a:bodyPr>
            <a:normAutofit/>
          </a:bodyPr>
          <a:lstStyle/>
          <a:p>
            <a:pPr marL="0" indent="0">
              <a:buNone/>
            </a:pPr>
            <a:r>
              <a:rPr lang="en-US" u="sng" dirty="0"/>
              <a:t>The “Perfect Activity Match” is one that:</a:t>
            </a:r>
          </a:p>
          <a:p>
            <a:pPr marL="514350" indent="-514350">
              <a:buFont typeface="+mj-lt"/>
              <a:buAutoNum type="arabicPeriod"/>
            </a:pPr>
            <a:r>
              <a:rPr lang="en-US" dirty="0"/>
              <a:t>Allows the intern to pursue and expand professional skills, attributes and knowledge in areas in which they need to improve or about which they need to learn more than they already know,  combined with</a:t>
            </a:r>
          </a:p>
          <a:p>
            <a:pPr marL="514350" indent="-514350">
              <a:buFont typeface="+mj-lt"/>
              <a:buAutoNum type="arabicPeriod"/>
            </a:pPr>
            <a:r>
              <a:rPr lang="en-US" dirty="0"/>
              <a:t>A project that the host-site has not had the capacity to plan or implement.</a:t>
            </a:r>
          </a:p>
          <a:p>
            <a:pPr marL="0" indent="0">
              <a:buNone/>
            </a:pPr>
            <a:endParaRPr lang="en-US" dirty="0"/>
          </a:p>
        </p:txBody>
      </p:sp>
    </p:spTree>
    <p:extLst>
      <p:ext uri="{BB962C8B-B14F-4D97-AF65-F5344CB8AC3E}">
        <p14:creationId xmlns:p14="http://schemas.microsoft.com/office/powerpoint/2010/main" val="219940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T</a:t>
            </a:r>
            <a:r>
              <a:rPr lang="en-US" u="sng" dirty="0"/>
              <a:t>imeline</a:t>
            </a:r>
          </a:p>
        </p:txBody>
      </p:sp>
      <p:sp>
        <p:nvSpPr>
          <p:cNvPr id="5" name="Content Placeholder 4">
            <a:extLst>
              <a:ext uri="{FF2B5EF4-FFF2-40B4-BE49-F238E27FC236}">
                <a16:creationId xmlns:a16="http://schemas.microsoft.com/office/drawing/2014/main" id="{998FE375-9875-46EB-93AA-644AC9D287CD}"/>
              </a:ext>
            </a:extLst>
          </p:cNvPr>
          <p:cNvSpPr>
            <a:spLocks noGrp="1"/>
          </p:cNvSpPr>
          <p:nvPr>
            <p:ph idx="1"/>
          </p:nvPr>
        </p:nvSpPr>
        <p:spPr>
          <a:xfrm>
            <a:off x="3792071" y="2069042"/>
            <a:ext cx="5574814" cy="4990664"/>
          </a:xfrm>
        </p:spPr>
        <p:txBody>
          <a:bodyPr>
            <a:normAutofit/>
          </a:bodyPr>
          <a:lstStyle/>
          <a:p>
            <a:pPr marL="0" indent="0">
              <a:buNone/>
            </a:pPr>
            <a:r>
              <a:rPr lang="en-US" b="1" dirty="0"/>
              <a:t>The academic/department will determine:</a:t>
            </a:r>
          </a:p>
          <a:p>
            <a:pPr>
              <a:buFont typeface="Wingdings" pitchFamily="2" charset="2"/>
              <a:buChar char="§"/>
            </a:pPr>
            <a:r>
              <a:rPr lang="en-US" dirty="0"/>
              <a:t>Timing and flow of forms, contracts, assignments, joint meetings, evaluations, etc.</a:t>
            </a:r>
          </a:p>
          <a:p>
            <a:pPr>
              <a:buFont typeface="Wingdings" pitchFamily="2" charset="2"/>
              <a:buChar char="§"/>
            </a:pPr>
            <a:r>
              <a:rPr lang="en-US" dirty="0"/>
              <a:t>Syllabus – provides intern with assignment and activity timing/due dates</a:t>
            </a:r>
          </a:p>
          <a:p>
            <a:pPr marL="0" indent="0">
              <a:buNone/>
            </a:pPr>
            <a:endParaRPr lang="en-US" dirty="0"/>
          </a:p>
        </p:txBody>
      </p:sp>
      <p:pic>
        <p:nvPicPr>
          <p:cNvPr id="3076" name="Picture 4" descr="See the source image">
            <a:extLst>
              <a:ext uri="{FF2B5EF4-FFF2-40B4-BE49-F238E27FC236}">
                <a16:creationId xmlns:a16="http://schemas.microsoft.com/office/drawing/2014/main" id="{E7919E1F-23D1-954F-9CE7-76C82B683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04" y="3990917"/>
            <a:ext cx="2608356" cy="316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5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0DCD-71CD-D443-A6D9-D3FA27996CBF}"/>
              </a:ext>
            </a:extLst>
          </p:cNvPr>
          <p:cNvSpPr>
            <a:spLocks noGrp="1"/>
          </p:cNvSpPr>
          <p:nvPr>
            <p:ph type="title"/>
          </p:nvPr>
        </p:nvSpPr>
        <p:spPr/>
        <p:txBody>
          <a:bodyPr/>
          <a:lstStyle/>
          <a:p>
            <a:r>
              <a:rPr lang="en-US" dirty="0"/>
              <a:t>Presentation Content</a:t>
            </a:r>
          </a:p>
        </p:txBody>
      </p:sp>
      <p:sp>
        <p:nvSpPr>
          <p:cNvPr id="3" name="Content Placeholder 2">
            <a:extLst>
              <a:ext uri="{FF2B5EF4-FFF2-40B4-BE49-F238E27FC236}">
                <a16:creationId xmlns:a16="http://schemas.microsoft.com/office/drawing/2014/main" id="{3E3D2838-96AE-BC4F-B90D-B6C44AE23310}"/>
              </a:ext>
            </a:extLst>
          </p:cNvPr>
          <p:cNvSpPr>
            <a:spLocks noGrp="1"/>
          </p:cNvSpPr>
          <p:nvPr>
            <p:ph sz="half" idx="1"/>
          </p:nvPr>
        </p:nvSpPr>
        <p:spPr/>
        <p:txBody>
          <a:bodyPr/>
          <a:lstStyle/>
          <a:p>
            <a:r>
              <a:rPr lang="en-US" dirty="0"/>
              <a:t>Needs Analysis</a:t>
            </a:r>
          </a:p>
          <a:p>
            <a:r>
              <a:rPr lang="en-US" dirty="0"/>
              <a:t>Intern vs. Graduate Assistant</a:t>
            </a:r>
          </a:p>
          <a:p>
            <a:r>
              <a:rPr lang="en-US" dirty="0"/>
              <a:t>Cost/Resources</a:t>
            </a:r>
          </a:p>
          <a:p>
            <a:r>
              <a:rPr lang="en-US" dirty="0"/>
              <a:t>Structural Considerations </a:t>
            </a:r>
          </a:p>
          <a:p>
            <a:r>
              <a:rPr lang="en-US" dirty="0"/>
              <a:t>Finding the Fit</a:t>
            </a:r>
          </a:p>
          <a:p>
            <a:r>
              <a:rPr lang="en-US" dirty="0"/>
              <a:t>Win-Win</a:t>
            </a:r>
          </a:p>
          <a:p>
            <a:endParaRPr lang="en-US" dirty="0"/>
          </a:p>
          <a:p>
            <a:endParaRPr lang="en-US" dirty="0"/>
          </a:p>
          <a:p>
            <a:endParaRPr lang="en-US" dirty="0"/>
          </a:p>
          <a:p>
            <a:endParaRPr lang="en-US" dirty="0"/>
          </a:p>
        </p:txBody>
      </p:sp>
      <p:pic>
        <p:nvPicPr>
          <p:cNvPr id="4098" name="Picture 2" descr="See the source image">
            <a:extLst>
              <a:ext uri="{FF2B5EF4-FFF2-40B4-BE49-F238E27FC236}">
                <a16:creationId xmlns:a16="http://schemas.microsoft.com/office/drawing/2014/main" id="{CACAD428-FE1D-8A4A-BB97-9E85B365F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380" y="1918446"/>
            <a:ext cx="3125526" cy="473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16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76" y="122262"/>
            <a:ext cx="8675370" cy="1502305"/>
          </a:xfrm>
        </p:spPr>
        <p:txBody>
          <a:bodyPr anchor="ctr">
            <a:normAutofit/>
          </a:bodyPr>
          <a:lstStyle/>
          <a:p>
            <a:r>
              <a:rPr lang="en-US" b="1" i="1" u="sng" dirty="0"/>
              <a:t>E</a:t>
            </a:r>
            <a:r>
              <a:rPr lang="en-US" u="sng" dirty="0"/>
              <a:t>nvironment (Host-site)</a:t>
            </a:r>
          </a:p>
        </p:txBody>
      </p:sp>
      <p:sp>
        <p:nvSpPr>
          <p:cNvPr id="5" name="Content Placeholder 4">
            <a:extLst>
              <a:ext uri="{FF2B5EF4-FFF2-40B4-BE49-F238E27FC236}">
                <a16:creationId xmlns:a16="http://schemas.microsoft.com/office/drawing/2014/main" id="{998FE375-9875-46EB-93AA-644AC9D287CD}"/>
              </a:ext>
            </a:extLst>
          </p:cNvPr>
          <p:cNvSpPr>
            <a:spLocks noGrp="1"/>
          </p:cNvSpPr>
          <p:nvPr>
            <p:ph sz="half" idx="1"/>
          </p:nvPr>
        </p:nvSpPr>
        <p:spPr>
          <a:xfrm>
            <a:off x="691515" y="2069042"/>
            <a:ext cx="4274820" cy="4931516"/>
          </a:xfrm>
        </p:spPr>
        <p:txBody>
          <a:bodyPr>
            <a:normAutofit/>
          </a:bodyPr>
          <a:lstStyle/>
          <a:p>
            <a:pPr marL="0" indent="0">
              <a:buNone/>
            </a:pPr>
            <a:r>
              <a:rPr lang="en-US" b="1" u="sng" dirty="0"/>
              <a:t>Crucial Elements</a:t>
            </a:r>
          </a:p>
          <a:p>
            <a:pPr>
              <a:buFont typeface="Wingdings" pitchFamily="2" charset="2"/>
              <a:buChar char="§"/>
            </a:pPr>
            <a:r>
              <a:rPr lang="en-US" dirty="0"/>
              <a:t>Welcoming on-boarding/orientation experience</a:t>
            </a:r>
          </a:p>
          <a:p>
            <a:pPr>
              <a:buFont typeface="Wingdings" pitchFamily="2" charset="2"/>
              <a:buChar char="§"/>
            </a:pPr>
            <a:r>
              <a:rPr lang="en-US" dirty="0"/>
              <a:t>Designated &amp; well-equipped work station</a:t>
            </a:r>
          </a:p>
          <a:p>
            <a:pPr>
              <a:buFont typeface="Wingdings" pitchFamily="2" charset="2"/>
              <a:buChar char="§"/>
            </a:pPr>
            <a:r>
              <a:rPr lang="en-US" dirty="0"/>
              <a:t>Proximity to team mates</a:t>
            </a:r>
          </a:p>
          <a:p>
            <a:pPr>
              <a:buFont typeface="Wingdings" pitchFamily="2" charset="2"/>
              <a:buChar char="§"/>
            </a:pPr>
            <a:r>
              <a:rPr lang="en-US" dirty="0"/>
              <a:t>Access to technology and e-systems </a:t>
            </a:r>
          </a:p>
          <a:p>
            <a:pPr marL="0" indent="0">
              <a:buNone/>
            </a:pPr>
            <a:endParaRPr lang="en-US" dirty="0"/>
          </a:p>
        </p:txBody>
      </p:sp>
      <p:pic>
        <p:nvPicPr>
          <p:cNvPr id="4100" name="Picture 4" descr="See the source image">
            <a:extLst>
              <a:ext uri="{FF2B5EF4-FFF2-40B4-BE49-F238E27FC236}">
                <a16:creationId xmlns:a16="http://schemas.microsoft.com/office/drawing/2014/main" id="{6B11BA34-F3ED-8C45-8D23-A8AC0B8566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0657" y="2069042"/>
            <a:ext cx="3897725" cy="4667934"/>
          </a:xfrm>
          <a:prstGeom prst="rect">
            <a:avLst/>
          </a:prstGeom>
          <a:solidFill>
            <a:srgbClr val="FFFFFF"/>
          </a:solidFill>
        </p:spPr>
      </p:pic>
    </p:spTree>
    <p:extLst>
      <p:ext uri="{BB962C8B-B14F-4D97-AF65-F5344CB8AC3E}">
        <p14:creationId xmlns:p14="http://schemas.microsoft.com/office/powerpoint/2010/main" val="285004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76" y="122262"/>
            <a:ext cx="8675370" cy="1502305"/>
          </a:xfrm>
        </p:spPr>
        <p:txBody>
          <a:bodyPr anchor="ctr">
            <a:normAutofit/>
          </a:bodyPr>
          <a:lstStyle/>
          <a:p>
            <a:r>
              <a:rPr lang="en-US" b="1" i="1" u="sng" dirty="0"/>
              <a:t>G</a:t>
            </a:r>
            <a:r>
              <a:rPr lang="en-US" u="sng" dirty="0"/>
              <a:t>ame Plan</a:t>
            </a:r>
          </a:p>
        </p:txBody>
      </p:sp>
      <p:sp>
        <p:nvSpPr>
          <p:cNvPr id="5" name="Content Placeholder 4">
            <a:extLst>
              <a:ext uri="{FF2B5EF4-FFF2-40B4-BE49-F238E27FC236}">
                <a16:creationId xmlns:a16="http://schemas.microsoft.com/office/drawing/2014/main" id="{998FE375-9875-46EB-93AA-644AC9D287CD}"/>
              </a:ext>
            </a:extLst>
          </p:cNvPr>
          <p:cNvSpPr>
            <a:spLocks noGrp="1"/>
          </p:cNvSpPr>
          <p:nvPr>
            <p:ph sz="half" idx="1"/>
          </p:nvPr>
        </p:nvSpPr>
        <p:spPr>
          <a:xfrm>
            <a:off x="5205357" y="1857630"/>
            <a:ext cx="4274820" cy="4931516"/>
          </a:xfrm>
        </p:spPr>
        <p:txBody>
          <a:bodyPr>
            <a:normAutofit/>
          </a:bodyPr>
          <a:lstStyle/>
          <a:p>
            <a:pPr marL="0" indent="0">
              <a:buNone/>
            </a:pPr>
            <a:r>
              <a:rPr lang="en-US" b="1" dirty="0"/>
              <a:t>What each party hopes to experience and gain </a:t>
            </a:r>
          </a:p>
          <a:p>
            <a:pPr>
              <a:buFont typeface="Wingdings" pitchFamily="2" charset="2"/>
              <a:buChar char="§"/>
            </a:pPr>
            <a:r>
              <a:rPr lang="en-US" dirty="0"/>
              <a:t>Goals</a:t>
            </a:r>
          </a:p>
          <a:p>
            <a:pPr>
              <a:buFont typeface="Wingdings" pitchFamily="2" charset="2"/>
              <a:buChar char="§"/>
            </a:pPr>
            <a:r>
              <a:rPr lang="en-US" dirty="0"/>
              <a:t>Operational Steps</a:t>
            </a:r>
          </a:p>
          <a:p>
            <a:pPr>
              <a:buFont typeface="Wingdings" pitchFamily="2" charset="2"/>
              <a:buChar char="§"/>
            </a:pPr>
            <a:r>
              <a:rPr lang="en-US" dirty="0"/>
              <a:t>Timeline</a:t>
            </a:r>
          </a:p>
          <a:p>
            <a:pPr>
              <a:buFont typeface="Wingdings" pitchFamily="2" charset="2"/>
              <a:buChar char="§"/>
            </a:pPr>
            <a:r>
              <a:rPr lang="en-US" dirty="0"/>
              <a:t>Resources</a:t>
            </a:r>
          </a:p>
        </p:txBody>
      </p:sp>
      <p:pic>
        <p:nvPicPr>
          <p:cNvPr id="5124" name="Picture 4">
            <a:extLst>
              <a:ext uri="{FF2B5EF4-FFF2-40B4-BE49-F238E27FC236}">
                <a16:creationId xmlns:a16="http://schemas.microsoft.com/office/drawing/2014/main" id="{B8B668A1-67F6-B94D-97B2-981833A91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11399"/>
            <a:ext cx="3232523" cy="383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12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6292-C6DB-9C48-BD5F-CBFD7DEB0D0B}"/>
              </a:ext>
            </a:extLst>
          </p:cNvPr>
          <p:cNvSpPr>
            <a:spLocks noGrp="1"/>
          </p:cNvSpPr>
          <p:nvPr>
            <p:ph type="title"/>
          </p:nvPr>
        </p:nvSpPr>
        <p:spPr/>
        <p:txBody>
          <a:bodyPr>
            <a:normAutofit fontScale="90000"/>
          </a:bodyPr>
          <a:lstStyle/>
          <a:p>
            <a:br>
              <a:rPr lang="en-US" b="1" i="1" u="sng" dirty="0"/>
            </a:br>
            <a:r>
              <a:rPr lang="en-US" b="1" i="1" u="sng" dirty="0"/>
              <a:t>Y</a:t>
            </a:r>
            <a:r>
              <a:rPr lang="en-US" b="1" u="sng" dirty="0"/>
              <a:t> </a:t>
            </a:r>
            <a:r>
              <a:rPr lang="en-US" u="sng" dirty="0"/>
              <a:t>(Why?)</a:t>
            </a:r>
            <a:br>
              <a:rPr lang="en-US" u="sng" dirty="0"/>
            </a:br>
            <a:endParaRPr lang="en-US" dirty="0"/>
          </a:p>
        </p:txBody>
      </p:sp>
      <p:sp>
        <p:nvSpPr>
          <p:cNvPr id="3" name="Content Placeholder 2">
            <a:extLst>
              <a:ext uri="{FF2B5EF4-FFF2-40B4-BE49-F238E27FC236}">
                <a16:creationId xmlns:a16="http://schemas.microsoft.com/office/drawing/2014/main" id="{2D0F432F-5DAD-4442-8145-B31542B676C7}"/>
              </a:ext>
            </a:extLst>
          </p:cNvPr>
          <p:cNvSpPr>
            <a:spLocks noGrp="1"/>
          </p:cNvSpPr>
          <p:nvPr>
            <p:ph idx="1"/>
          </p:nvPr>
        </p:nvSpPr>
        <p:spPr/>
        <p:txBody>
          <a:bodyPr/>
          <a:lstStyle/>
          <a:p>
            <a:pPr marL="0" indent="0">
              <a:buNone/>
            </a:pPr>
            <a:r>
              <a:rPr lang="en-US" b="1" u="sng" dirty="0"/>
              <a:t>Why does it matter? </a:t>
            </a:r>
          </a:p>
          <a:p>
            <a:pPr>
              <a:buFont typeface="Wingdings" pitchFamily="2" charset="2"/>
              <a:buChar char="§"/>
            </a:pPr>
            <a:r>
              <a:rPr lang="en-US" dirty="0"/>
              <a:t>Interns need to understand the significance and value of their internship experience to their education and to the organization.</a:t>
            </a:r>
          </a:p>
          <a:p>
            <a:pPr>
              <a:buFont typeface="Wingdings" pitchFamily="2" charset="2"/>
              <a:buChar char="§"/>
            </a:pPr>
            <a:endParaRPr lang="en-US" dirty="0"/>
          </a:p>
          <a:p>
            <a:pPr>
              <a:buFont typeface="Wingdings" pitchFamily="2" charset="2"/>
              <a:buChar char="§"/>
            </a:pPr>
            <a:r>
              <a:rPr lang="en-US" dirty="0"/>
              <a:t>Site Supervisors/Mentors need to identify and communicate the value of having an intern working in their unit.  </a:t>
            </a:r>
          </a:p>
          <a:p>
            <a:pPr marL="0" indent="0">
              <a:buNone/>
            </a:pPr>
            <a:r>
              <a:rPr lang="en-US" dirty="0"/>
              <a:t> </a:t>
            </a:r>
          </a:p>
        </p:txBody>
      </p:sp>
    </p:spTree>
    <p:extLst>
      <p:ext uri="{BB962C8B-B14F-4D97-AF65-F5344CB8AC3E}">
        <p14:creationId xmlns:p14="http://schemas.microsoft.com/office/powerpoint/2010/main" val="84112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DAFB-BBBD-4545-BF31-64619C1FAE5C}"/>
              </a:ext>
            </a:extLst>
          </p:cNvPr>
          <p:cNvSpPr>
            <a:spLocks noGrp="1"/>
          </p:cNvSpPr>
          <p:nvPr>
            <p:ph type="title"/>
          </p:nvPr>
        </p:nvSpPr>
        <p:spPr/>
        <p:txBody>
          <a:bodyPr>
            <a:normAutofit fontScale="90000"/>
          </a:bodyPr>
          <a:lstStyle/>
          <a:p>
            <a:br>
              <a:rPr lang="en-US" dirty="0"/>
            </a:br>
            <a:r>
              <a:rPr lang="en-US" dirty="0"/>
              <a:t>Finding the Fit</a:t>
            </a:r>
            <a:br>
              <a:rPr lang="en-US" dirty="0"/>
            </a:br>
            <a:endParaRPr lang="en-US" dirty="0"/>
          </a:p>
        </p:txBody>
      </p:sp>
      <p:sp>
        <p:nvSpPr>
          <p:cNvPr id="3" name="Content Placeholder 2">
            <a:extLst>
              <a:ext uri="{FF2B5EF4-FFF2-40B4-BE49-F238E27FC236}">
                <a16:creationId xmlns:a16="http://schemas.microsoft.com/office/drawing/2014/main" id="{427B655E-C525-9C4D-842C-9BCBE9F68E4F}"/>
              </a:ext>
            </a:extLst>
          </p:cNvPr>
          <p:cNvSpPr>
            <a:spLocks noGrp="1"/>
          </p:cNvSpPr>
          <p:nvPr>
            <p:ph idx="1"/>
          </p:nvPr>
        </p:nvSpPr>
        <p:spPr>
          <a:xfrm>
            <a:off x="691514" y="2069042"/>
            <a:ext cx="8802109" cy="2704664"/>
          </a:xfrm>
        </p:spPr>
        <p:txBody>
          <a:bodyPr>
            <a:normAutofit fontScale="85000" lnSpcReduction="20000"/>
          </a:bodyPr>
          <a:lstStyle/>
          <a:p>
            <a:pPr marL="0" indent="0">
              <a:buNone/>
            </a:pPr>
            <a:r>
              <a:rPr lang="en-US" sz="4000" u="sng" dirty="0"/>
              <a:t>Research &amp; Reach Out</a:t>
            </a:r>
            <a:endParaRPr lang="en-US" sz="4000" dirty="0"/>
          </a:p>
          <a:p>
            <a:r>
              <a:rPr lang="en-US" sz="4000" dirty="0"/>
              <a:t>Identify the specific expertise/skills needed for the planned project/initiative</a:t>
            </a:r>
          </a:p>
          <a:p>
            <a:r>
              <a:rPr lang="en-US" sz="4000" dirty="0"/>
              <a:t>Align the expertise/skills with academic departments at nearby colleges, e.g.;</a:t>
            </a:r>
          </a:p>
          <a:p>
            <a:pPr marL="0" indent="0">
              <a:buNone/>
            </a:pPr>
            <a:r>
              <a:rPr lang="en-US" sz="4000" dirty="0"/>
              <a:t> </a:t>
            </a:r>
          </a:p>
          <a:p>
            <a:pPr marL="0" indent="0">
              <a:buNone/>
            </a:pPr>
            <a:endParaRPr lang="en-US" dirty="0"/>
          </a:p>
          <a:p>
            <a:endParaRPr lang="en-US" dirty="0"/>
          </a:p>
        </p:txBody>
      </p:sp>
      <p:sp>
        <p:nvSpPr>
          <p:cNvPr id="4" name="TextBox 3">
            <a:extLst>
              <a:ext uri="{FF2B5EF4-FFF2-40B4-BE49-F238E27FC236}">
                <a16:creationId xmlns:a16="http://schemas.microsoft.com/office/drawing/2014/main" id="{28C45E5D-7800-2F4C-9B26-6C06D1B22DF7}"/>
              </a:ext>
            </a:extLst>
          </p:cNvPr>
          <p:cNvSpPr txBox="1"/>
          <p:nvPr/>
        </p:nvSpPr>
        <p:spPr>
          <a:xfrm>
            <a:off x="1015252" y="4705828"/>
            <a:ext cx="8027894" cy="1815882"/>
          </a:xfrm>
          <a:prstGeom prst="rect">
            <a:avLst/>
          </a:prstGeom>
          <a:noFill/>
        </p:spPr>
        <p:txBody>
          <a:bodyPr wrap="square" numCol="2" rtlCol="0">
            <a:spAutoFit/>
          </a:bodyPr>
          <a:lstStyle/>
          <a:p>
            <a:pPr marL="285750" indent="-285750">
              <a:buFont typeface="Wingdings" pitchFamily="2" charset="2"/>
              <a:buChar char="§"/>
            </a:pPr>
            <a:r>
              <a:rPr lang="en-US" sz="2800" dirty="0"/>
              <a:t>Higher Education Admin.         </a:t>
            </a:r>
          </a:p>
          <a:p>
            <a:pPr marL="285750" indent="-285750">
              <a:buFont typeface="Wingdings" pitchFamily="2" charset="2"/>
              <a:buChar char="§"/>
            </a:pPr>
            <a:r>
              <a:rPr lang="en-US" sz="2800" dirty="0"/>
              <a:t>Public Administration</a:t>
            </a:r>
          </a:p>
          <a:p>
            <a:pPr marL="285750" indent="-285750">
              <a:buFont typeface="Wingdings" pitchFamily="2" charset="2"/>
              <a:buChar char="§"/>
            </a:pPr>
            <a:r>
              <a:rPr lang="en-US" sz="2800" dirty="0"/>
              <a:t>Criminal Justice</a:t>
            </a:r>
          </a:p>
          <a:p>
            <a:pPr marL="285750" indent="-285750">
              <a:buFont typeface="Wingdings" pitchFamily="2" charset="2"/>
              <a:buChar char="§"/>
            </a:pPr>
            <a:r>
              <a:rPr lang="en-US" sz="2800" dirty="0"/>
              <a:t>Recreation &amp; Leisure</a:t>
            </a:r>
          </a:p>
          <a:p>
            <a:pPr marL="285750" indent="-285750">
              <a:buFont typeface="Wingdings" pitchFamily="2" charset="2"/>
              <a:buChar char="§"/>
            </a:pPr>
            <a:r>
              <a:rPr lang="en-US" sz="2800" dirty="0"/>
              <a:t>Instructional Design  </a:t>
            </a:r>
          </a:p>
          <a:p>
            <a:pPr marL="285750" indent="-285750">
              <a:buFont typeface="Wingdings" pitchFamily="2" charset="2"/>
              <a:buChar char="§"/>
            </a:pPr>
            <a:r>
              <a:rPr lang="en-US" sz="2800" dirty="0"/>
              <a:t>Arts &amp; Theater </a:t>
            </a:r>
          </a:p>
          <a:p>
            <a:pPr marL="285750" indent="-285750">
              <a:buFont typeface="Wingdings" pitchFamily="2" charset="2"/>
              <a:buChar char="§"/>
            </a:pPr>
            <a:r>
              <a:rPr lang="en-US" sz="2800" dirty="0"/>
              <a:t>Community Health</a:t>
            </a:r>
          </a:p>
          <a:p>
            <a:pPr marL="285750" indent="-285750">
              <a:buFont typeface="Wingdings" pitchFamily="2" charset="2"/>
              <a:buChar char="§"/>
            </a:pPr>
            <a:r>
              <a:rPr lang="en-US" sz="2800" dirty="0"/>
              <a:t>Communication</a:t>
            </a:r>
          </a:p>
        </p:txBody>
      </p:sp>
    </p:spTree>
    <p:extLst>
      <p:ext uri="{BB962C8B-B14F-4D97-AF65-F5344CB8AC3E}">
        <p14:creationId xmlns:p14="http://schemas.microsoft.com/office/powerpoint/2010/main" val="1938269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28FA-ADE1-3547-8FC1-E0F81F293648}"/>
              </a:ext>
            </a:extLst>
          </p:cNvPr>
          <p:cNvSpPr>
            <a:spLocks noGrp="1"/>
          </p:cNvSpPr>
          <p:nvPr>
            <p:ph type="title"/>
          </p:nvPr>
        </p:nvSpPr>
        <p:spPr/>
        <p:txBody>
          <a:bodyPr>
            <a:normAutofit fontScale="90000"/>
          </a:bodyPr>
          <a:lstStyle/>
          <a:p>
            <a:br>
              <a:rPr lang="en-US" dirty="0"/>
            </a:br>
            <a:r>
              <a:rPr lang="en-US" dirty="0"/>
              <a:t>Win-Win</a:t>
            </a:r>
            <a:br>
              <a:rPr lang="en-US" dirty="0"/>
            </a:br>
            <a:endParaRPr lang="en-US" dirty="0"/>
          </a:p>
        </p:txBody>
      </p:sp>
      <p:sp>
        <p:nvSpPr>
          <p:cNvPr id="3" name="Content Placeholder 2">
            <a:extLst>
              <a:ext uri="{FF2B5EF4-FFF2-40B4-BE49-F238E27FC236}">
                <a16:creationId xmlns:a16="http://schemas.microsoft.com/office/drawing/2014/main" id="{33F8A5B1-9448-6A45-839A-73C64B2FD168}"/>
              </a:ext>
            </a:extLst>
          </p:cNvPr>
          <p:cNvSpPr>
            <a:spLocks noGrp="1"/>
          </p:cNvSpPr>
          <p:nvPr>
            <p:ph idx="1"/>
          </p:nvPr>
        </p:nvSpPr>
        <p:spPr>
          <a:xfrm>
            <a:off x="4826486" y="1973158"/>
            <a:ext cx="4895738" cy="5167229"/>
          </a:xfrm>
        </p:spPr>
        <p:txBody>
          <a:bodyPr>
            <a:normAutofit lnSpcReduction="10000"/>
          </a:bodyPr>
          <a:lstStyle/>
          <a:p>
            <a:pPr marL="0" indent="0">
              <a:buNone/>
            </a:pPr>
            <a:r>
              <a:rPr lang="en-US" b="1" u="sng" dirty="0"/>
              <a:t>Host Site/Office: </a:t>
            </a:r>
          </a:p>
          <a:p>
            <a:r>
              <a:rPr lang="en-US" dirty="0"/>
              <a:t>Increases its capacity</a:t>
            </a:r>
          </a:p>
          <a:p>
            <a:r>
              <a:rPr lang="en-US" dirty="0"/>
              <a:t>Accomplishes previously unachievable goals/project completion</a:t>
            </a:r>
          </a:p>
          <a:p>
            <a:pPr marL="0" indent="0">
              <a:buNone/>
            </a:pPr>
            <a:r>
              <a:rPr lang="en-US" b="1" u="sng" dirty="0"/>
              <a:t>The Intern:</a:t>
            </a:r>
          </a:p>
          <a:p>
            <a:pPr>
              <a:buFont typeface="Wingdings" pitchFamily="2" charset="2"/>
              <a:buChar char="§"/>
            </a:pPr>
            <a:r>
              <a:rPr lang="en-US" dirty="0"/>
              <a:t>Gains an enriching, engaging, practical learning experience</a:t>
            </a:r>
          </a:p>
          <a:p>
            <a:pPr>
              <a:buFont typeface="Wingdings" pitchFamily="2" charset="2"/>
              <a:buChar char="§"/>
            </a:pPr>
            <a:r>
              <a:rPr lang="en-US" dirty="0"/>
              <a:t>Expands professional networks</a:t>
            </a:r>
          </a:p>
        </p:txBody>
      </p:sp>
      <p:pic>
        <p:nvPicPr>
          <p:cNvPr id="6146" name="Picture 2">
            <a:extLst>
              <a:ext uri="{FF2B5EF4-FFF2-40B4-BE49-F238E27FC236}">
                <a16:creationId xmlns:a16="http://schemas.microsoft.com/office/drawing/2014/main" id="{01F46AF4-C166-FD4D-8633-99152501E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20" y="2969144"/>
            <a:ext cx="3584040" cy="394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507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28FA-ADE1-3547-8FC1-E0F81F293648}"/>
              </a:ext>
            </a:extLst>
          </p:cNvPr>
          <p:cNvSpPr>
            <a:spLocks noGrp="1"/>
          </p:cNvSpPr>
          <p:nvPr>
            <p:ph type="title"/>
          </p:nvPr>
        </p:nvSpPr>
        <p:spPr/>
        <p:txBody>
          <a:bodyPr>
            <a:normAutofit fontScale="90000"/>
          </a:bodyPr>
          <a:lstStyle/>
          <a:p>
            <a:br>
              <a:rPr lang="en-US" dirty="0"/>
            </a:br>
            <a:r>
              <a:rPr lang="en-US" dirty="0"/>
              <a:t>Win-Win</a:t>
            </a:r>
            <a:br>
              <a:rPr lang="en-US" dirty="0"/>
            </a:br>
            <a:endParaRPr lang="en-US" dirty="0"/>
          </a:p>
        </p:txBody>
      </p:sp>
      <p:sp>
        <p:nvSpPr>
          <p:cNvPr id="3" name="Content Placeholder 2">
            <a:extLst>
              <a:ext uri="{FF2B5EF4-FFF2-40B4-BE49-F238E27FC236}">
                <a16:creationId xmlns:a16="http://schemas.microsoft.com/office/drawing/2014/main" id="{33F8A5B1-9448-6A45-839A-73C64B2FD168}"/>
              </a:ext>
            </a:extLst>
          </p:cNvPr>
          <p:cNvSpPr>
            <a:spLocks noGrp="1"/>
          </p:cNvSpPr>
          <p:nvPr>
            <p:ph idx="1"/>
          </p:nvPr>
        </p:nvSpPr>
        <p:spPr>
          <a:xfrm>
            <a:off x="457200" y="1973158"/>
            <a:ext cx="9265024" cy="5167229"/>
          </a:xfrm>
        </p:spPr>
        <p:txBody>
          <a:bodyPr>
            <a:normAutofit/>
          </a:bodyPr>
          <a:lstStyle/>
          <a:p>
            <a:pPr marL="0" indent="0">
              <a:buNone/>
            </a:pPr>
            <a:r>
              <a:rPr lang="en-US" b="1" u="sng" dirty="0"/>
              <a:t>Both Parties:</a:t>
            </a:r>
          </a:p>
          <a:p>
            <a:pPr>
              <a:buFont typeface="Wingdings" pitchFamily="2" charset="2"/>
              <a:buChar char="§"/>
            </a:pPr>
            <a:r>
              <a:rPr lang="en-US" dirty="0"/>
              <a:t>Participate in a low-risk “interview” of each other </a:t>
            </a:r>
          </a:p>
          <a:p>
            <a:pPr>
              <a:buFont typeface="Wingdings" pitchFamily="2" charset="2"/>
              <a:buChar char="§"/>
            </a:pPr>
            <a:r>
              <a:rPr lang="en-US" dirty="0"/>
              <a:t>Are afforded the opportunity to determine what they may or may not want, going forward</a:t>
            </a:r>
          </a:p>
          <a:p>
            <a:pPr>
              <a:buFont typeface="Wingdings" pitchFamily="2" charset="2"/>
              <a:buChar char="§"/>
            </a:pPr>
            <a:r>
              <a:rPr lang="en-US" dirty="0"/>
              <a:t>Engage in a mutually beneficial collaboration with another college. </a:t>
            </a:r>
          </a:p>
          <a:p>
            <a:pPr>
              <a:buFont typeface="Wingdings" pitchFamily="2" charset="2"/>
              <a:buChar char="§"/>
            </a:pPr>
            <a:r>
              <a:rPr lang="en-US" dirty="0"/>
              <a:t>Open doors for future collaborations, networking, and partnerships.</a:t>
            </a:r>
          </a:p>
        </p:txBody>
      </p:sp>
    </p:spTree>
    <p:extLst>
      <p:ext uri="{BB962C8B-B14F-4D97-AF65-F5344CB8AC3E}">
        <p14:creationId xmlns:p14="http://schemas.microsoft.com/office/powerpoint/2010/main" val="3818083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04C8-59F3-B84B-A803-8D277A6C0AF2}"/>
              </a:ext>
            </a:extLst>
          </p:cNvPr>
          <p:cNvSpPr>
            <a:spLocks noGrp="1"/>
          </p:cNvSpPr>
          <p:nvPr>
            <p:ph type="title"/>
          </p:nvPr>
        </p:nvSpPr>
        <p:spPr>
          <a:xfrm>
            <a:off x="452976" y="122262"/>
            <a:ext cx="8675370" cy="1502305"/>
          </a:xfrm>
        </p:spPr>
        <p:txBody>
          <a:bodyPr anchor="ctr">
            <a:normAutofit/>
          </a:bodyPr>
          <a:lstStyle/>
          <a:p>
            <a:r>
              <a:rPr lang="en-US" dirty="0"/>
              <a:t>What Will You Accomplish? </a:t>
            </a:r>
          </a:p>
        </p:txBody>
      </p:sp>
      <p:sp>
        <p:nvSpPr>
          <p:cNvPr id="3" name="Content Placeholder 2">
            <a:extLst>
              <a:ext uri="{FF2B5EF4-FFF2-40B4-BE49-F238E27FC236}">
                <a16:creationId xmlns:a16="http://schemas.microsoft.com/office/drawing/2014/main" id="{6DACAE0E-0158-9D47-94A1-D969CD573D0F}"/>
              </a:ext>
            </a:extLst>
          </p:cNvPr>
          <p:cNvSpPr>
            <a:spLocks noGrp="1"/>
          </p:cNvSpPr>
          <p:nvPr>
            <p:ph sz="half" idx="1"/>
          </p:nvPr>
        </p:nvSpPr>
        <p:spPr>
          <a:xfrm>
            <a:off x="691515" y="2069042"/>
            <a:ext cx="4274820" cy="4931516"/>
          </a:xfrm>
        </p:spPr>
        <p:txBody>
          <a:bodyPr>
            <a:normAutofit/>
          </a:bodyPr>
          <a:lstStyle/>
          <a:p>
            <a:pPr marL="0" indent="0">
              <a:buNone/>
            </a:pPr>
            <a:r>
              <a:rPr lang="en-US" sz="2800" b="1" u="sng" dirty="0"/>
              <a:t>Summary</a:t>
            </a:r>
            <a:endParaRPr lang="en-US" sz="2800" dirty="0"/>
          </a:p>
          <a:p>
            <a:r>
              <a:rPr lang="en-US" sz="2800" dirty="0"/>
              <a:t>Needs Analysis</a:t>
            </a:r>
          </a:p>
          <a:p>
            <a:r>
              <a:rPr lang="en-US" sz="2800" dirty="0"/>
              <a:t>Intern vs. Graduate Assistant</a:t>
            </a:r>
          </a:p>
          <a:p>
            <a:r>
              <a:rPr lang="en-US" sz="2800" dirty="0"/>
              <a:t>Cost/Resources</a:t>
            </a:r>
          </a:p>
          <a:p>
            <a:r>
              <a:rPr lang="en-US" sz="2800" dirty="0"/>
              <a:t>Structural Considerations </a:t>
            </a:r>
          </a:p>
          <a:p>
            <a:r>
              <a:rPr lang="en-US" sz="2800" dirty="0"/>
              <a:t>Finding the Fit</a:t>
            </a:r>
          </a:p>
          <a:p>
            <a:r>
              <a:rPr lang="en-US" sz="2800" dirty="0"/>
              <a:t>Win-Win</a:t>
            </a:r>
          </a:p>
          <a:p>
            <a:pPr marL="0" indent="0">
              <a:buNone/>
            </a:pPr>
            <a:r>
              <a:rPr lang="en-US" sz="2800" b="1" u="sng" dirty="0"/>
              <a:t>What will YOU accomplish! </a:t>
            </a:r>
          </a:p>
        </p:txBody>
      </p:sp>
      <p:pic>
        <p:nvPicPr>
          <p:cNvPr id="8194" name="Picture 2" descr="Shape&#10;&#10;Description automatically generated">
            <a:extLst>
              <a:ext uri="{FF2B5EF4-FFF2-40B4-BE49-F238E27FC236}">
                <a16:creationId xmlns:a16="http://schemas.microsoft.com/office/drawing/2014/main" id="{9DED86EB-B51F-5A42-BBC0-473654078D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92065" y="2653879"/>
            <a:ext cx="4274820" cy="3761841"/>
          </a:xfrm>
          <a:prstGeom prst="rect">
            <a:avLst/>
          </a:prstGeom>
          <a:solidFill>
            <a:srgbClr val="FFFFFF"/>
          </a:solidFill>
        </p:spPr>
      </p:pic>
    </p:spTree>
    <p:extLst>
      <p:ext uri="{BB962C8B-B14F-4D97-AF65-F5344CB8AC3E}">
        <p14:creationId xmlns:p14="http://schemas.microsoft.com/office/powerpoint/2010/main" val="3924163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B5C4-15E5-074D-9EB2-18EEE386F965}"/>
              </a:ext>
            </a:extLst>
          </p:cNvPr>
          <p:cNvSpPr>
            <a:spLocks noGrp="1"/>
          </p:cNvSpPr>
          <p:nvPr>
            <p:ph type="title"/>
          </p:nvPr>
        </p:nvSpPr>
        <p:spPr/>
        <p:txBody>
          <a:bodyPr/>
          <a:lstStyle/>
          <a:p>
            <a:pPr algn="ctr"/>
            <a:r>
              <a:rPr lang="en-US" dirty="0"/>
              <a:t>Thank You!</a:t>
            </a:r>
          </a:p>
        </p:txBody>
      </p:sp>
      <p:sp>
        <p:nvSpPr>
          <p:cNvPr id="4" name="Content Placeholder 3">
            <a:extLst>
              <a:ext uri="{FF2B5EF4-FFF2-40B4-BE49-F238E27FC236}">
                <a16:creationId xmlns:a16="http://schemas.microsoft.com/office/drawing/2014/main" id="{9E1F290C-DEF7-7A43-857B-E1B518AC45D5}"/>
              </a:ext>
            </a:extLst>
          </p:cNvPr>
          <p:cNvSpPr>
            <a:spLocks noGrp="1"/>
          </p:cNvSpPr>
          <p:nvPr>
            <p:ph sz="half" idx="2"/>
          </p:nvPr>
        </p:nvSpPr>
        <p:spPr>
          <a:xfrm>
            <a:off x="452976" y="2069041"/>
            <a:ext cx="8913909" cy="5286499"/>
          </a:xfrm>
        </p:spPr>
        <p:txBody>
          <a:bodyPr>
            <a:normAutofit fontScale="92500" lnSpcReduction="10000"/>
          </a:bodyPr>
          <a:lstStyle/>
          <a:p>
            <a:endParaRPr lang="en-US" dirty="0"/>
          </a:p>
          <a:p>
            <a:pPr marL="0" indent="0">
              <a:buNone/>
            </a:pPr>
            <a:r>
              <a:rPr lang="en-US" sz="4700" dirty="0"/>
              <a:t>Karen Schuhle-Williams, PhD</a:t>
            </a:r>
          </a:p>
          <a:p>
            <a:pPr marL="0" indent="0" algn="ctr">
              <a:buNone/>
            </a:pPr>
            <a:r>
              <a:rPr lang="en-US" sz="4700" dirty="0"/>
              <a:t>Higher Education Administration Program Coordinator</a:t>
            </a:r>
          </a:p>
          <a:p>
            <a:pPr marL="0" indent="0">
              <a:buNone/>
            </a:pPr>
            <a:r>
              <a:rPr lang="en-US" sz="4700" u="sng" dirty="0">
                <a:hlinkClick r:id="rId3" tooltip="mailto:heaadmin@brockport.edu"/>
              </a:rPr>
              <a:t>kschuhle@brockport.edu</a:t>
            </a:r>
            <a:endParaRPr lang="en-US" sz="4700" dirty="0"/>
          </a:p>
          <a:p>
            <a:pPr marL="0" indent="0">
              <a:buNone/>
            </a:pPr>
            <a:r>
              <a:rPr lang="en-US" sz="4700" u="sng" dirty="0">
                <a:hlinkClick r:id="rId4" tooltip="http://www.brockport.edu/go/hea"/>
              </a:rPr>
              <a:t>www.brockport.edu/go/hea</a:t>
            </a:r>
            <a:endParaRPr lang="en-US" sz="4700" dirty="0"/>
          </a:p>
          <a:p>
            <a:pPr marL="0" indent="0">
              <a:buNone/>
            </a:pPr>
            <a:r>
              <a:rPr lang="en-US" sz="4700" dirty="0"/>
              <a:t>585.395.5724</a:t>
            </a:r>
          </a:p>
          <a:p>
            <a:pPr marL="0" indent="0" algn="ctr">
              <a:buNone/>
            </a:pPr>
            <a:r>
              <a:rPr lang="en-US" sz="4700" dirty="0"/>
              <a:t>Pronouns: She/Her/Hers</a:t>
            </a:r>
          </a:p>
          <a:p>
            <a:endParaRPr lang="en-US" dirty="0"/>
          </a:p>
        </p:txBody>
      </p:sp>
    </p:spTree>
    <p:extLst>
      <p:ext uri="{BB962C8B-B14F-4D97-AF65-F5344CB8AC3E}">
        <p14:creationId xmlns:p14="http://schemas.microsoft.com/office/powerpoint/2010/main" val="422368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F1AF-04FD-2149-ACC8-E3EEDB5BDA63}"/>
              </a:ext>
            </a:extLst>
          </p:cNvPr>
          <p:cNvSpPr>
            <a:spLocks noGrp="1"/>
          </p:cNvSpPr>
          <p:nvPr>
            <p:ph type="title"/>
          </p:nvPr>
        </p:nvSpPr>
        <p:spPr>
          <a:xfrm>
            <a:off x="452976" y="122262"/>
            <a:ext cx="8675370" cy="1502305"/>
          </a:xfrm>
        </p:spPr>
        <p:txBody>
          <a:bodyPr anchor="ctr">
            <a:normAutofit/>
          </a:bodyPr>
          <a:lstStyle/>
          <a:p>
            <a:r>
              <a:rPr lang="en-US" dirty="0"/>
              <a:t>The “need” from Two Vantage Points</a:t>
            </a:r>
          </a:p>
        </p:txBody>
      </p:sp>
      <p:sp>
        <p:nvSpPr>
          <p:cNvPr id="3" name="Content Placeholder 2">
            <a:extLst>
              <a:ext uri="{FF2B5EF4-FFF2-40B4-BE49-F238E27FC236}">
                <a16:creationId xmlns:a16="http://schemas.microsoft.com/office/drawing/2014/main" id="{77AC1782-78F2-D24D-9D81-CF9A1B97B5EC}"/>
              </a:ext>
            </a:extLst>
          </p:cNvPr>
          <p:cNvSpPr>
            <a:spLocks noGrp="1"/>
          </p:cNvSpPr>
          <p:nvPr>
            <p:ph sz="half" idx="1"/>
          </p:nvPr>
        </p:nvSpPr>
        <p:spPr>
          <a:xfrm>
            <a:off x="5437464" y="1788459"/>
            <a:ext cx="4274820" cy="5284694"/>
          </a:xfrm>
        </p:spPr>
        <p:txBody>
          <a:bodyPr>
            <a:normAutofit/>
          </a:bodyPr>
          <a:lstStyle/>
          <a:p>
            <a:pPr marL="0" indent="0">
              <a:buNone/>
            </a:pPr>
            <a:r>
              <a:rPr lang="en-US" sz="2800" dirty="0"/>
              <a:t>Office/Unit Need:</a:t>
            </a:r>
          </a:p>
          <a:p>
            <a:pPr>
              <a:buFont typeface="Wingdings" pitchFamily="2" charset="2"/>
              <a:buChar char="§"/>
            </a:pPr>
            <a:r>
              <a:rPr lang="en-US" sz="2800" dirty="0"/>
              <a:t>People </a:t>
            </a:r>
          </a:p>
          <a:p>
            <a:pPr>
              <a:buFont typeface="Wingdings" pitchFamily="2" charset="2"/>
              <a:buChar char="§"/>
            </a:pPr>
            <a:r>
              <a:rPr lang="en-US" sz="2800" dirty="0"/>
              <a:t>Time </a:t>
            </a:r>
          </a:p>
          <a:p>
            <a:pPr>
              <a:buFont typeface="Wingdings" pitchFamily="2" charset="2"/>
              <a:buChar char="§"/>
            </a:pPr>
            <a:r>
              <a:rPr lang="en-US" sz="2800" dirty="0"/>
              <a:t>Expertise</a:t>
            </a:r>
          </a:p>
          <a:p>
            <a:pPr>
              <a:buFont typeface="Wingdings" pitchFamily="2" charset="2"/>
              <a:buChar char="§"/>
            </a:pPr>
            <a:endParaRPr lang="en-US" sz="2800" dirty="0"/>
          </a:p>
          <a:p>
            <a:pPr marL="0" indent="0">
              <a:buNone/>
            </a:pPr>
            <a:r>
              <a:rPr lang="en-US" sz="2800" dirty="0"/>
              <a:t>Graduate Program Need: </a:t>
            </a:r>
          </a:p>
          <a:p>
            <a:pPr>
              <a:buFont typeface="Wingdings" pitchFamily="2" charset="2"/>
              <a:buChar char="§"/>
            </a:pPr>
            <a:r>
              <a:rPr lang="en-US" sz="2800" dirty="0"/>
              <a:t>Field sites for substantive, relevant internship placements. </a:t>
            </a:r>
          </a:p>
          <a:p>
            <a:pPr>
              <a:buFont typeface="Wingdings" pitchFamily="2" charset="2"/>
              <a:buChar char="§"/>
            </a:pPr>
            <a:r>
              <a:rPr lang="en-US" sz="2800" dirty="0"/>
              <a:t>Accreditation requirement</a:t>
            </a:r>
          </a:p>
          <a:p>
            <a:pPr marL="0" indent="0">
              <a:buNone/>
            </a:pPr>
            <a:endParaRPr lang="en-US" sz="2800" dirty="0"/>
          </a:p>
        </p:txBody>
      </p:sp>
      <p:pic>
        <p:nvPicPr>
          <p:cNvPr id="1026" name="Picture 2">
            <a:extLst>
              <a:ext uri="{FF2B5EF4-FFF2-40B4-BE49-F238E27FC236}">
                <a16:creationId xmlns:a16="http://schemas.microsoft.com/office/drawing/2014/main" id="{94A0BA75-E155-A444-A0CA-8961C2DE1E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4380" y="2187645"/>
            <a:ext cx="4274820" cy="4885508"/>
          </a:xfrm>
          <a:prstGeom prst="rect">
            <a:avLst/>
          </a:prstGeom>
          <a:solidFill>
            <a:srgbClr val="FFFFFF"/>
          </a:solidFill>
        </p:spPr>
      </p:pic>
    </p:spTree>
    <p:extLst>
      <p:ext uri="{BB962C8B-B14F-4D97-AF65-F5344CB8AC3E}">
        <p14:creationId xmlns:p14="http://schemas.microsoft.com/office/powerpoint/2010/main" val="123453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34CE-A3E4-9841-A401-8704D890B79D}"/>
              </a:ext>
            </a:extLst>
          </p:cNvPr>
          <p:cNvSpPr>
            <a:spLocks noGrp="1"/>
          </p:cNvSpPr>
          <p:nvPr>
            <p:ph type="title"/>
          </p:nvPr>
        </p:nvSpPr>
        <p:spPr>
          <a:xfrm>
            <a:off x="452976" y="122262"/>
            <a:ext cx="8675370" cy="1502305"/>
          </a:xfrm>
        </p:spPr>
        <p:txBody>
          <a:bodyPr anchor="ctr">
            <a:normAutofit/>
          </a:bodyPr>
          <a:lstStyle/>
          <a:p>
            <a:r>
              <a:rPr lang="en-US" dirty="0"/>
              <a:t>Which is Which? </a:t>
            </a:r>
          </a:p>
        </p:txBody>
      </p:sp>
      <p:sp>
        <p:nvSpPr>
          <p:cNvPr id="3" name="Content Placeholder 2">
            <a:extLst>
              <a:ext uri="{FF2B5EF4-FFF2-40B4-BE49-F238E27FC236}">
                <a16:creationId xmlns:a16="http://schemas.microsoft.com/office/drawing/2014/main" id="{CD00F90D-1FBF-624B-B4CE-29E7D8B6DFE2}"/>
              </a:ext>
            </a:extLst>
          </p:cNvPr>
          <p:cNvSpPr>
            <a:spLocks noGrp="1"/>
          </p:cNvSpPr>
          <p:nvPr>
            <p:ph sz="half" idx="1"/>
          </p:nvPr>
        </p:nvSpPr>
        <p:spPr>
          <a:xfrm>
            <a:off x="691514" y="2069042"/>
            <a:ext cx="5023485" cy="4931516"/>
          </a:xfrm>
        </p:spPr>
        <p:txBody>
          <a:bodyPr>
            <a:normAutofit/>
          </a:bodyPr>
          <a:lstStyle/>
          <a:p>
            <a:pPr marL="0" indent="0">
              <a:buNone/>
            </a:pPr>
            <a:r>
              <a:rPr lang="en-US" sz="4800" dirty="0"/>
              <a:t>Internship </a:t>
            </a:r>
          </a:p>
          <a:p>
            <a:pPr marL="0" indent="0">
              <a:buNone/>
            </a:pPr>
            <a:r>
              <a:rPr lang="en-US" sz="4800" dirty="0"/>
              <a:t>vs. </a:t>
            </a:r>
          </a:p>
          <a:p>
            <a:pPr marL="0" indent="0">
              <a:buNone/>
            </a:pPr>
            <a:r>
              <a:rPr lang="en-US" sz="4800" dirty="0"/>
              <a:t>Graduate Assistantship (GA)</a:t>
            </a:r>
          </a:p>
        </p:txBody>
      </p:sp>
      <p:pic>
        <p:nvPicPr>
          <p:cNvPr id="2050" name="Picture 2" descr="See the source image">
            <a:extLst>
              <a:ext uri="{FF2B5EF4-FFF2-40B4-BE49-F238E27FC236}">
                <a16:creationId xmlns:a16="http://schemas.microsoft.com/office/drawing/2014/main" id="{31FBFF3F-1A84-2440-AC17-E59322A687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6724" y="2069042"/>
            <a:ext cx="2285502" cy="4931516"/>
          </a:xfrm>
          <a:prstGeom prst="rect">
            <a:avLst/>
          </a:prstGeom>
          <a:solidFill>
            <a:srgbClr val="FFFFFF"/>
          </a:solidFill>
        </p:spPr>
      </p:pic>
    </p:spTree>
    <p:extLst>
      <p:ext uri="{BB962C8B-B14F-4D97-AF65-F5344CB8AC3E}">
        <p14:creationId xmlns:p14="http://schemas.microsoft.com/office/powerpoint/2010/main" val="158256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4181-E192-9144-89CB-A2E0A311BE6F}"/>
              </a:ext>
            </a:extLst>
          </p:cNvPr>
          <p:cNvSpPr>
            <a:spLocks noGrp="1"/>
          </p:cNvSpPr>
          <p:nvPr>
            <p:ph type="title"/>
          </p:nvPr>
        </p:nvSpPr>
        <p:spPr/>
        <p:txBody>
          <a:bodyPr/>
          <a:lstStyle/>
          <a:p>
            <a:r>
              <a:rPr lang="en-US" dirty="0"/>
              <a:t>Internship</a:t>
            </a:r>
          </a:p>
        </p:txBody>
      </p:sp>
      <p:sp>
        <p:nvSpPr>
          <p:cNvPr id="3" name="Content Placeholder 2">
            <a:extLst>
              <a:ext uri="{FF2B5EF4-FFF2-40B4-BE49-F238E27FC236}">
                <a16:creationId xmlns:a16="http://schemas.microsoft.com/office/drawing/2014/main" id="{0E3F8878-1539-634F-AC2B-D9C714619C10}"/>
              </a:ext>
            </a:extLst>
          </p:cNvPr>
          <p:cNvSpPr>
            <a:spLocks noGrp="1"/>
          </p:cNvSpPr>
          <p:nvPr>
            <p:ph idx="1"/>
          </p:nvPr>
        </p:nvSpPr>
        <p:spPr/>
        <p:txBody>
          <a:bodyPr>
            <a:normAutofit/>
          </a:bodyPr>
          <a:lstStyle/>
          <a:p>
            <a:pPr marL="0" indent="0">
              <a:buNone/>
            </a:pPr>
            <a:r>
              <a:rPr lang="en-US" dirty="0"/>
              <a:t>“An internship is a form of experiential learning that integrates knowledge and theory learned in the classroom with practical application and skills development in a professional setting.  Internships give students the opportunity to gain valuable applied experience and make connections in professional fields they are considering for career paths; and give employers the opportunity to guide and evaluate talent.” (The National Association of Colleges &amp; Employers [NACE], 2018.)</a:t>
            </a:r>
          </a:p>
          <a:p>
            <a:pPr marL="0" indent="0">
              <a:buNone/>
            </a:pPr>
            <a:endParaRPr lang="en-US" dirty="0"/>
          </a:p>
          <a:p>
            <a:endParaRPr lang="en-US" dirty="0"/>
          </a:p>
        </p:txBody>
      </p:sp>
    </p:spTree>
    <p:extLst>
      <p:ext uri="{BB962C8B-B14F-4D97-AF65-F5344CB8AC3E}">
        <p14:creationId xmlns:p14="http://schemas.microsoft.com/office/powerpoint/2010/main" val="271551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Internship</a:t>
            </a:r>
          </a:p>
        </p:txBody>
      </p:sp>
      <p:sp>
        <p:nvSpPr>
          <p:cNvPr id="5" name="Content Placeholder 4">
            <a:extLst>
              <a:ext uri="{FF2B5EF4-FFF2-40B4-BE49-F238E27FC236}">
                <a16:creationId xmlns:a16="http://schemas.microsoft.com/office/drawing/2014/main" id="{998FE375-9875-46EB-93AA-644AC9D287CD}"/>
              </a:ext>
            </a:extLst>
          </p:cNvPr>
          <p:cNvSpPr>
            <a:spLocks noGrp="1"/>
          </p:cNvSpPr>
          <p:nvPr>
            <p:ph idx="1"/>
          </p:nvPr>
        </p:nvSpPr>
        <p:spPr/>
        <p:txBody>
          <a:bodyPr>
            <a:normAutofit/>
          </a:bodyPr>
          <a:lstStyle/>
          <a:p>
            <a:r>
              <a:rPr lang="en-US" dirty="0"/>
              <a:t>Usually for credit (students pay tuition)</a:t>
            </a:r>
          </a:p>
          <a:p>
            <a:r>
              <a:rPr lang="en-US" dirty="0"/>
              <a:t>Co-ops</a:t>
            </a:r>
          </a:p>
          <a:p>
            <a:r>
              <a:rPr lang="en-US" dirty="0"/>
              <a:t>Field Experience</a:t>
            </a:r>
          </a:p>
          <a:p>
            <a:r>
              <a:rPr lang="en-US" dirty="0"/>
              <a:t>Experiential Learning</a:t>
            </a:r>
          </a:p>
          <a:p>
            <a:r>
              <a:rPr lang="en-US" dirty="0"/>
              <a:t>May have companion course . . . or not.</a:t>
            </a:r>
          </a:p>
          <a:p>
            <a:pPr marL="0" indent="0">
              <a:buNone/>
            </a:pPr>
            <a:endParaRPr lang="en-US" dirty="0"/>
          </a:p>
          <a:p>
            <a:r>
              <a:rPr lang="en-US" dirty="0"/>
              <a:t>Compensation: </a:t>
            </a:r>
          </a:p>
          <a:p>
            <a:pPr lvl="1"/>
            <a:r>
              <a:rPr lang="en-US" dirty="0"/>
              <a:t>STEM &amp; Business – Yes </a:t>
            </a:r>
          </a:p>
          <a:p>
            <a:pPr lvl="1"/>
            <a:r>
              <a:rPr lang="en-US" dirty="0"/>
              <a:t>Everything else - Unlikely </a:t>
            </a:r>
          </a:p>
        </p:txBody>
      </p:sp>
    </p:spTree>
    <p:extLst>
      <p:ext uri="{BB962C8B-B14F-4D97-AF65-F5344CB8AC3E}">
        <p14:creationId xmlns:p14="http://schemas.microsoft.com/office/powerpoint/2010/main" val="276246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Assistantships (GA’s)</a:t>
            </a:r>
          </a:p>
        </p:txBody>
      </p:sp>
      <p:sp>
        <p:nvSpPr>
          <p:cNvPr id="5" name="Content Placeholder 4">
            <a:extLst>
              <a:ext uri="{FF2B5EF4-FFF2-40B4-BE49-F238E27FC236}">
                <a16:creationId xmlns:a16="http://schemas.microsoft.com/office/drawing/2014/main" id="{998FE375-9875-46EB-93AA-644AC9D287CD}"/>
              </a:ext>
            </a:extLst>
          </p:cNvPr>
          <p:cNvSpPr>
            <a:spLocks noGrp="1"/>
          </p:cNvSpPr>
          <p:nvPr>
            <p:ph idx="1"/>
          </p:nvPr>
        </p:nvSpPr>
        <p:spPr/>
        <p:txBody>
          <a:bodyPr/>
          <a:lstStyle/>
          <a:p>
            <a:pPr marL="0" indent="0">
              <a:buNone/>
            </a:pPr>
            <a:r>
              <a:rPr lang="en-US" dirty="0"/>
              <a:t>Graduate assistant positions are offered through many departments and offices. These positions </a:t>
            </a:r>
            <a:br>
              <a:rPr lang="en-US" dirty="0"/>
            </a:br>
            <a:r>
              <a:rPr lang="en-US" dirty="0"/>
              <a:t>require the recipient to work 20 hours per week. Duties assigned to the recipients assist them in the </a:t>
            </a:r>
            <a:br>
              <a:rPr lang="en-US" dirty="0"/>
            </a:br>
            <a:r>
              <a:rPr lang="en-US" dirty="0"/>
              <a:t>development of their professional skills and goals. The assistantship provides a stipend (currently at </a:t>
            </a:r>
            <a:br>
              <a:rPr lang="en-US" dirty="0"/>
            </a:br>
            <a:r>
              <a:rPr lang="en-US" dirty="0"/>
              <a:t>least $6,000 per academic year) and a tuition scholarship for up to 9 graduate credits per semester. </a:t>
            </a:r>
          </a:p>
          <a:p>
            <a:pPr marL="0" indent="0">
              <a:buNone/>
            </a:pPr>
            <a:r>
              <a:rPr lang="en-US" i="1" dirty="0"/>
              <a:t>(SUNY Brockport Graduate Center website, 2021)</a:t>
            </a:r>
          </a:p>
        </p:txBody>
      </p:sp>
    </p:spTree>
    <p:extLst>
      <p:ext uri="{BB962C8B-B14F-4D97-AF65-F5344CB8AC3E}">
        <p14:creationId xmlns:p14="http://schemas.microsoft.com/office/powerpoint/2010/main" val="355345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343E-809F-F041-B28D-130DFA704A22}"/>
              </a:ext>
            </a:extLst>
          </p:cNvPr>
          <p:cNvSpPr>
            <a:spLocks noGrp="1"/>
          </p:cNvSpPr>
          <p:nvPr>
            <p:ph type="title"/>
          </p:nvPr>
        </p:nvSpPr>
        <p:spPr/>
        <p:txBody>
          <a:bodyPr/>
          <a:lstStyle/>
          <a:p>
            <a:r>
              <a:rPr lang="en-US" dirty="0"/>
              <a:t>Internships vs. Grad. Asst. </a:t>
            </a:r>
          </a:p>
        </p:txBody>
      </p:sp>
      <p:sp>
        <p:nvSpPr>
          <p:cNvPr id="3" name="Content Placeholder 2">
            <a:extLst>
              <a:ext uri="{FF2B5EF4-FFF2-40B4-BE49-F238E27FC236}">
                <a16:creationId xmlns:a16="http://schemas.microsoft.com/office/drawing/2014/main" id="{18C7690C-D326-5B46-B6D2-DF129ED8FB1C}"/>
              </a:ext>
            </a:extLst>
          </p:cNvPr>
          <p:cNvSpPr>
            <a:spLocks noGrp="1"/>
          </p:cNvSpPr>
          <p:nvPr>
            <p:ph idx="1"/>
          </p:nvPr>
        </p:nvSpPr>
        <p:spPr>
          <a:xfrm>
            <a:off x="691514" y="2063681"/>
            <a:ext cx="4337682" cy="5090154"/>
          </a:xfrm>
        </p:spPr>
        <p:txBody>
          <a:bodyPr/>
          <a:lstStyle/>
          <a:p>
            <a:pPr marL="0" indent="0">
              <a:buNone/>
            </a:pPr>
            <a:r>
              <a:rPr lang="en-US" u="sng" dirty="0"/>
              <a:t>Internships</a:t>
            </a:r>
          </a:p>
          <a:p>
            <a:pPr>
              <a:buFont typeface="Wingdings" pitchFamily="2" charset="2"/>
              <a:buChar char="§"/>
            </a:pPr>
            <a:r>
              <a:rPr lang="en-US" dirty="0"/>
              <a:t>Short duration (150 – 300 hours)</a:t>
            </a:r>
          </a:p>
          <a:p>
            <a:pPr>
              <a:buFont typeface="Wingdings" pitchFamily="2" charset="2"/>
              <a:buChar char="§"/>
            </a:pPr>
            <a:r>
              <a:rPr lang="en-US" dirty="0"/>
              <a:t>One to two terms (SP, SU, FA)</a:t>
            </a:r>
          </a:p>
          <a:p>
            <a:pPr>
              <a:buFont typeface="Wingdings" pitchFamily="2" charset="2"/>
              <a:buChar char="§"/>
            </a:pPr>
            <a:r>
              <a:rPr lang="en-US" dirty="0"/>
              <a:t>Work on at least one dedicated project</a:t>
            </a:r>
          </a:p>
          <a:p>
            <a:pPr>
              <a:buFont typeface="Wingdings" pitchFamily="2" charset="2"/>
              <a:buChar char="§"/>
            </a:pPr>
            <a:r>
              <a:rPr lang="en-US" dirty="0"/>
              <a:t>May or may not complete it. </a:t>
            </a:r>
          </a:p>
          <a:p>
            <a:pPr marL="0" indent="0">
              <a:buNone/>
            </a:pPr>
            <a:endParaRPr lang="en-US" dirty="0"/>
          </a:p>
        </p:txBody>
      </p:sp>
      <p:sp>
        <p:nvSpPr>
          <p:cNvPr id="5" name="TextBox 4">
            <a:extLst>
              <a:ext uri="{FF2B5EF4-FFF2-40B4-BE49-F238E27FC236}">
                <a16:creationId xmlns:a16="http://schemas.microsoft.com/office/drawing/2014/main" id="{04994CCF-0DCD-CD4A-81DE-FC8D109CD225}"/>
              </a:ext>
            </a:extLst>
          </p:cNvPr>
          <p:cNvSpPr txBox="1"/>
          <p:nvPr/>
        </p:nvSpPr>
        <p:spPr>
          <a:xfrm>
            <a:off x="5029196" y="2063681"/>
            <a:ext cx="4504764" cy="4832092"/>
          </a:xfrm>
          <a:prstGeom prst="rect">
            <a:avLst/>
          </a:prstGeom>
          <a:noFill/>
        </p:spPr>
        <p:txBody>
          <a:bodyPr wrap="square" rtlCol="0">
            <a:spAutoFit/>
          </a:bodyPr>
          <a:lstStyle/>
          <a:p>
            <a:r>
              <a:rPr lang="en-US" sz="3080" u="sng" dirty="0"/>
              <a:t>Grad. Assistantships</a:t>
            </a:r>
          </a:p>
          <a:p>
            <a:pPr marL="457200" indent="-457200">
              <a:buFont typeface="Wingdings" pitchFamily="2" charset="2"/>
              <a:buChar char="§"/>
            </a:pPr>
            <a:r>
              <a:rPr lang="en-US" sz="3080" dirty="0"/>
              <a:t>Longer duration</a:t>
            </a:r>
          </a:p>
          <a:p>
            <a:pPr marL="457200" indent="-457200">
              <a:buFont typeface="Wingdings" pitchFamily="2" charset="2"/>
              <a:buChar char="§"/>
            </a:pPr>
            <a:r>
              <a:rPr lang="en-US" sz="3080" dirty="0"/>
              <a:t>One to five years</a:t>
            </a:r>
          </a:p>
          <a:p>
            <a:pPr marL="457200" indent="-457200">
              <a:buFont typeface="Wingdings" pitchFamily="2" charset="2"/>
              <a:buChar char="§"/>
            </a:pPr>
            <a:r>
              <a:rPr lang="en-US" sz="3080" dirty="0"/>
              <a:t>9 – 12 months/year</a:t>
            </a:r>
          </a:p>
          <a:p>
            <a:pPr marL="457200" indent="-457200">
              <a:buFont typeface="Wingdings" pitchFamily="2" charset="2"/>
              <a:buChar char="§"/>
            </a:pPr>
            <a:r>
              <a:rPr lang="en-US" sz="3080" dirty="0"/>
              <a:t>Work doing well defined and documented tasks or jobs</a:t>
            </a:r>
          </a:p>
          <a:p>
            <a:pPr marL="457200" indent="-457200">
              <a:buFont typeface="Wingdings" pitchFamily="2" charset="2"/>
              <a:buChar char="§"/>
            </a:pPr>
            <a:r>
              <a:rPr lang="en-US" sz="3080" dirty="0"/>
              <a:t>Para-professional or Pro! </a:t>
            </a:r>
          </a:p>
        </p:txBody>
      </p:sp>
    </p:spTree>
    <p:extLst>
      <p:ext uri="{BB962C8B-B14F-4D97-AF65-F5344CB8AC3E}">
        <p14:creationId xmlns:p14="http://schemas.microsoft.com/office/powerpoint/2010/main" val="309348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C275-152E-BE44-940C-65AB88B4D9FB}"/>
              </a:ext>
            </a:extLst>
          </p:cNvPr>
          <p:cNvSpPr>
            <a:spLocks noGrp="1"/>
          </p:cNvSpPr>
          <p:nvPr>
            <p:ph type="title"/>
          </p:nvPr>
        </p:nvSpPr>
        <p:spPr/>
        <p:txBody>
          <a:bodyPr/>
          <a:lstStyle/>
          <a:p>
            <a:r>
              <a:rPr lang="en-US" dirty="0"/>
              <a:t>Cost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A649A8-C7B2-1743-B0F7-24B1E4576434}"/>
                  </a:ext>
                </a:extLst>
              </p:cNvPr>
              <p:cNvSpPr>
                <a:spLocks noGrp="1"/>
              </p:cNvSpPr>
              <p:nvPr>
                <p:ph idx="1"/>
              </p:nvPr>
            </p:nvSpPr>
            <p:spPr>
              <a:xfrm>
                <a:off x="389964" y="1876359"/>
                <a:ext cx="8976920" cy="5468756"/>
              </a:xfrm>
            </p:spPr>
            <p:txBody>
              <a:bodyPr>
                <a:noAutofit/>
              </a:bodyPr>
              <a:lstStyle/>
              <a:p>
                <a:pPr marL="0" indent="0">
                  <a:buNone/>
                </a:pPr>
                <a:endParaRPr lang="en-US" sz="4000" dirty="0"/>
              </a:p>
              <a:p>
                <a:pPr marL="0" indent="0">
                  <a:buNone/>
                </a:pPr>
                <a:r>
                  <a:rPr lang="en-US" sz="4000" dirty="0"/>
                  <a:t>GA Cost Per Year (20 hours/week, 10 months), FA/SP terms:</a:t>
                </a:r>
              </a:p>
              <a:p>
                <a:pPr marL="0" indent="0" algn="r">
                  <a:buNone/>
                </a:pPr>
                <a:r>
                  <a:rPr lang="en-US" sz="3600" dirty="0"/>
                  <a:t>Stipend (SUNY)</a:t>
                </a:r>
                <a14:m>
                  <m:oMath xmlns:m="http://schemas.openxmlformats.org/officeDocument/2006/math">
                    <m:r>
                      <a:rPr lang="en-US" sz="3600" i="1">
                        <a:latin typeface="Cambria Math" panose="02040503050406030204" pitchFamily="18" charset="0"/>
                      </a:rPr>
                      <m:t>≈</m:t>
                    </m:r>
                  </m:oMath>
                </a14:m>
                <a:r>
                  <a:rPr lang="en-US" sz="3600" dirty="0"/>
                  <a:t> $ 6,500 – $9,000 </a:t>
                </a:r>
              </a:p>
              <a:p>
                <a:pPr marL="0" indent="0" algn="r">
                  <a:buNone/>
                </a:pPr>
                <a:r>
                  <a:rPr lang="en-US" sz="3600" u="sng" dirty="0"/>
                  <a:t>Tuition </a:t>
                </a:r>
                <a14:m>
                  <m:oMath xmlns:m="http://schemas.openxmlformats.org/officeDocument/2006/math">
                    <m:r>
                      <a:rPr lang="en-US" sz="3600" i="1" u="sng">
                        <a:latin typeface="Cambria Math" panose="02040503050406030204" pitchFamily="18" charset="0"/>
                      </a:rPr>
                      <m:t>≈</m:t>
                    </m:r>
                  </m:oMath>
                </a14:m>
                <a:r>
                  <a:rPr lang="en-US" sz="3600" u="sng" dirty="0"/>
                  <a:t> $452 x 9 credits x 2 terms </a:t>
                </a:r>
                <a14:m>
                  <m:oMath xmlns:m="http://schemas.openxmlformats.org/officeDocument/2006/math">
                    <m:r>
                      <a:rPr lang="en-US" sz="3600" i="1">
                        <a:latin typeface="Cambria Math" panose="02040503050406030204" pitchFamily="18" charset="0"/>
                      </a:rPr>
                      <m:t>≈ </m:t>
                    </m:r>
                  </m:oMath>
                </a14:m>
                <a:r>
                  <a:rPr lang="en-US" sz="3600" u="sng" dirty="0"/>
                  <a:t>$9,000</a:t>
                </a:r>
              </a:p>
              <a:p>
                <a:pPr marL="0" indent="0" algn="r">
                  <a:buNone/>
                </a:pPr>
                <a:r>
                  <a:rPr lang="en-US" sz="3600" dirty="0"/>
                  <a:t> Approximate Total </a:t>
                </a:r>
                <a14:m>
                  <m:oMath xmlns:m="http://schemas.openxmlformats.org/officeDocument/2006/math">
                    <m:r>
                      <a:rPr lang="en-US" sz="3600" i="1">
                        <a:latin typeface="Cambria Math" panose="02040503050406030204" pitchFamily="18" charset="0"/>
                      </a:rPr>
                      <m:t>≈</m:t>
                    </m:r>
                  </m:oMath>
                </a14:m>
                <a:r>
                  <a:rPr lang="en-US" sz="3600" dirty="0"/>
                  <a:t> $15,500 - $18,000</a:t>
                </a:r>
                <a:r>
                  <a:rPr lang="en-US" sz="3600" b="1" dirty="0">
                    <a:solidFill>
                      <a:srgbClr val="C00000"/>
                    </a:solidFill>
                  </a:rPr>
                  <a:t>*</a:t>
                </a:r>
              </a:p>
              <a:p>
                <a:pPr marL="0" indent="0">
                  <a:buNone/>
                </a:pPr>
                <a:endParaRPr lang="en-US" sz="3200" dirty="0">
                  <a:solidFill>
                    <a:srgbClr val="C00000"/>
                  </a:solidFill>
                </a:endParaRPr>
              </a:p>
              <a:p>
                <a:pPr marL="0" indent="0">
                  <a:buNone/>
                </a:pPr>
                <a:r>
                  <a:rPr lang="en-US" sz="3200" dirty="0">
                    <a:solidFill>
                      <a:srgbClr val="C00000"/>
                    </a:solidFill>
                  </a:rPr>
                  <a:t>*</a:t>
                </a:r>
                <a:r>
                  <a:rPr lang="en-US" sz="3200" dirty="0"/>
                  <a:t>Univ. Centers: Range from $588.72 - $742.72/cr.</a:t>
                </a:r>
              </a:p>
              <a:p>
                <a:pPr marL="0" indent="0" algn="r">
                  <a:buNone/>
                </a:pPr>
                <a:endParaRPr lang="en-US" sz="3600" dirty="0"/>
              </a:p>
              <a:p>
                <a:pPr marL="0" indent="0" algn="r">
                  <a:buNone/>
                </a:pPr>
                <a:endParaRPr lang="en-US" sz="3600" dirty="0"/>
              </a:p>
            </p:txBody>
          </p:sp>
        </mc:Choice>
        <mc:Fallback>
          <p:sp>
            <p:nvSpPr>
              <p:cNvPr id="3" name="Content Placeholder 2">
                <a:extLst>
                  <a:ext uri="{FF2B5EF4-FFF2-40B4-BE49-F238E27FC236}">
                    <a16:creationId xmlns:a16="http://schemas.microsoft.com/office/drawing/2014/main" id="{47A649A8-C7B2-1743-B0F7-24B1E4576434}"/>
                  </a:ext>
                </a:extLst>
              </p:cNvPr>
              <p:cNvSpPr>
                <a:spLocks noGrp="1" noRot="1" noChangeAspect="1" noMove="1" noResize="1" noEditPoints="1" noAdjustHandles="1" noChangeArrowheads="1" noChangeShapeType="1" noTextEdit="1"/>
              </p:cNvSpPr>
              <p:nvPr>
                <p:ph idx="1"/>
              </p:nvPr>
            </p:nvSpPr>
            <p:spPr>
              <a:xfrm>
                <a:off x="389964" y="1876359"/>
                <a:ext cx="8976920" cy="5468756"/>
              </a:xfrm>
              <a:blipFill>
                <a:blip r:embed="rId3"/>
                <a:stretch>
                  <a:fillRect l="-2401" r="-3249"/>
                </a:stretch>
              </a:blipFill>
            </p:spPr>
            <p:txBody>
              <a:bodyPr/>
              <a:lstStyle/>
              <a:p>
                <a:r>
                  <a:rPr lang="en-US">
                    <a:noFill/>
                  </a:rPr>
                  <a:t> </a:t>
                </a:r>
              </a:p>
            </p:txBody>
          </p:sp>
        </mc:Fallback>
      </mc:AlternateContent>
    </p:spTree>
    <p:extLst>
      <p:ext uri="{BB962C8B-B14F-4D97-AF65-F5344CB8AC3E}">
        <p14:creationId xmlns:p14="http://schemas.microsoft.com/office/powerpoint/2010/main" val="15704684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ckport_template" id="{C9164F9C-A7ED-E345-8530-5F4C4E79762A}" vid="{24DF01AD-7037-6640-B3BB-0A2876569B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925</TotalTime>
  <Words>2292</Words>
  <Application>Microsoft Macintosh PowerPoint</Application>
  <PresentationFormat>Custom</PresentationFormat>
  <Paragraphs>397</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 Math</vt:lpstr>
      <vt:lpstr>Century Gothic</vt:lpstr>
      <vt:lpstr>Wingdings</vt:lpstr>
      <vt:lpstr>Office Theme</vt:lpstr>
      <vt:lpstr>Collaborating with Local Graduate Programs  for Win-Win Capacity Building</vt:lpstr>
      <vt:lpstr>Presentation Content</vt:lpstr>
      <vt:lpstr>The “need” from Two Vantage Points</vt:lpstr>
      <vt:lpstr>Which is Which? </vt:lpstr>
      <vt:lpstr>Internship</vt:lpstr>
      <vt:lpstr>Internship</vt:lpstr>
      <vt:lpstr>Graduate Assistantships (GA’s)</vt:lpstr>
      <vt:lpstr>Internships vs. Grad. Asst. </vt:lpstr>
      <vt:lpstr>Cost</vt:lpstr>
      <vt:lpstr> Two Different Spins </vt:lpstr>
      <vt:lpstr>Service Office </vt:lpstr>
      <vt:lpstr>Academic Program </vt:lpstr>
      <vt:lpstr>Sample HEA Intern Projects</vt:lpstr>
      <vt:lpstr>Structural Considerations </vt:lpstr>
      <vt:lpstr>Site Supervisor (Mentor)</vt:lpstr>
      <vt:lpstr>Team </vt:lpstr>
      <vt:lpstr>Resources</vt:lpstr>
      <vt:lpstr>Activities</vt:lpstr>
      <vt:lpstr>Timeline</vt:lpstr>
      <vt:lpstr>Environment (Host-site)</vt:lpstr>
      <vt:lpstr>Game Plan</vt:lpstr>
      <vt:lpstr> Y (Why?) </vt:lpstr>
      <vt:lpstr> Finding the Fit </vt:lpstr>
      <vt:lpstr> Win-Win </vt:lpstr>
      <vt:lpstr> Win-Win </vt:lpstr>
      <vt:lpstr>What Will You Accomplish?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Collaborating with Local Graduate Programs  for Win-Win Capacity Building</dc:title>
  <dc:creator>Schuhle-Williams, Karen (kschuhle)</dc:creator>
  <cp:lastModifiedBy>Schuhle-Williams, Karen (kschuhle)</cp:lastModifiedBy>
  <cp:revision>19</cp:revision>
  <cp:lastPrinted>2021-11-13T16:30:58Z</cp:lastPrinted>
  <dcterms:created xsi:type="dcterms:W3CDTF">2021-11-09T01:03:15Z</dcterms:created>
  <dcterms:modified xsi:type="dcterms:W3CDTF">2021-11-15T20:44:10Z</dcterms:modified>
</cp:coreProperties>
</file>