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0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2E6E-8663-854B-ADA2-8FAA80D41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7F568-2624-0E4D-958C-24AA9E068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29D74-86A3-C143-9A11-14CDA5BBF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A7C1-E594-504E-B9AF-7BCF6884076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259AF-B42D-7647-A4AF-CCDA9FD0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4182C-1E16-6C4F-B2F9-BEC076FE0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00187-DA4E-5943-890A-37478FF71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30055-EA51-AB49-A0FE-D8F8B13A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5E8F7-E6D4-384C-B4AD-DDAA5D1C7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75CF7-ABEE-314C-B7BF-C3B815196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A7C1-E594-504E-B9AF-7BCF6884076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1FA44-763A-A044-A17E-CB6DFF0B6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1EAB8-8212-FE41-BB6A-5A4B9FDA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00187-DA4E-5943-890A-37478FF71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1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17585D-7562-C649-A8A4-152F06FEC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13575-C1D1-A04F-AC54-1728A2984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9D019-A980-8E44-9634-DB67D5213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A7C1-E594-504E-B9AF-7BCF6884076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2167D-A4FE-7A4F-87E1-568C58302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2AE46-1E33-C645-AD22-9F70928E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00187-DA4E-5943-890A-37478FF71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296D0-93FD-7140-AD7F-03E8B72A2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C94D2-A87A-AA45-9645-33FCF6313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586F2-3600-D141-8731-C4BC657E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A7C1-E594-504E-B9AF-7BCF6884076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93981-184B-7645-AC9C-DDF5A31D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59B58-8041-3E48-8608-D20DFAE2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00187-DA4E-5943-890A-37478FF71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2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54507-C60F-EF45-B8B8-9DAD86179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2AE29-4436-9648-BE42-0A0ED57CC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2DDF5-E319-0645-A65E-8158F618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A7C1-E594-504E-B9AF-7BCF6884076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0193D-109E-A047-925D-8F675AEE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070DE-612A-BC42-83D6-EE83388A6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00187-DA4E-5943-890A-37478FF71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8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E12C6-6D49-9041-8EE3-C63D1F552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8C0AF-F6B0-AF41-BBE0-54B970A348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ED47B-4FCD-4B40-9D75-81872EBEB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CB582-506F-B941-A0DD-846DF77D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A7C1-E594-504E-B9AF-7BCF6884076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06888-ECF5-A34E-866A-2AFDB05F2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7D4E7-099A-2641-ADB3-EBC2071E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00187-DA4E-5943-890A-37478FF71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3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98BD8-C45F-9B4E-8DF1-3EA21A37D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E482E-C37A-0E46-A7B6-F0B0D451A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29448-1D50-CB43-A057-4409477F4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8AB5A0-07DE-7A4B-B007-E762A1051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3F505C-D1FC-3B45-822D-D0C1E1BB6D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1DBD4B-DB8B-B841-9614-5526B33AB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A7C1-E594-504E-B9AF-7BCF6884076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C248E4-AD45-C14E-9B57-EA44CE6EC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CB2891-AA3B-C449-9F28-5DD2B742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00187-DA4E-5943-890A-37478FF71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2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2246-9016-C44F-B033-D9604CE97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52C82-CE2C-9848-9018-28577179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A7C1-E594-504E-B9AF-7BCF6884076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1AFF64-83DE-9A45-96F6-CF1EDCBE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CA909-C236-254E-B458-974F3F24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00187-DA4E-5943-890A-37478FF71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6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1E235B-9C0B-BA47-B97E-4C208A101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A7C1-E594-504E-B9AF-7BCF6884076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E5D3DB-92B7-3649-931B-B37078758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AED0B-3B81-6F4B-A9CF-160D002D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00187-DA4E-5943-890A-37478FF71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4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279-D269-1A4D-A4AE-E95DC6A57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2EB82-1998-604B-831C-002100014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B921E-F5F6-D147-84E8-6BA2D7743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CCD7D-7176-8743-9FD0-128086FB5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A7C1-E594-504E-B9AF-7BCF6884076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85426-715F-4E45-A1F3-38026057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78EAD-D2C9-1849-B0F2-2E978B9C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00187-DA4E-5943-890A-37478FF71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618F4-9EF6-F74C-91CC-2F0BF315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8E8F6E-A15C-F545-8A26-17EB2B7FA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19169-A229-C742-8059-373F88F99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240DD-CB13-4644-B34B-7CAFB2860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A7C1-E594-504E-B9AF-7BCF6884076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F0AB1-1C75-3F46-AE1F-0BA7049F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58EDC-7B78-2C45-8973-B4F9DBD81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00187-DA4E-5943-890A-37478FF71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3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E7A90-9F42-844F-871F-23DF9B6B8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F81B2-BDB7-3043-86C4-3956C2090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4657E-DFFA-D549-8336-7A60086BC0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A7C1-E594-504E-B9AF-7BCF6884076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611AC-E23E-9A44-9A26-E44AE7BF2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0F931-FD58-4044-9359-D2223AA9C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00187-DA4E-5943-890A-37478FF71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9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B080FB80-CFB1-DB41-B560-AB3573563B98}"/>
              </a:ext>
            </a:extLst>
          </p:cNvPr>
          <p:cNvGrpSpPr/>
          <p:nvPr/>
        </p:nvGrpSpPr>
        <p:grpSpPr>
          <a:xfrm>
            <a:off x="85619" y="2528474"/>
            <a:ext cx="11892276" cy="1801052"/>
            <a:chOff x="-413183" y="3162107"/>
            <a:chExt cx="12955130" cy="200483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7AE2108-B627-7442-9B38-2F4202FB5921}"/>
                </a:ext>
              </a:extLst>
            </p:cNvPr>
            <p:cNvCxnSpPr>
              <a:cxnSpLocks/>
            </p:cNvCxnSpPr>
            <p:nvPr/>
          </p:nvCxnSpPr>
          <p:spPr>
            <a:xfrm>
              <a:off x="229327" y="5160017"/>
              <a:ext cx="11733346" cy="0"/>
            </a:xfrm>
            <a:prstGeom prst="line">
              <a:avLst/>
            </a:prstGeom>
            <a:ln w="635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FA0B3F7-A8EE-A047-8882-81D826194B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2430" y="4985704"/>
              <a:ext cx="0" cy="181233"/>
            </a:xfrm>
            <a:prstGeom prst="line">
              <a:avLst/>
            </a:prstGeom>
            <a:ln w="635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39820FC-6DA2-0E4A-9BCA-DE1124C2F6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35382" y="4985704"/>
              <a:ext cx="0" cy="181233"/>
            </a:xfrm>
            <a:prstGeom prst="line">
              <a:avLst/>
            </a:prstGeom>
            <a:ln w="635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D1DFB28-923C-F34B-8BBC-0172090D54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18334" y="4985704"/>
              <a:ext cx="0" cy="181233"/>
            </a:xfrm>
            <a:prstGeom prst="line">
              <a:avLst/>
            </a:prstGeom>
            <a:ln w="635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C2CF42B-7221-6449-B60F-FB4A051CCB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10430" y="4985704"/>
              <a:ext cx="0" cy="181233"/>
            </a:xfrm>
            <a:prstGeom prst="line">
              <a:avLst/>
            </a:prstGeom>
            <a:ln w="635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6526247-2E14-E940-A966-E3C85B3EBF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93382" y="4985704"/>
              <a:ext cx="0" cy="181233"/>
            </a:xfrm>
            <a:prstGeom prst="line">
              <a:avLst/>
            </a:prstGeom>
            <a:ln w="635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9322BC3-0754-ED43-A73C-130243B257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779793" y="4985704"/>
              <a:ext cx="0" cy="181233"/>
            </a:xfrm>
            <a:prstGeom prst="line">
              <a:avLst/>
            </a:prstGeom>
            <a:ln w="635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loud 17">
              <a:extLst>
                <a:ext uri="{FF2B5EF4-FFF2-40B4-BE49-F238E27FC236}">
                  <a16:creationId xmlns:a16="http://schemas.microsoft.com/office/drawing/2014/main" id="{601938AB-F090-924B-B4A1-A23AA55EC573}"/>
                </a:ext>
              </a:extLst>
            </p:cNvPr>
            <p:cNvSpPr/>
            <p:nvPr/>
          </p:nvSpPr>
          <p:spPr>
            <a:xfrm>
              <a:off x="-413183" y="3162107"/>
              <a:ext cx="1531225" cy="1417310"/>
            </a:xfrm>
            <a:prstGeom prst="cloud">
              <a:avLst/>
            </a:prstGeom>
            <a:solidFill>
              <a:schemeClr val="bg1"/>
            </a:solidFill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Cloud 18">
              <a:extLst>
                <a:ext uri="{FF2B5EF4-FFF2-40B4-BE49-F238E27FC236}">
                  <a16:creationId xmlns:a16="http://schemas.microsoft.com/office/drawing/2014/main" id="{2C12CD81-9024-7F40-A0F3-4E7C4C75BC20}"/>
                </a:ext>
              </a:extLst>
            </p:cNvPr>
            <p:cNvSpPr/>
            <p:nvPr/>
          </p:nvSpPr>
          <p:spPr>
            <a:xfrm>
              <a:off x="1869769" y="3182111"/>
              <a:ext cx="1531226" cy="1417310"/>
            </a:xfrm>
            <a:prstGeom prst="cloud">
              <a:avLst/>
            </a:prstGeom>
            <a:solidFill>
              <a:schemeClr val="bg1"/>
            </a:solidFill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loud 19">
              <a:extLst>
                <a:ext uri="{FF2B5EF4-FFF2-40B4-BE49-F238E27FC236}">
                  <a16:creationId xmlns:a16="http://schemas.microsoft.com/office/drawing/2014/main" id="{1CF84217-8607-0F41-B6D3-6569018AF8E8}"/>
                </a:ext>
              </a:extLst>
            </p:cNvPr>
            <p:cNvSpPr/>
            <p:nvPr/>
          </p:nvSpPr>
          <p:spPr>
            <a:xfrm>
              <a:off x="4152721" y="3182111"/>
              <a:ext cx="1531226" cy="1417310"/>
            </a:xfrm>
            <a:prstGeom prst="cloud">
              <a:avLst/>
            </a:prstGeom>
            <a:solidFill>
              <a:schemeClr val="bg1"/>
            </a:solidFill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loud 20">
              <a:extLst>
                <a:ext uri="{FF2B5EF4-FFF2-40B4-BE49-F238E27FC236}">
                  <a16:creationId xmlns:a16="http://schemas.microsoft.com/office/drawing/2014/main" id="{2E44B465-B99D-054E-B4DB-B2156B63B45C}"/>
                </a:ext>
              </a:extLst>
            </p:cNvPr>
            <p:cNvSpPr/>
            <p:nvPr/>
          </p:nvSpPr>
          <p:spPr>
            <a:xfrm>
              <a:off x="6444817" y="3182111"/>
              <a:ext cx="1531226" cy="1417310"/>
            </a:xfrm>
            <a:prstGeom prst="cloud">
              <a:avLst/>
            </a:prstGeom>
            <a:solidFill>
              <a:schemeClr val="bg1"/>
            </a:solidFill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>
              <a:extLst>
                <a:ext uri="{FF2B5EF4-FFF2-40B4-BE49-F238E27FC236}">
                  <a16:creationId xmlns:a16="http://schemas.microsoft.com/office/drawing/2014/main" id="{6FE99CA4-2CC6-B841-9634-DC7D3FEB5B8B}"/>
                </a:ext>
              </a:extLst>
            </p:cNvPr>
            <p:cNvSpPr/>
            <p:nvPr/>
          </p:nvSpPr>
          <p:spPr>
            <a:xfrm>
              <a:off x="8727769" y="3182111"/>
              <a:ext cx="1531226" cy="1417310"/>
            </a:xfrm>
            <a:prstGeom prst="cloud">
              <a:avLst/>
            </a:prstGeom>
            <a:solidFill>
              <a:schemeClr val="bg1"/>
            </a:solidFill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loud 22">
              <a:extLst>
                <a:ext uri="{FF2B5EF4-FFF2-40B4-BE49-F238E27FC236}">
                  <a16:creationId xmlns:a16="http://schemas.microsoft.com/office/drawing/2014/main" id="{7A8DA710-3157-3542-A829-4AB4F0FBE372}"/>
                </a:ext>
              </a:extLst>
            </p:cNvPr>
            <p:cNvSpPr/>
            <p:nvPr/>
          </p:nvSpPr>
          <p:spPr>
            <a:xfrm>
              <a:off x="11010721" y="3182111"/>
              <a:ext cx="1531226" cy="1417310"/>
            </a:xfrm>
            <a:prstGeom prst="cloud">
              <a:avLst/>
            </a:prstGeom>
            <a:solidFill>
              <a:schemeClr val="bg1"/>
            </a:solidFill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D65FB15C-0A24-A94C-ADA1-3962E41FD6D2}"/>
              </a:ext>
            </a:extLst>
          </p:cNvPr>
          <p:cNvSpPr txBox="1"/>
          <p:nvPr/>
        </p:nvSpPr>
        <p:spPr>
          <a:xfrm>
            <a:off x="201168" y="4442948"/>
            <a:ext cx="218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Spring 2016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62DFB7-99C6-6E4A-83A1-4FCD7CF28FFD}"/>
              </a:ext>
            </a:extLst>
          </p:cNvPr>
          <p:cNvSpPr txBox="1"/>
          <p:nvPr/>
        </p:nvSpPr>
        <p:spPr>
          <a:xfrm>
            <a:off x="2386584" y="4436732"/>
            <a:ext cx="218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Fall 2016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951271-BD49-6149-B26F-F5103E3D16F5}"/>
              </a:ext>
            </a:extLst>
          </p:cNvPr>
          <p:cNvSpPr txBox="1"/>
          <p:nvPr/>
        </p:nvSpPr>
        <p:spPr>
          <a:xfrm>
            <a:off x="4572000" y="4430516"/>
            <a:ext cx="218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Spring 2017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D656194-79EE-4042-BFEF-8DD6740446C5}"/>
              </a:ext>
            </a:extLst>
          </p:cNvPr>
          <p:cNvSpPr txBox="1"/>
          <p:nvPr/>
        </p:nvSpPr>
        <p:spPr>
          <a:xfrm>
            <a:off x="6693875" y="4442983"/>
            <a:ext cx="218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Fall 2017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234F1F4-5CDD-EB4C-BE5B-845DF7320386}"/>
              </a:ext>
            </a:extLst>
          </p:cNvPr>
          <p:cNvSpPr txBox="1"/>
          <p:nvPr/>
        </p:nvSpPr>
        <p:spPr>
          <a:xfrm>
            <a:off x="8789531" y="4454431"/>
            <a:ext cx="218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Spring 2018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D83794-D04A-E141-9CDE-9515A1AEFC73}"/>
              </a:ext>
            </a:extLst>
          </p:cNvPr>
          <p:cNvSpPr txBox="1"/>
          <p:nvPr/>
        </p:nvSpPr>
        <p:spPr>
          <a:xfrm>
            <a:off x="10885187" y="4435568"/>
            <a:ext cx="218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Fall 2018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FE57215-90CE-5544-A7B7-AA61EB749C09}"/>
              </a:ext>
            </a:extLst>
          </p:cNvPr>
          <p:cNvSpPr txBox="1"/>
          <p:nvPr/>
        </p:nvSpPr>
        <p:spPr>
          <a:xfrm>
            <a:off x="221963" y="2724843"/>
            <a:ext cx="1132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 Hoc group presents white paper to College Senate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81354DF-4E53-7F45-A9C3-C10E7E35CB23}"/>
              </a:ext>
            </a:extLst>
          </p:cNvPr>
          <p:cNvSpPr txBox="1"/>
          <p:nvPr/>
        </p:nvSpPr>
        <p:spPr>
          <a:xfrm>
            <a:off x="2386584" y="2767571"/>
            <a:ext cx="1132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College Senate convenes faculty group to explore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4F6132B-D8A9-2844-BD23-0A7DB1450B2A}"/>
              </a:ext>
            </a:extLst>
          </p:cNvPr>
          <p:cNvSpPr txBox="1"/>
          <p:nvPr/>
        </p:nvSpPr>
        <p:spPr>
          <a:xfrm>
            <a:off x="4417472" y="2746709"/>
            <a:ext cx="1132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College Senate charges ASPC to develop policy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B185008-D82C-9846-9FA4-13221FEA57E3}"/>
              </a:ext>
            </a:extLst>
          </p:cNvPr>
          <p:cNvSpPr txBox="1"/>
          <p:nvPr/>
        </p:nvSpPr>
        <p:spPr>
          <a:xfrm>
            <a:off x="6517325" y="2746708"/>
            <a:ext cx="1269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College Senate approves micro-credential resolution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A737C9-60AE-4547-875A-4E0CE42F513A}"/>
              </a:ext>
            </a:extLst>
          </p:cNvPr>
          <p:cNvSpPr txBox="1"/>
          <p:nvPr/>
        </p:nvSpPr>
        <p:spPr>
          <a:xfrm>
            <a:off x="8689804" y="2654374"/>
            <a:ext cx="1192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Board of Trustees approves micro-credential policy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4A24C7C-A349-114B-9468-8743533F3CAB}"/>
              </a:ext>
            </a:extLst>
          </p:cNvPr>
          <p:cNvSpPr txBox="1"/>
          <p:nvPr/>
        </p:nvSpPr>
        <p:spPr>
          <a:xfrm>
            <a:off x="10702496" y="2654374"/>
            <a:ext cx="14038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First micro-credentials developed through NSF project &amp; approved</a:t>
            </a:r>
          </a:p>
        </p:txBody>
      </p:sp>
      <p:pic>
        <p:nvPicPr>
          <p:cNvPr id="45" name="Picture 44" descr="A picture containing text, sign, dark&#10;&#10;Description automatically generated">
            <a:extLst>
              <a:ext uri="{FF2B5EF4-FFF2-40B4-BE49-F238E27FC236}">
                <a16:creationId xmlns:a16="http://schemas.microsoft.com/office/drawing/2014/main" id="{83DCF189-BFAC-1348-B34A-E0F9B58BB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692" y="280552"/>
            <a:ext cx="4275681" cy="110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5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324A8CD0-13A4-6C4F-B4FE-CB5C0B742C72}"/>
              </a:ext>
            </a:extLst>
          </p:cNvPr>
          <p:cNvSpPr/>
          <p:nvPr/>
        </p:nvSpPr>
        <p:spPr>
          <a:xfrm>
            <a:off x="2227437" y="132822"/>
            <a:ext cx="2906486" cy="1447800"/>
          </a:xfrm>
          <a:prstGeom prst="frame">
            <a:avLst>
              <a:gd name="adj1" fmla="val 347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7B2E5B-EE54-2746-AEB7-F42B50799A32}"/>
              </a:ext>
            </a:extLst>
          </p:cNvPr>
          <p:cNvSpPr txBox="1"/>
          <p:nvPr/>
        </p:nvSpPr>
        <p:spPr>
          <a:xfrm>
            <a:off x="2523880" y="243300"/>
            <a:ext cx="2340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13-Module, employer mandated, automation technician onboarding training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3EF12BFB-2953-3E44-8F19-E65CECFE79BD}"/>
              </a:ext>
            </a:extLst>
          </p:cNvPr>
          <p:cNvSpPr/>
          <p:nvPr/>
        </p:nvSpPr>
        <p:spPr>
          <a:xfrm>
            <a:off x="5267080" y="699228"/>
            <a:ext cx="1730828" cy="288471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B5A093-7FC9-D546-B26C-464F3B8EA8F0}"/>
              </a:ext>
            </a:extLst>
          </p:cNvPr>
          <p:cNvSpPr txBox="1"/>
          <p:nvPr/>
        </p:nvSpPr>
        <p:spPr>
          <a:xfrm>
            <a:off x="5267080" y="329896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non-credit 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344A64-DE94-E247-8F9A-64C8B271C152}"/>
              </a:ext>
            </a:extLst>
          </p:cNvPr>
          <p:cNvSpPr txBox="1"/>
          <p:nvPr/>
        </p:nvSpPr>
        <p:spPr>
          <a:xfrm>
            <a:off x="5267080" y="1011408"/>
            <a:ext cx="1481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credit pathway</a:t>
            </a: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4BBDA131-2F46-4F45-97DE-DE6422DB1A69}"/>
              </a:ext>
            </a:extLst>
          </p:cNvPr>
          <p:cNvSpPr/>
          <p:nvPr/>
        </p:nvSpPr>
        <p:spPr>
          <a:xfrm>
            <a:off x="7117650" y="119565"/>
            <a:ext cx="2906486" cy="1447800"/>
          </a:xfrm>
          <a:prstGeom prst="frame">
            <a:avLst>
              <a:gd name="adj1" fmla="val 347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3C3630-0FB7-5D4F-89D1-FB00B73A4417}"/>
              </a:ext>
            </a:extLst>
          </p:cNvPr>
          <p:cNvSpPr txBox="1"/>
          <p:nvPr/>
        </p:nvSpPr>
        <p:spPr>
          <a:xfrm>
            <a:off x="7506545" y="267985"/>
            <a:ext cx="2340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Advanced standing in Electrical Service Technician program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3357AE96-CF82-C041-AF62-DA55C238E261}"/>
              </a:ext>
            </a:extLst>
          </p:cNvPr>
          <p:cNvSpPr/>
          <p:nvPr/>
        </p:nvSpPr>
        <p:spPr>
          <a:xfrm rot="16200000">
            <a:off x="5800479" y="-2254111"/>
            <a:ext cx="664029" cy="8284031"/>
          </a:xfrm>
          <a:prstGeom prst="leftBrac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2C09EE3E-6A72-6D49-ADCE-44BBCD92702F}"/>
              </a:ext>
            </a:extLst>
          </p:cNvPr>
          <p:cNvSpPr/>
          <p:nvPr/>
        </p:nvSpPr>
        <p:spPr>
          <a:xfrm rot="5400000">
            <a:off x="5747099" y="2540324"/>
            <a:ext cx="770787" cy="30910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C1A5AB-1E7E-8B43-BEE8-583CF3D4139F}"/>
              </a:ext>
            </a:extLst>
          </p:cNvPr>
          <p:cNvSpPr txBox="1"/>
          <p:nvPr/>
        </p:nvSpPr>
        <p:spPr>
          <a:xfrm>
            <a:off x="6287046" y="2418777"/>
            <a:ext cx="326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Employer tuition reimbursement</a:t>
            </a: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08B6600D-5AD1-8A4B-AA96-26C11CF80C28}"/>
              </a:ext>
            </a:extLst>
          </p:cNvPr>
          <p:cNvSpPr/>
          <p:nvPr/>
        </p:nvSpPr>
        <p:spPr>
          <a:xfrm>
            <a:off x="696885" y="3204943"/>
            <a:ext cx="2428287" cy="1440828"/>
          </a:xfrm>
          <a:prstGeom prst="frame">
            <a:avLst>
              <a:gd name="adj1" fmla="val 347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8B6DF3-6258-F141-9EE4-1A098DE016C9}"/>
              </a:ext>
            </a:extLst>
          </p:cNvPr>
          <p:cNvSpPr txBox="1"/>
          <p:nvPr/>
        </p:nvSpPr>
        <p:spPr>
          <a:xfrm>
            <a:off x="893458" y="3479233"/>
            <a:ext cx="2340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Industrial Wiring Specialist Micro-credential (13-credits)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BF812E-E5C3-3C48-9F9F-A7A16F3D2FFE}"/>
              </a:ext>
            </a:extLst>
          </p:cNvPr>
          <p:cNvSpPr txBox="1"/>
          <p:nvPr/>
        </p:nvSpPr>
        <p:spPr>
          <a:xfrm>
            <a:off x="3680680" y="3496818"/>
            <a:ext cx="2340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Motors and Controls Specialist Micro-credential (9-credits)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DB8ACB-CCE7-1448-838A-E309E6DB2A32}"/>
              </a:ext>
            </a:extLst>
          </p:cNvPr>
          <p:cNvSpPr txBox="1"/>
          <p:nvPr/>
        </p:nvSpPr>
        <p:spPr>
          <a:xfrm>
            <a:off x="6432920" y="3456003"/>
            <a:ext cx="2340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Programmable Logic Controllers Micro-credential (11-credits)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11C73E-798C-B345-8A64-23FF580250C7}"/>
              </a:ext>
            </a:extLst>
          </p:cNvPr>
          <p:cNvSpPr txBox="1"/>
          <p:nvPr/>
        </p:nvSpPr>
        <p:spPr>
          <a:xfrm>
            <a:off x="3177303" y="3727650"/>
            <a:ext cx="32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+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25C464-9E06-AA4E-92C6-74A722FE6529}"/>
              </a:ext>
            </a:extLst>
          </p:cNvPr>
          <p:cNvSpPr txBox="1"/>
          <p:nvPr/>
        </p:nvSpPr>
        <p:spPr>
          <a:xfrm>
            <a:off x="5931702" y="3727650"/>
            <a:ext cx="32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+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76FB61-3885-E04F-B2BF-B8198B87D796}"/>
              </a:ext>
            </a:extLst>
          </p:cNvPr>
          <p:cNvSpPr txBox="1"/>
          <p:nvPr/>
        </p:nvSpPr>
        <p:spPr>
          <a:xfrm>
            <a:off x="8755172" y="3727649"/>
            <a:ext cx="32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+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47C985-2617-A343-8099-4A1452562B60}"/>
              </a:ext>
            </a:extLst>
          </p:cNvPr>
          <p:cNvSpPr txBox="1"/>
          <p:nvPr/>
        </p:nvSpPr>
        <p:spPr>
          <a:xfrm>
            <a:off x="9278051" y="3445823"/>
            <a:ext cx="235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Mechanical coursework, math, &amp; English (18-credits)</a:t>
            </a:r>
          </a:p>
        </p:txBody>
      </p:sp>
      <p:sp>
        <p:nvSpPr>
          <p:cNvPr id="26" name="Frame 25">
            <a:extLst>
              <a:ext uri="{FF2B5EF4-FFF2-40B4-BE49-F238E27FC236}">
                <a16:creationId xmlns:a16="http://schemas.microsoft.com/office/drawing/2014/main" id="{F405AB19-00A8-C644-8A1D-FA1AF5DEB7FE}"/>
              </a:ext>
            </a:extLst>
          </p:cNvPr>
          <p:cNvSpPr/>
          <p:nvPr/>
        </p:nvSpPr>
        <p:spPr>
          <a:xfrm>
            <a:off x="3503415" y="3201457"/>
            <a:ext cx="2428287" cy="1440828"/>
          </a:xfrm>
          <a:prstGeom prst="frame">
            <a:avLst>
              <a:gd name="adj1" fmla="val 347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27" name="Frame 26">
            <a:extLst>
              <a:ext uri="{FF2B5EF4-FFF2-40B4-BE49-F238E27FC236}">
                <a16:creationId xmlns:a16="http://schemas.microsoft.com/office/drawing/2014/main" id="{0FB74171-72B1-044B-9A1A-26408BEA0D90}"/>
              </a:ext>
            </a:extLst>
          </p:cNvPr>
          <p:cNvSpPr/>
          <p:nvPr/>
        </p:nvSpPr>
        <p:spPr>
          <a:xfrm>
            <a:off x="6292401" y="3197254"/>
            <a:ext cx="2428287" cy="1440828"/>
          </a:xfrm>
          <a:prstGeom prst="frame">
            <a:avLst>
              <a:gd name="adj1" fmla="val 347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28" name="Frame 27">
            <a:extLst>
              <a:ext uri="{FF2B5EF4-FFF2-40B4-BE49-F238E27FC236}">
                <a16:creationId xmlns:a16="http://schemas.microsoft.com/office/drawing/2014/main" id="{1F46437E-62E8-5240-8D73-EE3169B46C07}"/>
              </a:ext>
            </a:extLst>
          </p:cNvPr>
          <p:cNvSpPr/>
          <p:nvPr/>
        </p:nvSpPr>
        <p:spPr>
          <a:xfrm>
            <a:off x="9091796" y="3204943"/>
            <a:ext cx="2428287" cy="1440828"/>
          </a:xfrm>
          <a:prstGeom prst="frame">
            <a:avLst>
              <a:gd name="adj1" fmla="val 347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9C67BB-D5ED-C949-A956-5B52392A3369}"/>
              </a:ext>
            </a:extLst>
          </p:cNvPr>
          <p:cNvSpPr txBox="1"/>
          <p:nvPr/>
        </p:nvSpPr>
        <p:spPr>
          <a:xfrm rot="5400000">
            <a:off x="5869439" y="4700686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=</a:t>
            </a:r>
          </a:p>
        </p:txBody>
      </p:sp>
      <p:sp>
        <p:nvSpPr>
          <p:cNvPr id="30" name="Frame 29">
            <a:extLst>
              <a:ext uri="{FF2B5EF4-FFF2-40B4-BE49-F238E27FC236}">
                <a16:creationId xmlns:a16="http://schemas.microsoft.com/office/drawing/2014/main" id="{BB8041E0-B3C3-C04E-A63F-577198BB256F}"/>
              </a:ext>
            </a:extLst>
          </p:cNvPr>
          <p:cNvSpPr/>
          <p:nvPr/>
        </p:nvSpPr>
        <p:spPr>
          <a:xfrm>
            <a:off x="4679249" y="5277378"/>
            <a:ext cx="2906486" cy="1447800"/>
          </a:xfrm>
          <a:prstGeom prst="frame">
            <a:avLst>
              <a:gd name="adj1" fmla="val 347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4641DF-7246-5F44-A7A3-E5AB06F07E23}"/>
              </a:ext>
            </a:extLst>
          </p:cNvPr>
          <p:cNvSpPr txBox="1"/>
          <p:nvPr/>
        </p:nvSpPr>
        <p:spPr>
          <a:xfrm>
            <a:off x="4962277" y="5592553"/>
            <a:ext cx="2340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Electrical Service Technician Associate’s Degree</a:t>
            </a:r>
          </a:p>
        </p:txBody>
      </p:sp>
    </p:spTree>
    <p:extLst>
      <p:ext uri="{BB962C8B-B14F-4D97-AF65-F5344CB8AC3E}">
        <p14:creationId xmlns:p14="http://schemas.microsoft.com/office/powerpoint/2010/main" val="2258038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118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Thomas</dc:creator>
  <cp:lastModifiedBy>Bartkovich, Lori (Career and Veteran Services)</cp:lastModifiedBy>
  <cp:revision>1</cp:revision>
  <dcterms:created xsi:type="dcterms:W3CDTF">2022-04-28T15:07:23Z</dcterms:created>
  <dcterms:modified xsi:type="dcterms:W3CDTF">2022-04-29T18:57:34Z</dcterms:modified>
</cp:coreProperties>
</file>