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2" r:id="rId4"/>
    <p:sldId id="263" r:id="rId5"/>
    <p:sldId id="261" r:id="rId6"/>
    <p:sldId id="257" r:id="rId7"/>
    <p:sldId id="258" r:id="rId8"/>
    <p:sldId id="260" r:id="rId9"/>
    <p:sldId id="259" r:id="rId10"/>
    <p:sldId id="265" r:id="rId11"/>
    <p:sldId id="266" r:id="rId12"/>
    <p:sldId id="270" r:id="rId13"/>
    <p:sldId id="264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LpfYCZa87g?start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59105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/>
              <a:t>CCI: The SUNY Vision of Access + Completion =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5216291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 Carol Meyer, Ph.D.</a:t>
            </a:r>
          </a:p>
          <a:p>
            <a:r>
              <a:rPr lang="en-US" dirty="0"/>
              <a:t>Director of Academic Affairs</a:t>
            </a:r>
          </a:p>
          <a:p>
            <a:r>
              <a:rPr lang="en-US" dirty="0"/>
              <a:t>University Center for Academic and Workforce Development (UCAWD)</a:t>
            </a:r>
          </a:p>
        </p:txBody>
      </p:sp>
    </p:spTree>
    <p:extLst>
      <p:ext uri="{BB962C8B-B14F-4D97-AF65-F5344CB8AC3E}">
        <p14:creationId xmlns:p14="http://schemas.microsoft.com/office/powerpoint/2010/main" val="146777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9192" y="859536"/>
            <a:ext cx="8650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/>
              <a:t>-CCI Workshops</a:t>
            </a:r>
          </a:p>
          <a:p>
            <a:pPr lvl="1"/>
            <a:endParaRPr lang="en-US" sz="2800" dirty="0"/>
          </a:p>
          <a:p>
            <a:pPr lvl="2"/>
            <a:r>
              <a:rPr lang="en-US" sz="2800" dirty="0"/>
              <a:t>Skill development for success at college</a:t>
            </a:r>
          </a:p>
          <a:p>
            <a:pPr lvl="2"/>
            <a:r>
              <a:rPr lang="en-US" sz="2800" dirty="0"/>
              <a:t>	Growth Mindset </a:t>
            </a:r>
          </a:p>
        </p:txBody>
      </p:sp>
    </p:spTree>
    <p:extLst>
      <p:ext uri="{BB962C8B-B14F-4D97-AF65-F5344CB8AC3E}">
        <p14:creationId xmlns:p14="http://schemas.microsoft.com/office/powerpoint/2010/main" val="253058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pfYCZa87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9192" y="859536"/>
            <a:ext cx="86502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/>
              <a:t>-CCI Workshops (continued)</a:t>
            </a:r>
          </a:p>
          <a:p>
            <a:pPr lvl="1"/>
            <a:endParaRPr lang="en-US" sz="2800" dirty="0"/>
          </a:p>
          <a:p>
            <a:pPr lvl="2"/>
            <a:r>
              <a:rPr lang="en-US" sz="2800" dirty="0"/>
              <a:t>Skill development for success at college</a:t>
            </a:r>
          </a:p>
          <a:p>
            <a:pPr lvl="2"/>
            <a:r>
              <a:rPr lang="en-US" sz="2800" dirty="0"/>
              <a:t>	Goal Setting</a:t>
            </a:r>
          </a:p>
          <a:p>
            <a:pPr lvl="3"/>
            <a:r>
              <a:rPr lang="en-US" sz="2800" dirty="0"/>
              <a:t>Time Management</a:t>
            </a:r>
          </a:p>
          <a:p>
            <a:pPr lvl="3"/>
            <a:r>
              <a:rPr lang="en-US" sz="2800" dirty="0"/>
              <a:t>Test Taking</a:t>
            </a:r>
          </a:p>
          <a:p>
            <a:pPr lvl="3"/>
            <a:endParaRPr lang="en-US" sz="2800" dirty="0"/>
          </a:p>
          <a:p>
            <a:pPr lvl="3"/>
            <a:endParaRPr lang="en-US" sz="2800" dirty="0"/>
          </a:p>
          <a:p>
            <a:pPr lvl="2"/>
            <a:r>
              <a:rPr lang="en-US" sz="2800" dirty="0"/>
              <a:t>Literacy development</a:t>
            </a:r>
          </a:p>
          <a:p>
            <a:pPr lvl="3"/>
            <a:r>
              <a:rPr lang="en-US" sz="2800" dirty="0"/>
              <a:t>Financial</a:t>
            </a:r>
          </a:p>
          <a:p>
            <a:pPr lvl="3"/>
            <a:r>
              <a:rPr lang="en-US" sz="2800" dirty="0"/>
              <a:t>Digital</a:t>
            </a:r>
          </a:p>
        </p:txBody>
      </p:sp>
    </p:spTree>
    <p:extLst>
      <p:ext uri="{BB962C8B-B14F-4D97-AF65-F5344CB8AC3E}">
        <p14:creationId xmlns:p14="http://schemas.microsoft.com/office/powerpoint/2010/main" val="38120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0" y="658368"/>
            <a:ext cx="92445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/>
              <a:t>Challenges We Experienced Doing this Work</a:t>
            </a:r>
          </a:p>
          <a:p>
            <a:pPr lvl="0"/>
            <a:endParaRPr lang="en-US" sz="3600" dirty="0"/>
          </a:p>
          <a:p>
            <a:pPr lvl="2"/>
            <a:r>
              <a:rPr lang="en-US" dirty="0"/>
              <a:t>-</a:t>
            </a:r>
            <a:r>
              <a:rPr lang="en-US" sz="2800" dirty="0"/>
              <a:t>Barriers to communication with students</a:t>
            </a:r>
          </a:p>
          <a:p>
            <a:pPr lvl="2"/>
            <a:r>
              <a:rPr lang="en-US" sz="2800" dirty="0"/>
              <a:t>	Changing phone numbers</a:t>
            </a:r>
          </a:p>
          <a:p>
            <a:pPr lvl="3"/>
            <a:endParaRPr lang="en-US" sz="2800" dirty="0"/>
          </a:p>
          <a:p>
            <a:pPr lvl="3"/>
            <a:r>
              <a:rPr lang="en-US" sz="2800" dirty="0"/>
              <a:t>Establishing relationships remotely – needed to wrap around our students</a:t>
            </a:r>
          </a:p>
          <a:p>
            <a:pPr lvl="2"/>
            <a:endParaRPr lang="en-US" sz="2800" dirty="0"/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-To address these barriers, we had to increase communication between staff</a:t>
            </a:r>
          </a:p>
        </p:txBody>
      </p:sp>
    </p:spTree>
    <p:extLst>
      <p:ext uri="{BB962C8B-B14F-4D97-AF65-F5344CB8AC3E}">
        <p14:creationId xmlns:p14="http://schemas.microsoft.com/office/powerpoint/2010/main" val="94259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0" y="658368"/>
            <a:ext cx="9244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endParaRPr lang="en-US" sz="2800" dirty="0"/>
          </a:p>
          <a:p>
            <a:pPr lvl="2"/>
            <a:r>
              <a:rPr lang="en-US" sz="2800" dirty="0"/>
              <a:t>-Having to orient students to the digital tools used for learning – in person and remotely</a:t>
            </a:r>
          </a:p>
          <a:p>
            <a:pPr lvl="2"/>
            <a:endParaRPr lang="en-US" sz="2800" dirty="0"/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-Helping our students go from being able to use technology for their lives to becoming a digital problem solver</a:t>
            </a:r>
          </a:p>
        </p:txBody>
      </p:sp>
    </p:spTree>
    <p:extLst>
      <p:ext uri="{BB962C8B-B14F-4D97-AF65-F5344CB8AC3E}">
        <p14:creationId xmlns:p14="http://schemas.microsoft.com/office/powerpoint/2010/main" val="39992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3744" y="685800"/>
            <a:ext cx="8558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600" dirty="0"/>
              <a:t>Final Thoughts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1828800" lvl="3" indent="-457200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1828800" lvl="3" indent="-457200"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600" dirty="0"/>
              <a:t>Questions or comments</a:t>
            </a:r>
          </a:p>
          <a:p>
            <a:pPr lvl="3"/>
            <a:endParaRPr lang="en-US" sz="3600" dirty="0"/>
          </a:p>
          <a:p>
            <a:pPr lvl="3"/>
            <a:endParaRPr lang="en-US" sz="3600" dirty="0"/>
          </a:p>
          <a:p>
            <a:pPr lvl="3"/>
            <a:r>
              <a:rPr lang="en-US" sz="3600" dirty="0"/>
              <a:t>Carol Meyer: carol.meyer@ucawd.suny.edu</a:t>
            </a:r>
          </a:p>
        </p:txBody>
      </p:sp>
    </p:spTree>
    <p:extLst>
      <p:ext uri="{BB962C8B-B14F-4D97-AF65-F5344CB8AC3E}">
        <p14:creationId xmlns:p14="http://schemas.microsoft.com/office/powerpoint/2010/main" val="273365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C3B2D0-3709-044D-AB5F-EB40779FA407}"/>
              </a:ext>
            </a:extLst>
          </p:cNvPr>
          <p:cNvSpPr txBox="1"/>
          <p:nvPr/>
        </p:nvSpPr>
        <p:spPr>
          <a:xfrm>
            <a:off x="3044758" y="661481"/>
            <a:ext cx="79864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many of you saw yourselves as college bound?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were the forces in your life that made you see yourself that way?</a:t>
            </a:r>
          </a:p>
        </p:txBody>
      </p:sp>
    </p:spTree>
    <p:extLst>
      <p:ext uri="{BB962C8B-B14F-4D97-AF65-F5344CB8AC3E}">
        <p14:creationId xmlns:p14="http://schemas.microsoft.com/office/powerpoint/2010/main" val="2502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344" y="713232"/>
            <a:ext cx="81015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Introduction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Meeting the Challenge of Supporting College Access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Challenges We Had to Overcome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Questions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3432" y="502920"/>
            <a:ext cx="92171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Challenge:</a:t>
            </a:r>
            <a:r>
              <a:rPr lang="en-US" sz="2800" dirty="0"/>
              <a:t> </a:t>
            </a:r>
          </a:p>
          <a:p>
            <a:r>
              <a:rPr lang="en-US" sz="2800" dirty="0"/>
              <a:t>How to help academically- and economically- disadvantaged students see college as an attainable goal, particularly in a remote environment?</a:t>
            </a:r>
          </a:p>
          <a:p>
            <a:endParaRPr lang="en-US" sz="2800" dirty="0"/>
          </a:p>
          <a:p>
            <a:r>
              <a:rPr lang="en-US" sz="2800" b="1" dirty="0"/>
              <a:t>The Response:</a:t>
            </a:r>
            <a:r>
              <a:rPr lang="en-US" sz="2800" dirty="0"/>
              <a:t> </a:t>
            </a:r>
          </a:p>
          <a:p>
            <a:r>
              <a:rPr lang="en-US" sz="2800" dirty="0"/>
              <a:t>Educational Opportunity Centers, ATTAIN Labs, and the College Connections Initiative worked together to help students and community members:</a:t>
            </a:r>
          </a:p>
          <a:p>
            <a:r>
              <a:rPr lang="en-US" sz="2800" i="1" dirty="0"/>
              <a:t>	imagine what is possible,</a:t>
            </a:r>
          </a:p>
          <a:p>
            <a:r>
              <a:rPr lang="en-US" sz="2800" i="1" dirty="0"/>
              <a:t>	access opportunities, and</a:t>
            </a:r>
          </a:p>
          <a:p>
            <a:r>
              <a:rPr lang="en-US" sz="2800" i="1" dirty="0"/>
              <a:t>	trust that they can be academically successful 	and 	pursue post-secondary education.</a:t>
            </a:r>
          </a:p>
        </p:txBody>
      </p:sp>
    </p:spTree>
    <p:extLst>
      <p:ext uri="{BB962C8B-B14F-4D97-AF65-F5344CB8AC3E}">
        <p14:creationId xmlns:p14="http://schemas.microsoft.com/office/powerpoint/2010/main" val="238747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82" y="694944"/>
            <a:ext cx="9210167" cy="572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58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6352" y="689086"/>
            <a:ext cx="8449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600" dirty="0"/>
              <a:t>Imagining What is Possible</a:t>
            </a:r>
          </a:p>
          <a:p>
            <a:pPr lvl="0"/>
            <a:endParaRPr lang="en-US" sz="2800" dirty="0"/>
          </a:p>
          <a:p>
            <a:r>
              <a:rPr lang="en-US" sz="2800" dirty="0"/>
              <a:t>The College Connections Initiative Supports College Access by:</a:t>
            </a:r>
          </a:p>
          <a:p>
            <a:endParaRPr lang="en-US" sz="2800" dirty="0"/>
          </a:p>
          <a:p>
            <a:r>
              <a:rPr lang="en-US" sz="2800" dirty="0"/>
              <a:t>-having clearly established pathways to local colleges through Articulation Agreements</a:t>
            </a:r>
          </a:p>
          <a:p>
            <a:endParaRPr lang="en-US" sz="2800" dirty="0"/>
          </a:p>
          <a:p>
            <a:r>
              <a:rPr lang="en-US" sz="2800" dirty="0"/>
              <a:t>-leading college exploration – virtual and in-person tours of colleges</a:t>
            </a:r>
          </a:p>
        </p:txBody>
      </p:sp>
    </p:spTree>
    <p:extLst>
      <p:ext uri="{BB962C8B-B14F-4D97-AF65-F5344CB8AC3E}">
        <p14:creationId xmlns:p14="http://schemas.microsoft.com/office/powerpoint/2010/main" val="196797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5144" y="640080"/>
            <a:ext cx="92720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/>
              <a:t>Knowing How to Access Opportunities</a:t>
            </a:r>
          </a:p>
          <a:p>
            <a:pPr lvl="0"/>
            <a:endParaRPr lang="en-US" sz="3600" dirty="0"/>
          </a:p>
          <a:p>
            <a:r>
              <a:rPr lang="en-US" sz="2800" dirty="0"/>
              <a:t>The College Connections Initiative provides:</a:t>
            </a:r>
          </a:p>
          <a:p>
            <a:endParaRPr lang="en-US" sz="2800" dirty="0"/>
          </a:p>
          <a:p>
            <a:r>
              <a:rPr lang="en-US" sz="2800" dirty="0"/>
              <a:t>-workshops on how to navigate the logistics of going to college</a:t>
            </a:r>
          </a:p>
          <a:p>
            <a:endParaRPr lang="en-US" sz="2800" dirty="0"/>
          </a:p>
          <a:p>
            <a:r>
              <a:rPr lang="en-US" sz="2800" dirty="0"/>
              <a:t>-one-on-one advisement and support for the college application process</a:t>
            </a:r>
          </a:p>
          <a:p>
            <a:endParaRPr lang="en-US" sz="2800" dirty="0"/>
          </a:p>
          <a:p>
            <a:r>
              <a:rPr lang="en-US" sz="2800" dirty="0"/>
              <a:t>-a physical location where students have access to computers and </a:t>
            </a:r>
            <a:r>
              <a:rPr lang="en-US" sz="2800" dirty="0" err="1"/>
              <a:t>wifi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227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2576" y="579358"/>
            <a:ext cx="89062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600" dirty="0"/>
              <a:t>Trusting that It Can be Done: Building Capacities for Success</a:t>
            </a:r>
          </a:p>
          <a:p>
            <a:pPr lvl="0"/>
            <a:endParaRPr lang="en-US" sz="3600" dirty="0"/>
          </a:p>
          <a:p>
            <a:pPr lvl="1"/>
            <a:r>
              <a:rPr lang="en-US" sz="2800" dirty="0"/>
              <a:t>-academic support while enrolled in EOC academic programs</a:t>
            </a:r>
          </a:p>
          <a:p>
            <a:pPr lvl="1"/>
            <a:endParaRPr lang="en-US" sz="2800" dirty="0"/>
          </a:p>
          <a:p>
            <a:pPr lvl="2"/>
            <a:r>
              <a:rPr lang="en-US" sz="2800" dirty="0"/>
              <a:t>Three levels</a:t>
            </a:r>
            <a:r>
              <a:rPr lang="en-US" sz="2800"/>
              <a:t>: Foundational</a:t>
            </a:r>
            <a:r>
              <a:rPr lang="en-US" sz="2800" dirty="0"/>
              <a:t>, HSE Preparation, and College Preparation</a:t>
            </a:r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4618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2304" y="689789"/>
            <a:ext cx="884224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-technology support through ATTAIN Labs (35 in the State)</a:t>
            </a:r>
          </a:p>
          <a:p>
            <a:pPr lvl="1"/>
            <a:endParaRPr lang="en-US" sz="2800" dirty="0"/>
          </a:p>
          <a:p>
            <a:pPr lvl="2"/>
            <a:r>
              <a:rPr lang="en-US" sz="2800" dirty="0"/>
              <a:t>-provide in-person and remote workshops that lead to Microsoft Office certifications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-academic and vocational courseware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-job search support, and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-a quiet place to work with internet access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</TotalTime>
  <Words>422</Words>
  <Application>Microsoft Office PowerPoint</Application>
  <PresentationFormat>Widescreen</PresentationFormat>
  <Paragraphs>94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Wisp</vt:lpstr>
      <vt:lpstr>CCI: The SUNY Vision of Access + Completion = Success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Meyer, Carol</dc:creator>
  <cp:lastModifiedBy>Bartkovich, Lori (Career and Veteran Services)</cp:lastModifiedBy>
  <cp:revision>39</cp:revision>
  <cp:lastPrinted>2021-11-19T11:16:52Z</cp:lastPrinted>
  <dcterms:created xsi:type="dcterms:W3CDTF">2021-11-16T19:44:35Z</dcterms:created>
  <dcterms:modified xsi:type="dcterms:W3CDTF">2021-11-30T13:29:02Z</dcterms:modified>
</cp:coreProperties>
</file>